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11.05.2012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11.05.2012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57920172.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714348" y="1357298"/>
            <a:ext cx="8229600" cy="1143000"/>
          </a:xfrm>
          <a:noFill/>
          <a:ln>
            <a:noFill/>
          </a:ln>
        </p:spPr>
        <p:txBody>
          <a:bodyPr>
            <a:noAutofit/>
          </a:bodyPr>
          <a:lstStyle/>
          <a:p>
            <a:r>
              <a:rPr lang="ru-RU" sz="4000" dirty="0" smtClean="0">
                <a:latin typeface="Arial Black" pitchFamily="34" charset="0"/>
              </a:rPr>
              <a:t>Лондонский театр Шекспира «Глобус»</a:t>
            </a:r>
            <a:endParaRPr lang="ru-RU" sz="4000" dirty="0">
              <a:latin typeface="Arial Black" pitchFamily="34" charset="0"/>
            </a:endParaRPr>
          </a:p>
        </p:txBody>
      </p:sp>
      <p:pic>
        <p:nvPicPr>
          <p:cNvPr id="5" name="Рисунок 4" descr="images.jpg"/>
          <p:cNvPicPr>
            <a:picLocks noChangeAspect="1"/>
          </p:cNvPicPr>
          <p:nvPr/>
        </p:nvPicPr>
        <p:blipFill>
          <a:blip r:embed="rId3" cstate="print"/>
          <a:stretch>
            <a:fillRect/>
          </a:stretch>
        </p:blipFill>
        <p:spPr>
          <a:xfrm rot="21114552">
            <a:off x="2053450" y="2640133"/>
            <a:ext cx="2195045" cy="29418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descr="images (1).jpg"/>
          <p:cNvPicPr>
            <a:picLocks noChangeAspect="1"/>
          </p:cNvPicPr>
          <p:nvPr/>
        </p:nvPicPr>
        <p:blipFill>
          <a:blip r:embed="rId4" cstate="print"/>
          <a:stretch>
            <a:fillRect/>
          </a:stretch>
        </p:blipFill>
        <p:spPr>
          <a:xfrm>
            <a:off x="4643438" y="3000372"/>
            <a:ext cx="2928958" cy="21190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366e58077dbac84c924e2e97b86e421.jpg"/>
          <p:cNvPicPr>
            <a:picLocks noChangeAspect="1"/>
          </p:cNvPicPr>
          <p:nvPr/>
        </p:nvPicPr>
        <p:blipFill>
          <a:blip r:embed="rId2" cstate="print"/>
          <a:stretch>
            <a:fillRect/>
          </a:stretch>
        </p:blipFill>
        <p:spPr>
          <a:xfrm>
            <a:off x="-3877" y="0"/>
            <a:ext cx="9147877" cy="6858000"/>
          </a:xfrm>
          <a:prstGeom prst="rect">
            <a:avLst/>
          </a:prstGeom>
        </p:spPr>
      </p:pic>
      <p:sp>
        <p:nvSpPr>
          <p:cNvPr id="3" name="Прямоугольник 2"/>
          <p:cNvSpPr/>
          <p:nvPr/>
        </p:nvSpPr>
        <p:spPr>
          <a:xfrm>
            <a:off x="500034" y="5072074"/>
            <a:ext cx="8215370" cy="1569660"/>
          </a:xfrm>
          <a:prstGeom prst="rect">
            <a:avLst/>
          </a:prstGeom>
        </p:spPr>
        <p:txBody>
          <a:bodyPr wrap="square">
            <a:spAutoFit/>
          </a:bodyPr>
          <a:lstStyle/>
          <a:p>
            <a:r>
              <a:rPr lang="ru-RU" sz="3200" b="1" dirty="0" smtClean="0"/>
              <a:t>Театр «Глобус», один из старейших лондонских театров, расположенный на южном берегу Темзы.</a:t>
            </a:r>
            <a:endParaRPr lang="ru-RU" sz="3200" b="1" dirty="0"/>
          </a:p>
        </p:txBody>
      </p:sp>
      <p:pic>
        <p:nvPicPr>
          <p:cNvPr id="4" name="Рисунок 3" descr="15.jpg"/>
          <p:cNvPicPr>
            <a:picLocks noChangeAspect="1"/>
          </p:cNvPicPr>
          <p:nvPr/>
        </p:nvPicPr>
        <p:blipFill>
          <a:blip r:embed="rId3" cstate="print"/>
          <a:stretch>
            <a:fillRect/>
          </a:stretch>
        </p:blipFill>
        <p:spPr>
          <a:xfrm>
            <a:off x="0" y="285728"/>
            <a:ext cx="5929322" cy="4736229"/>
          </a:xfrm>
          <a:prstGeom prst="rect">
            <a:avLst/>
          </a:prstGeom>
          <a:ln>
            <a:noFill/>
          </a:ln>
          <a:effectLst>
            <a:softEdge rad="112500"/>
          </a:effectLst>
        </p:spPr>
      </p:pic>
      <p:pic>
        <p:nvPicPr>
          <p:cNvPr id="5" name="Рисунок 4" descr="River_Thames_-_London.jpg"/>
          <p:cNvPicPr>
            <a:picLocks noChangeAspect="1"/>
          </p:cNvPicPr>
          <p:nvPr/>
        </p:nvPicPr>
        <p:blipFill>
          <a:blip r:embed="rId4" cstate="print"/>
          <a:stretch>
            <a:fillRect/>
          </a:stretch>
        </p:blipFill>
        <p:spPr>
          <a:xfrm>
            <a:off x="5929322" y="590846"/>
            <a:ext cx="3214678" cy="41263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366e58077dbac84c924e2e97b86e421.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500034" y="0"/>
            <a:ext cx="8215370" cy="3970318"/>
          </a:xfrm>
          <a:prstGeom prst="rect">
            <a:avLst/>
          </a:prstGeom>
        </p:spPr>
        <p:txBody>
          <a:bodyPr wrap="square">
            <a:spAutoFit/>
          </a:bodyPr>
          <a:lstStyle/>
          <a:p>
            <a:r>
              <a:rPr lang="ru-RU" sz="2800" b="1" dirty="0" smtClean="0">
                <a:solidFill>
                  <a:schemeClr val="accent6">
                    <a:lumMod val="40000"/>
                    <a:lumOff val="60000"/>
                  </a:schemeClr>
                </a:solidFill>
              </a:rPr>
              <a:t>Славная история театра Шекспира «Глобус» началась в 1599, когда в Лондоне, отличавшемся большой любовью к театральному искусству, один за другим строились здания публичных общедоступных театров. При сооружении «Глобуса» были использованы строительные материалы, оставшиеся от разобранного здания самого первого общественного лондонского театра (он так и назывался - «Театр»). </a:t>
            </a:r>
            <a:endParaRPr lang="ru-RU" sz="2800" b="1" dirty="0">
              <a:solidFill>
                <a:schemeClr val="accent6">
                  <a:lumMod val="40000"/>
                  <a:lumOff val="60000"/>
                </a:schemeClr>
              </a:solidFill>
            </a:endParaRPr>
          </a:p>
        </p:txBody>
      </p:sp>
      <p:pic>
        <p:nvPicPr>
          <p:cNvPr id="4" name="Рисунок 3" descr="image017.jpg"/>
          <p:cNvPicPr>
            <a:picLocks noChangeAspect="1"/>
          </p:cNvPicPr>
          <p:nvPr/>
        </p:nvPicPr>
        <p:blipFill>
          <a:blip r:embed="rId3" cstate="print"/>
          <a:stretch>
            <a:fillRect/>
          </a:stretch>
        </p:blipFill>
        <p:spPr>
          <a:xfrm>
            <a:off x="5572132" y="3643314"/>
            <a:ext cx="3286148" cy="2956875"/>
          </a:xfrm>
          <a:prstGeom prst="rect">
            <a:avLst/>
          </a:prstGeom>
          <a:ln w="228600" cap="sq" cmpd="thickThin">
            <a:solidFill>
              <a:srgbClr val="000000"/>
            </a:solidFill>
            <a:prstDash val="solid"/>
            <a:miter lim="800000"/>
          </a:ln>
          <a:effectLst>
            <a:innerShdw blurRad="76200">
              <a:srgbClr val="000000"/>
            </a:innerShdw>
          </a:effectLst>
        </p:spPr>
      </p:pic>
      <p:pic>
        <p:nvPicPr>
          <p:cNvPr id="5" name="Рисунок 4" descr="1300618117_globe_theatre_innenraum.jpg"/>
          <p:cNvPicPr>
            <a:picLocks noChangeAspect="1"/>
          </p:cNvPicPr>
          <p:nvPr/>
        </p:nvPicPr>
        <p:blipFill>
          <a:blip r:embed="rId4" cstate="print"/>
          <a:stretch>
            <a:fillRect/>
          </a:stretch>
        </p:blipFill>
        <p:spPr>
          <a:xfrm>
            <a:off x="571472" y="3859946"/>
            <a:ext cx="3992566" cy="29980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366e58077dbac84c924e2e97b86e421.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14282" y="214290"/>
            <a:ext cx="8572560" cy="3046988"/>
          </a:xfrm>
          <a:prstGeom prst="rect">
            <a:avLst/>
          </a:prstGeom>
        </p:spPr>
        <p:txBody>
          <a:bodyPr wrap="square">
            <a:spAutoFit/>
          </a:bodyPr>
          <a:lstStyle/>
          <a:p>
            <a:r>
              <a:rPr lang="ru-RU" sz="2400" b="1" dirty="0" smtClean="0">
                <a:solidFill>
                  <a:schemeClr val="accent6">
                    <a:lumMod val="40000"/>
                    <a:lumOff val="60000"/>
                  </a:schemeClr>
                </a:solidFill>
              </a:rPr>
              <a:t>Театр "Глобус" был восьмигранным. Его зрительный зал представлял собой овальную площадку, обнесенную высокой стеной, по внутренней стороне которой шли ложи для аристократии. Над ними размещалась галерея для зажиточных граждан. Зрители стояли вокруг трех сторон площадки. Некоторые привилегированные зрители сидели на самой сцене. Театр вмещал до 2000 (3000,по разным источникам) человек. </a:t>
            </a:r>
            <a:endParaRPr lang="ru-RU" sz="2400" b="1" dirty="0">
              <a:solidFill>
                <a:schemeClr val="accent6">
                  <a:lumMod val="40000"/>
                  <a:lumOff val="60000"/>
                </a:schemeClr>
              </a:solidFill>
            </a:endParaRPr>
          </a:p>
        </p:txBody>
      </p:sp>
      <p:pic>
        <p:nvPicPr>
          <p:cNvPr id="4" name="Рисунок 3" descr="bigpict.jpg"/>
          <p:cNvPicPr>
            <a:picLocks noChangeAspect="1"/>
          </p:cNvPicPr>
          <p:nvPr/>
        </p:nvPicPr>
        <p:blipFill>
          <a:blip r:embed="rId3" cstate="print"/>
          <a:stretch>
            <a:fillRect/>
          </a:stretch>
        </p:blipFill>
        <p:spPr>
          <a:xfrm>
            <a:off x="5019509" y="2928934"/>
            <a:ext cx="3780714" cy="39290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6.jpg"/>
          <p:cNvPicPr>
            <a:picLocks noChangeAspect="1"/>
          </p:cNvPicPr>
          <p:nvPr/>
        </p:nvPicPr>
        <p:blipFill>
          <a:blip r:embed="rId4" cstate="print"/>
          <a:stretch>
            <a:fillRect/>
          </a:stretch>
        </p:blipFill>
        <p:spPr>
          <a:xfrm>
            <a:off x="214282" y="3214686"/>
            <a:ext cx="4572005" cy="342900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366e58077dbac84c924e2e97b86e421.jpg"/>
          <p:cNvPicPr>
            <a:picLocks noChangeAspect="1"/>
          </p:cNvPicPr>
          <p:nvPr/>
        </p:nvPicPr>
        <p:blipFill>
          <a:blip r:embed="rId2" cstate="print"/>
          <a:stretch>
            <a:fillRect/>
          </a:stretch>
        </p:blipFill>
        <p:spPr>
          <a:xfrm>
            <a:off x="0" y="0"/>
            <a:ext cx="9144000" cy="6858000"/>
          </a:xfrm>
          <a:prstGeom prst="rect">
            <a:avLst/>
          </a:prstGeom>
        </p:spPr>
      </p:pic>
      <p:pic>
        <p:nvPicPr>
          <p:cNvPr id="4" name="Рисунок 3" descr="mejjj-3.jpg"/>
          <p:cNvPicPr>
            <a:picLocks noChangeAspect="1"/>
          </p:cNvPicPr>
          <p:nvPr/>
        </p:nvPicPr>
        <p:blipFill>
          <a:blip r:embed="rId3" cstate="print"/>
          <a:stretch>
            <a:fillRect/>
          </a:stretch>
        </p:blipFill>
        <p:spPr>
          <a:xfrm>
            <a:off x="4214810" y="285728"/>
            <a:ext cx="4714908" cy="6313877"/>
          </a:xfrm>
          <a:prstGeom prst="rect">
            <a:avLst/>
          </a:prstGeom>
          <a:ln w="88900" cap="sq" cmpd="thickThin">
            <a:solidFill>
              <a:srgbClr val="000000"/>
            </a:solidFill>
            <a:prstDash val="solid"/>
            <a:miter lim="800000"/>
          </a:ln>
          <a:effectLst>
            <a:innerShdw blurRad="76200">
              <a:srgbClr val="000000"/>
            </a:innerShdw>
          </a:effectLst>
        </p:spPr>
      </p:pic>
      <p:sp>
        <p:nvSpPr>
          <p:cNvPr id="3" name="Прямоугольник 2"/>
          <p:cNvSpPr/>
          <p:nvPr/>
        </p:nvSpPr>
        <p:spPr>
          <a:xfrm>
            <a:off x="357158" y="1000108"/>
            <a:ext cx="3929090" cy="4832092"/>
          </a:xfrm>
          <a:prstGeom prst="rect">
            <a:avLst/>
          </a:prstGeom>
        </p:spPr>
        <p:txBody>
          <a:bodyPr wrap="square">
            <a:spAutoFit/>
          </a:bodyPr>
          <a:lstStyle/>
          <a:p>
            <a:r>
              <a:rPr lang="ru-RU" sz="2800" b="1" dirty="0" smtClean="0">
                <a:solidFill>
                  <a:schemeClr val="accent2">
                    <a:lumMod val="40000"/>
                    <a:lumOff val="60000"/>
                  </a:schemeClr>
                </a:solidFill>
              </a:rPr>
              <a:t>Писаных декораций в театре "Глобус" было очень мало. Театр помогал зрителю понимать происходящее, вывешивая, например, таблички с надписями - с названием пьесы, с обозначением места действия. </a:t>
            </a:r>
            <a:endParaRPr lang="ru-RU" sz="2800" b="1" dirty="0">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366e58077dbac84c924e2e97b86e421.jpg"/>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gl_sp.jpg"/>
          <p:cNvPicPr>
            <a:picLocks noChangeAspect="1"/>
          </p:cNvPicPr>
          <p:nvPr/>
        </p:nvPicPr>
        <p:blipFill>
          <a:blip r:embed="rId3" cstate="print"/>
          <a:stretch>
            <a:fillRect/>
          </a:stretch>
        </p:blipFill>
        <p:spPr>
          <a:xfrm>
            <a:off x="428596" y="4572008"/>
            <a:ext cx="4617200" cy="20550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Прямоугольник 3"/>
          <p:cNvSpPr/>
          <p:nvPr/>
        </p:nvSpPr>
        <p:spPr>
          <a:xfrm>
            <a:off x="142844" y="500042"/>
            <a:ext cx="3929090" cy="3539430"/>
          </a:xfrm>
          <a:prstGeom prst="rect">
            <a:avLst/>
          </a:prstGeom>
        </p:spPr>
        <p:txBody>
          <a:bodyPr wrap="square">
            <a:spAutoFit/>
          </a:bodyPr>
          <a:lstStyle/>
          <a:p>
            <a:r>
              <a:rPr lang="ru-RU" sz="2800" b="1" dirty="0" smtClean="0">
                <a:solidFill>
                  <a:schemeClr val="accent2">
                    <a:lumMod val="40000"/>
                    <a:lumOff val="60000"/>
                  </a:schemeClr>
                </a:solidFill>
              </a:rPr>
              <a:t>Внешняя бедность театра требовала от публики активного восприятия спектакля - драматурги, в том числе и Шекспир, рассчитывали на воображение зрителей. </a:t>
            </a:r>
            <a:endParaRPr lang="ru-RU" sz="2800" b="1" dirty="0">
              <a:solidFill>
                <a:schemeClr val="accent2">
                  <a:lumMod val="40000"/>
                  <a:lumOff val="60000"/>
                </a:schemeClr>
              </a:solidFill>
            </a:endParaRPr>
          </a:p>
        </p:txBody>
      </p:sp>
      <p:pic>
        <p:nvPicPr>
          <p:cNvPr id="5" name="Рисунок 4" descr="224704.jpg"/>
          <p:cNvPicPr>
            <a:picLocks noChangeAspect="1"/>
          </p:cNvPicPr>
          <p:nvPr/>
        </p:nvPicPr>
        <p:blipFill>
          <a:blip r:embed="rId4" cstate="print"/>
          <a:stretch>
            <a:fillRect/>
          </a:stretch>
        </p:blipFill>
        <p:spPr>
          <a:xfrm>
            <a:off x="3929058" y="428604"/>
            <a:ext cx="4929222" cy="4000528"/>
          </a:xfrm>
          <a:prstGeom prst="rect">
            <a:avLst/>
          </a:prstGeom>
          <a:ln>
            <a:noFill/>
          </a:ln>
          <a:effectLst>
            <a:softEdge rad="112500"/>
          </a:effectLst>
        </p:spPr>
      </p:pic>
      <p:pic>
        <p:nvPicPr>
          <p:cNvPr id="6" name="Рисунок 5" descr="pic.jpg"/>
          <p:cNvPicPr>
            <a:picLocks noChangeAspect="1"/>
          </p:cNvPicPr>
          <p:nvPr/>
        </p:nvPicPr>
        <p:blipFill>
          <a:blip r:embed="rId5" cstate="print"/>
          <a:stretch>
            <a:fillRect/>
          </a:stretch>
        </p:blipFill>
        <p:spPr>
          <a:xfrm>
            <a:off x="5143504" y="4601525"/>
            <a:ext cx="3833816" cy="22564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366e58077dbac84c924e2e97b86e421.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85720" y="214290"/>
            <a:ext cx="4214842" cy="3539430"/>
          </a:xfrm>
          <a:prstGeom prst="rect">
            <a:avLst/>
          </a:prstGeom>
        </p:spPr>
        <p:txBody>
          <a:bodyPr wrap="square">
            <a:spAutoFit/>
          </a:bodyPr>
          <a:lstStyle/>
          <a:p>
            <a:r>
              <a:rPr lang="ru-RU" sz="3200" b="1" dirty="0" smtClean="0">
                <a:solidFill>
                  <a:srgbClr val="00B0F0"/>
                </a:solidFill>
              </a:rPr>
              <a:t>В истории театр "Глобус" занимает место столь почетное именно потому, что он был "современником" Шекспира. </a:t>
            </a:r>
            <a:endParaRPr lang="ru-RU" sz="3200" b="1" dirty="0">
              <a:solidFill>
                <a:srgbClr val="00B0F0"/>
              </a:solidFill>
            </a:endParaRPr>
          </a:p>
        </p:txBody>
      </p:sp>
      <p:pic>
        <p:nvPicPr>
          <p:cNvPr id="4" name="Рисунок 3" descr="teatr-ves-mir.jpg"/>
          <p:cNvPicPr>
            <a:picLocks noChangeAspect="1"/>
          </p:cNvPicPr>
          <p:nvPr/>
        </p:nvPicPr>
        <p:blipFill>
          <a:blip r:embed="rId3" cstate="print"/>
          <a:stretch>
            <a:fillRect/>
          </a:stretch>
        </p:blipFill>
        <p:spPr>
          <a:xfrm>
            <a:off x="4668013" y="285728"/>
            <a:ext cx="4475987" cy="5016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images.jpg"/>
          <p:cNvPicPr>
            <a:picLocks noChangeAspect="1"/>
          </p:cNvPicPr>
          <p:nvPr/>
        </p:nvPicPr>
        <p:blipFill>
          <a:blip r:embed="rId4" cstate="print"/>
          <a:stretch>
            <a:fillRect/>
          </a:stretch>
        </p:blipFill>
        <p:spPr>
          <a:xfrm rot="21259732">
            <a:off x="351834" y="3636149"/>
            <a:ext cx="4500562" cy="3006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366e58077dbac84c924e2e97b86e421.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14282" y="500042"/>
            <a:ext cx="4500594" cy="4524315"/>
          </a:xfrm>
          <a:prstGeom prst="rect">
            <a:avLst/>
          </a:prstGeom>
        </p:spPr>
        <p:txBody>
          <a:bodyPr wrap="square">
            <a:spAutoFit/>
          </a:bodyPr>
          <a:lstStyle/>
          <a:p>
            <a:r>
              <a:rPr lang="ru-RU" sz="2000" dirty="0" smtClean="0">
                <a:solidFill>
                  <a:schemeClr val="accent1">
                    <a:lumMod val="40000"/>
                    <a:lumOff val="60000"/>
                  </a:schemeClr>
                </a:solidFill>
              </a:rPr>
              <a:t> </a:t>
            </a:r>
            <a:r>
              <a:rPr lang="ru-RU" sz="3200" b="1" dirty="0" smtClean="0">
                <a:solidFill>
                  <a:schemeClr val="accent1">
                    <a:lumMod val="40000"/>
                    <a:lumOff val="60000"/>
                  </a:schemeClr>
                </a:solidFill>
              </a:rPr>
              <a:t>В 1613 году деревянное здание сгорело, и театр "Глобус" вновь был отстроен из камня. В 1644 году здание "Глобуса" было снесено по приказу пуританского парламента.</a:t>
            </a:r>
            <a:endParaRPr lang="ru-RU" sz="2000" b="1" dirty="0">
              <a:solidFill>
                <a:schemeClr val="accent1">
                  <a:lumMod val="40000"/>
                  <a:lumOff val="60000"/>
                </a:schemeClr>
              </a:solidFill>
            </a:endParaRPr>
          </a:p>
        </p:txBody>
      </p:sp>
      <p:pic>
        <p:nvPicPr>
          <p:cNvPr id="5" name="Рисунок 4" descr="globe_now3.jpg"/>
          <p:cNvPicPr>
            <a:picLocks noChangeAspect="1"/>
          </p:cNvPicPr>
          <p:nvPr/>
        </p:nvPicPr>
        <p:blipFill>
          <a:blip r:embed="rId3" cstate="print"/>
          <a:stretch>
            <a:fillRect/>
          </a:stretch>
        </p:blipFill>
        <p:spPr>
          <a:xfrm>
            <a:off x="4714876" y="571480"/>
            <a:ext cx="4139521" cy="539594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254</Words>
  <Application>Microsoft Office PowerPoint</Application>
  <PresentationFormat>Экран (4:3)</PresentationFormat>
  <Paragraphs>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Лондонский театр Шекспира «Глобус»</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Лондонский театр Шекспира «Глобус»</dc:title>
  <cp:lastModifiedBy>Admin</cp:lastModifiedBy>
  <cp:revision>12</cp:revision>
  <dcterms:modified xsi:type="dcterms:W3CDTF">2012-05-11T02:31:49Z</dcterms:modified>
</cp:coreProperties>
</file>