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60" r:id="rId3"/>
    <p:sldId id="261" r:id="rId4"/>
    <p:sldId id="257" r:id="rId5"/>
    <p:sldId id="265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06" autoAdjust="0"/>
  </p:normalViewPr>
  <p:slideViewPr>
    <p:cSldViewPr>
      <p:cViewPr varScale="1">
        <p:scale>
          <a:sx n="66" d="100"/>
          <a:sy n="66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174043904"/>
        <c:axId val="174045440"/>
      </c:scatterChart>
      <c:valAx>
        <c:axId val="174043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4045440"/>
        <c:crosses val="autoZero"/>
        <c:crossBetween val="midCat"/>
      </c:valAx>
      <c:valAx>
        <c:axId val="174045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404390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0.11805</cdr:x>
      <cdr:y>0.4868</cdr:y>
    </cdr:from>
    <cdr:to>
      <cdr:x>0.68229</cdr:x>
      <cdr:y>0.48716</cdr:y>
    </cdr:to>
    <cdr:sp macro="" textlink="">
      <cdr:nvSpPr>
        <cdr:cNvPr id="5" name="Прямая со стрелкой 4"/>
        <cdr:cNvSpPr/>
      </cdr:nvSpPr>
      <cdr:spPr>
        <a:xfrm xmlns:a="http://schemas.openxmlformats.org/drawingml/2006/main">
          <a:off x="971528" y="2136779"/>
          <a:ext cx="4643470" cy="158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0.36969</cdr:x>
      <cdr:y>0.08011</cdr:y>
    </cdr:from>
    <cdr:to>
      <cdr:x>0.36989</cdr:x>
      <cdr:y>0.79621</cdr:y>
    </cdr:to>
    <cdr:sp macro="" textlink="">
      <cdr:nvSpPr>
        <cdr:cNvPr id="7" name="Прямая со стрелкой 6"/>
        <cdr:cNvSpPr/>
      </cdr:nvSpPr>
      <cdr:spPr>
        <a:xfrm xmlns:a="http://schemas.openxmlformats.org/drawingml/2006/main" rot="5400000" flipH="1" flipV="1">
          <a:off x="3042436" y="351623"/>
          <a:ext cx="1589" cy="314327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0.15625</cdr:x>
      <cdr:y>0.1302</cdr:y>
    </cdr:from>
    <cdr:to>
      <cdr:x>0.30382</cdr:x>
      <cdr:y>0.48825</cdr:y>
    </cdr:to>
    <cdr:sp macro="" textlink="">
      <cdr:nvSpPr>
        <cdr:cNvPr id="9" name="Прямая соединительная линия 8"/>
        <cdr:cNvSpPr/>
      </cdr:nvSpPr>
      <cdr:spPr>
        <a:xfrm xmlns:a="http://schemas.openxmlformats.org/drawingml/2006/main" rot="16200000" flipH="1">
          <a:off x="1107289" y="750099"/>
          <a:ext cx="1571635" cy="121444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0.30382</cdr:x>
      <cdr:y>0.1302</cdr:y>
    </cdr:from>
    <cdr:to>
      <cdr:x>0.46875</cdr:x>
      <cdr:y>0.48825</cdr:y>
    </cdr:to>
    <cdr:sp macro="" textlink="">
      <cdr:nvSpPr>
        <cdr:cNvPr id="11" name="Прямая соединительная линия 10"/>
        <cdr:cNvSpPr/>
      </cdr:nvSpPr>
      <cdr:spPr>
        <a:xfrm xmlns:a="http://schemas.openxmlformats.org/drawingml/2006/main" rot="5400000" flipH="1" flipV="1">
          <a:off x="2500330" y="571504"/>
          <a:ext cx="1357322" cy="157163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0.33854</cdr:x>
      <cdr:y>0.14647</cdr:y>
    </cdr:from>
    <cdr:to>
      <cdr:x>0.48611</cdr:x>
      <cdr:y>0.48825</cdr:y>
    </cdr:to>
    <cdr:sp macro="" textlink="">
      <cdr:nvSpPr>
        <cdr:cNvPr id="13" name="Прямая соединительная линия 12"/>
        <cdr:cNvSpPr/>
      </cdr:nvSpPr>
      <cdr:spPr>
        <a:xfrm xmlns:a="http://schemas.openxmlformats.org/drawingml/2006/main" rot="16200000" flipH="1">
          <a:off x="2786082" y="642941"/>
          <a:ext cx="1214446" cy="1500199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0.48611</cdr:x>
      <cdr:y>0.1302</cdr:y>
    </cdr:from>
    <cdr:to>
      <cdr:x>0.625</cdr:x>
      <cdr:y>0.48825</cdr:y>
    </cdr:to>
    <cdr:sp macro="" textlink="">
      <cdr:nvSpPr>
        <cdr:cNvPr id="15" name="Прямая соединительная линия 14"/>
        <cdr:cNvSpPr/>
      </cdr:nvSpPr>
      <cdr:spPr>
        <a:xfrm xmlns:a="http://schemas.openxmlformats.org/drawingml/2006/main" rot="5400000" flipH="1" flipV="1">
          <a:off x="4000528" y="571504"/>
          <a:ext cx="1143008" cy="157163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0.11285</cdr:x>
      <cdr:y>0.48825</cdr:y>
    </cdr:from>
    <cdr:to>
      <cdr:x>0.24306</cdr:x>
      <cdr:y>0.76492</cdr:y>
    </cdr:to>
    <cdr:sp macro="" textlink="">
      <cdr:nvSpPr>
        <cdr:cNvPr id="17" name="Прямая соединительная линия 16"/>
        <cdr:cNvSpPr/>
      </cdr:nvSpPr>
      <cdr:spPr>
        <a:xfrm xmlns:a="http://schemas.openxmlformats.org/drawingml/2006/main" rot="5400000" flipH="1" flipV="1">
          <a:off x="928694" y="2143140"/>
          <a:ext cx="1071570" cy="121444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0.24306</cdr:x>
      <cdr:y>0.48825</cdr:y>
    </cdr:from>
    <cdr:to>
      <cdr:x>0.34722</cdr:x>
      <cdr:y>0.76492</cdr:y>
    </cdr:to>
    <cdr:sp macro="" textlink="">
      <cdr:nvSpPr>
        <cdr:cNvPr id="19" name="Прямая соединительная линия 18"/>
        <cdr:cNvSpPr/>
      </cdr:nvSpPr>
      <cdr:spPr>
        <a:xfrm xmlns:a="http://schemas.openxmlformats.org/drawingml/2006/main" rot="16200000" flipH="1">
          <a:off x="2000264" y="2143140"/>
          <a:ext cx="857257" cy="121444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1EF39-88E6-4A4C-97D0-A03B88CBEE85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22CE5-2B06-45F9-8C35-E17A36DC8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643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815DCD-99A3-4E85-A7BE-105B14BF80CD}" type="datetimeFigureOut">
              <a:rPr lang="ru-RU" smtClean="0"/>
              <a:pPr/>
              <a:t>30.10.2011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0A5EC9-3190-42FE-93A0-A62120DF10E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5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1.jpeg"/><Relationship Id="rId4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jpeg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в школьном курсе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Работу выполнила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математики</a:t>
            </a:r>
          </a:p>
          <a:p>
            <a:r>
              <a:rPr lang="ru-RU" dirty="0" smtClean="0"/>
              <a:t>МОУ – СОШ № 3</a:t>
            </a:r>
          </a:p>
          <a:p>
            <a:r>
              <a:rPr lang="ru-RU" dirty="0" smtClean="0"/>
              <a:t>Г. Маркса</a:t>
            </a:r>
          </a:p>
          <a:p>
            <a:r>
              <a:rPr lang="ru-RU" dirty="0" smtClean="0"/>
              <a:t>Абросимова Г. 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Построение графика функции  </a:t>
            </a:r>
            <a:r>
              <a:rPr lang="en-US" sz="2700" dirty="0" smtClean="0"/>
              <a:t>y</a:t>
            </a:r>
            <a:r>
              <a:rPr lang="ru-RU" sz="2700" dirty="0" smtClean="0"/>
              <a:t> = </a:t>
            </a:r>
            <a:r>
              <a:rPr lang="en-US" sz="2700" dirty="0" smtClean="0"/>
              <a:t>f</a:t>
            </a:r>
            <a:r>
              <a:rPr lang="ru-RU" sz="2700" dirty="0" smtClean="0"/>
              <a:t>(</a:t>
            </a:r>
            <a:r>
              <a:rPr lang="en-US" sz="2700" dirty="0" smtClean="0"/>
              <a:t>x</a:t>
            </a:r>
            <a:r>
              <a:rPr lang="ru-RU" sz="2700" dirty="0" smtClean="0"/>
              <a:t>) + </a:t>
            </a:r>
            <a:r>
              <a:rPr lang="en-US" sz="2700" dirty="0" smtClean="0"/>
              <a:t>m</a:t>
            </a:r>
            <a:r>
              <a:rPr lang="ru-RU" sz="2700" dirty="0" smtClean="0"/>
              <a:t>  с помощью известного графика функции </a:t>
            </a:r>
            <a:r>
              <a:rPr lang="en-US" sz="2700" dirty="0" smtClean="0"/>
              <a:t>y</a:t>
            </a:r>
            <a:r>
              <a:rPr lang="ru-RU" sz="2700" dirty="0" smtClean="0"/>
              <a:t> = </a:t>
            </a:r>
            <a:r>
              <a:rPr lang="en-US" sz="2700" dirty="0" smtClean="0"/>
              <a:t>f</a:t>
            </a:r>
            <a:r>
              <a:rPr lang="ru-RU" sz="2700" dirty="0" smtClean="0"/>
              <a:t>(</a:t>
            </a:r>
            <a:r>
              <a:rPr lang="en-US" sz="2700" dirty="0" smtClean="0"/>
              <a:t>x</a:t>
            </a:r>
            <a:r>
              <a:rPr lang="ru-RU" sz="2700" dirty="0" smtClean="0"/>
              <a:t>) – и построение графика функции </a:t>
            </a:r>
            <a:r>
              <a:rPr lang="en-US" sz="2700" dirty="0" smtClean="0"/>
              <a:t>y</a:t>
            </a:r>
            <a:r>
              <a:rPr lang="ru-RU" sz="2700" dirty="0" smtClean="0"/>
              <a:t> = - </a:t>
            </a:r>
            <a:r>
              <a:rPr lang="en-US" sz="2700" dirty="0" smtClean="0"/>
              <a:t>f</a:t>
            </a:r>
            <a:r>
              <a:rPr lang="ru-RU" sz="2700" dirty="0" smtClean="0"/>
              <a:t>(</a:t>
            </a:r>
            <a:r>
              <a:rPr lang="en-US" sz="2700" dirty="0" smtClean="0"/>
              <a:t>x</a:t>
            </a:r>
            <a:r>
              <a:rPr lang="ru-RU" sz="2700" dirty="0" smtClean="0"/>
              <a:t>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643042" y="3714752"/>
            <a:ext cx="47863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 flipH="1" flipV="1">
            <a:off x="2464579" y="3536157"/>
            <a:ext cx="321471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000364" y="2285992"/>
            <a:ext cx="1071570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071934" y="2214554"/>
            <a:ext cx="1143008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3178959" y="3964785"/>
            <a:ext cx="928694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4036215" y="4036223"/>
            <a:ext cx="857256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785950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/>
              <a:t>Построение графика функции  </a:t>
            </a:r>
            <a:r>
              <a:rPr lang="en-US" sz="2200" dirty="0" smtClean="0"/>
              <a:t>y</a:t>
            </a:r>
            <a:r>
              <a:rPr lang="ru-RU" sz="2200" dirty="0" smtClean="0"/>
              <a:t> = </a:t>
            </a:r>
            <a:r>
              <a:rPr lang="en-US" sz="2200" dirty="0" smtClean="0"/>
              <a:t>f</a:t>
            </a:r>
            <a:r>
              <a:rPr lang="ru-RU" sz="2200" dirty="0" smtClean="0"/>
              <a:t>(</a:t>
            </a:r>
            <a:r>
              <a:rPr lang="en-US" sz="2200" dirty="0" smtClean="0"/>
              <a:t>x</a:t>
            </a:r>
            <a:r>
              <a:rPr lang="ru-RU" sz="2200" dirty="0" smtClean="0"/>
              <a:t> + </a:t>
            </a:r>
            <a:r>
              <a:rPr lang="en-US" sz="2200" dirty="0" smtClean="0"/>
              <a:t>l</a:t>
            </a:r>
            <a:r>
              <a:rPr lang="ru-RU" sz="2200" dirty="0" smtClean="0"/>
              <a:t>) + </a:t>
            </a:r>
            <a:r>
              <a:rPr lang="en-US" sz="2200" dirty="0" smtClean="0"/>
              <a:t>m</a:t>
            </a:r>
            <a:r>
              <a:rPr lang="ru-RU" sz="2200" dirty="0" smtClean="0"/>
              <a:t>  с помощью известного графика функции </a:t>
            </a:r>
            <a:r>
              <a:rPr lang="en-US" sz="2200" dirty="0" smtClean="0"/>
              <a:t>y</a:t>
            </a:r>
            <a:r>
              <a:rPr lang="ru-RU" sz="2200" dirty="0" smtClean="0"/>
              <a:t> = </a:t>
            </a:r>
            <a:r>
              <a:rPr lang="en-US" sz="2200" dirty="0" smtClean="0"/>
              <a:t>f</a:t>
            </a:r>
            <a:r>
              <a:rPr lang="ru-RU" sz="2200" dirty="0" smtClean="0"/>
              <a:t>(</a:t>
            </a:r>
            <a:r>
              <a:rPr lang="en-US" sz="2200" dirty="0" smtClean="0"/>
              <a:t>x</a:t>
            </a:r>
            <a:r>
              <a:rPr lang="ru-RU" sz="2200" dirty="0" smtClean="0"/>
              <a:t>) – и построение графика функции </a:t>
            </a:r>
            <a:r>
              <a:rPr lang="en-US" sz="2200" dirty="0" smtClean="0"/>
              <a:t>y</a:t>
            </a:r>
            <a:r>
              <a:rPr lang="ru-RU" sz="2200" dirty="0" smtClean="0"/>
              <a:t> = - </a:t>
            </a:r>
            <a:r>
              <a:rPr lang="en-US" sz="2200" dirty="0" smtClean="0"/>
              <a:t>f</a:t>
            </a:r>
            <a:r>
              <a:rPr lang="ru-RU" sz="2200" dirty="0" smtClean="0"/>
              <a:t>(</a:t>
            </a:r>
            <a:r>
              <a:rPr lang="en-US" sz="2200" dirty="0" smtClean="0"/>
              <a:t>x</a:t>
            </a:r>
            <a:r>
              <a:rPr lang="ru-RU" sz="2200" dirty="0" smtClean="0"/>
              <a:t>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000232" y="4214818"/>
            <a:ext cx="54292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 flipH="1" flipV="1">
            <a:off x="2893207" y="4036223"/>
            <a:ext cx="321471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000232" y="2786058"/>
            <a:ext cx="1071570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3036083" y="2750339"/>
            <a:ext cx="1000132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035951" y="4607727"/>
            <a:ext cx="1071570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2964645" y="4607727"/>
            <a:ext cx="1143008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5000628" y="3143248"/>
            <a:ext cx="1714512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3679025" y="3178967"/>
            <a:ext cx="1785950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Квадратичная функция </a:t>
            </a:r>
            <a:r>
              <a:rPr lang="en-US" sz="3200" dirty="0" smtClean="0"/>
              <a:t>y</a:t>
            </a:r>
            <a:r>
              <a:rPr lang="ru-RU" sz="3200" dirty="0" smtClean="0"/>
              <a:t> = </a:t>
            </a:r>
            <a:r>
              <a:rPr lang="en-US" sz="3200" dirty="0" smtClean="0"/>
              <a:t>a </a:t>
            </a:r>
            <a:r>
              <a:rPr lang="ru-RU" sz="3200" dirty="0" smtClean="0"/>
              <a:t>  + </a:t>
            </a:r>
            <a:r>
              <a:rPr lang="ru-RU" sz="3200" dirty="0" err="1" smtClean="0"/>
              <a:t>bx</a:t>
            </a:r>
            <a:r>
              <a:rPr lang="ru-RU" sz="3200" dirty="0" smtClean="0"/>
              <a:t> + </a:t>
            </a:r>
            <a:r>
              <a:rPr lang="ru-RU" sz="3200" dirty="0" err="1" smtClean="0"/>
              <a:t>c</a:t>
            </a:r>
            <a:r>
              <a:rPr lang="ru-RU" sz="3200" dirty="0" smtClean="0"/>
              <a:t>,</a:t>
            </a:r>
            <a:br>
              <a:rPr lang="ru-RU" sz="3200" dirty="0" smtClean="0"/>
            </a:br>
            <a:r>
              <a:rPr lang="ru-RU" sz="3200" dirty="0" smtClean="0"/>
              <a:t> ее свойства и график.</a:t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6000760" y="214290"/>
          <a:ext cx="814384" cy="974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5" name="Формула" r:id="rId3" imgW="139680" imgH="215640" progId="Equation.3">
                  <p:embed/>
                </p:oleObj>
              </mc:Choice>
              <mc:Fallback>
                <p:oleObj name="Формула" r:id="rId3" imgW="139680" imgH="21564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60" y="214290"/>
                        <a:ext cx="814384" cy="9747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915" name="Picture 3" descr="D:\фотки\5 0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1785926"/>
            <a:ext cx="3714776" cy="3786214"/>
          </a:xfrm>
          <a:prstGeom prst="rect">
            <a:avLst/>
          </a:prstGeom>
          <a:noFill/>
        </p:spPr>
      </p:pic>
      <p:pic>
        <p:nvPicPr>
          <p:cNvPr id="38916" name="Picture 4" descr="D:\фотки\5 00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1285860"/>
            <a:ext cx="392909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9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086724" cy="450059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Числовые функции (по программе Колягина, Колмогорова изучаются в 10 классе), т.е. идет опережающее обучение  по программе Мордковича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x</a:t>
            </a:r>
            <a:r>
              <a:rPr lang="ru-RU" baseline="30000" dirty="0" smtClean="0"/>
              <a:t>2n</a:t>
            </a:r>
            <a:r>
              <a:rPr lang="ru-RU" dirty="0" smtClean="0"/>
              <a:t>,   ее свойства и график.</a:t>
            </a:r>
          </a:p>
          <a:p>
            <a:pPr>
              <a:buNone/>
            </a:pPr>
            <a:r>
              <a:rPr lang="ru-RU" dirty="0" smtClean="0"/>
              <a:t>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x</a:t>
            </a:r>
            <a:r>
              <a:rPr lang="ru-RU" baseline="30000" dirty="0" smtClean="0"/>
              <a:t>2</a:t>
            </a:r>
            <a:r>
              <a:rPr lang="en-US" baseline="30000" dirty="0" smtClean="0"/>
              <a:t>n</a:t>
            </a:r>
            <a:r>
              <a:rPr lang="ru-RU" baseline="30000" dirty="0" smtClean="0"/>
              <a:t>+1</a:t>
            </a:r>
            <a:r>
              <a:rPr lang="ru-RU" dirty="0" smtClean="0"/>
              <a:t>,   ее свойства и график.</a:t>
            </a:r>
          </a:p>
          <a:p>
            <a:pPr>
              <a:buNone/>
            </a:pPr>
            <a:r>
              <a:rPr lang="ru-RU" dirty="0" smtClean="0"/>
              <a:t>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x </a:t>
            </a:r>
            <a:r>
              <a:rPr lang="ru-RU" baseline="30000" dirty="0" smtClean="0"/>
              <a:t>-2</a:t>
            </a:r>
            <a:r>
              <a:rPr lang="en-US" baseline="30000" dirty="0" smtClean="0"/>
              <a:t>n</a:t>
            </a:r>
            <a:r>
              <a:rPr lang="ru-RU" dirty="0" smtClean="0"/>
              <a:t>,   ее свойства и график.</a:t>
            </a:r>
          </a:p>
          <a:p>
            <a:pPr>
              <a:buNone/>
            </a:pPr>
            <a:r>
              <a:rPr lang="ru-RU" dirty="0" smtClean="0"/>
              <a:t>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x </a:t>
            </a:r>
            <a:r>
              <a:rPr lang="ru-RU" baseline="30000" dirty="0" smtClean="0"/>
              <a:t>–(2</a:t>
            </a:r>
            <a:r>
              <a:rPr lang="en-US" baseline="30000" dirty="0" smtClean="0"/>
              <a:t>n</a:t>
            </a:r>
            <a:r>
              <a:rPr lang="ru-RU" baseline="30000" dirty="0" smtClean="0"/>
              <a:t>+1)</a:t>
            </a:r>
            <a:r>
              <a:rPr lang="ru-RU" dirty="0" smtClean="0"/>
              <a:t>,   ее свойства и график.</a:t>
            </a:r>
          </a:p>
          <a:p>
            <a:pPr>
              <a:buNone/>
            </a:pPr>
            <a:r>
              <a:rPr lang="ru-RU" dirty="0" smtClean="0"/>
              <a:t>Функция </a:t>
            </a:r>
            <a:r>
              <a:rPr lang="ru-RU" dirty="0" err="1" smtClean="0"/>
              <a:t>y</a:t>
            </a:r>
            <a:r>
              <a:rPr lang="ru-RU" dirty="0" smtClean="0"/>
              <a:t> =        , ее свойства и график.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428860" y="5572140"/>
          <a:ext cx="500066" cy="514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39" name="Формула" r:id="rId3" imgW="241200" imgH="228600" progId="Equation.3">
                  <p:embed/>
                </p:oleObj>
              </mc:Choice>
              <mc:Fallback>
                <p:oleObj name="Формула" r:id="rId3" imgW="2412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0" y="5572140"/>
                        <a:ext cx="500066" cy="5143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105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x</a:t>
            </a:r>
            <a:r>
              <a:rPr lang="ru-RU" baseline="30000" dirty="0" smtClean="0"/>
              <a:t>2n</a:t>
            </a:r>
            <a:r>
              <a:rPr lang="ru-RU" dirty="0" smtClean="0"/>
              <a:t>,   ее свойства и график.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986" name="Picture 2" descr="D:\фотки\5 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928802"/>
            <a:ext cx="4714908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76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x</a:t>
            </a:r>
            <a:r>
              <a:rPr lang="ru-RU" baseline="30000" dirty="0" smtClean="0"/>
              <a:t>2</a:t>
            </a:r>
            <a:r>
              <a:rPr lang="en-US" baseline="30000" dirty="0" smtClean="0"/>
              <a:t>n</a:t>
            </a:r>
            <a:r>
              <a:rPr lang="ru-RU" baseline="30000" dirty="0" smtClean="0"/>
              <a:t>+1</a:t>
            </a:r>
            <a:r>
              <a:rPr lang="ru-RU" dirty="0" smtClean="0"/>
              <a:t>,   ее свойства и график.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3010" name="Picture 2" descr="D:\фотки\5 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071678"/>
            <a:ext cx="4429156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819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x </a:t>
            </a:r>
            <a:r>
              <a:rPr lang="ru-RU" baseline="30000" dirty="0" smtClean="0"/>
              <a:t>-2</a:t>
            </a:r>
            <a:r>
              <a:rPr lang="en-US" baseline="30000" dirty="0" smtClean="0"/>
              <a:t>n</a:t>
            </a:r>
            <a:r>
              <a:rPr lang="ru-RU" dirty="0" smtClean="0"/>
              <a:t>,   ее свойства и график.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4034" name="Picture 2" descr="D:\фотки\5 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285992"/>
            <a:ext cx="571504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x </a:t>
            </a:r>
            <a:r>
              <a:rPr lang="ru-RU" baseline="30000" dirty="0" smtClean="0"/>
              <a:t>–(2</a:t>
            </a:r>
            <a:r>
              <a:rPr lang="en-US" baseline="30000" dirty="0" smtClean="0"/>
              <a:t>n</a:t>
            </a:r>
            <a:r>
              <a:rPr lang="ru-RU" baseline="30000" dirty="0" smtClean="0"/>
              <a:t>+1)</a:t>
            </a:r>
            <a:r>
              <a:rPr lang="ru-RU" dirty="0" smtClean="0"/>
              <a:t>,   ее свойства и график.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5058" name="Picture 2" descr="D:\фотки\5 0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14488"/>
            <a:ext cx="4857784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105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Функция </a:t>
            </a:r>
            <a:r>
              <a:rPr lang="ru-RU" dirty="0" err="1" smtClean="0"/>
              <a:t>y</a:t>
            </a:r>
            <a:r>
              <a:rPr lang="ru-RU" dirty="0" smtClean="0"/>
              <a:t> =        , ее свойства и график.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3857620" y="357166"/>
          <a:ext cx="1071571" cy="107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3" name="Формула" r:id="rId3" imgW="241200" imgH="228600" progId="Equation.3">
                  <p:embed/>
                </p:oleObj>
              </mc:Choice>
              <mc:Fallback>
                <p:oleObj name="Формула" r:id="rId3" imgW="241200" imgH="2286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0" y="357166"/>
                        <a:ext cx="1071571" cy="10715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963" name="Picture 3" descr="D:\фотки\5 0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2660650"/>
            <a:ext cx="7500990" cy="3340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608930"/>
          </a:xfrm>
        </p:spPr>
        <p:txBody>
          <a:bodyPr>
            <a:noAutofit/>
          </a:bodyPr>
          <a:lstStyle/>
          <a:p>
            <a:r>
              <a:rPr lang="ru-RU" sz="4800" dirty="0" smtClean="0"/>
              <a:t>7 класс</a:t>
            </a:r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у = </a:t>
            </a:r>
            <a:r>
              <a:rPr lang="ru-RU" sz="3600" dirty="0" err="1" smtClean="0"/>
              <a:t>х</a:t>
            </a:r>
            <a:endParaRPr lang="ru-RU" sz="3600" dirty="0" smtClean="0"/>
          </a:p>
          <a:p>
            <a:r>
              <a:rPr lang="ru-RU" sz="3600" dirty="0" smtClean="0"/>
              <a:t>у = </a:t>
            </a:r>
            <a:r>
              <a:rPr lang="ru-RU" sz="3600" dirty="0" err="1" smtClean="0"/>
              <a:t>кх</a:t>
            </a:r>
            <a:endParaRPr lang="ru-RU" sz="3600" dirty="0" smtClean="0"/>
          </a:p>
          <a:p>
            <a:r>
              <a:rPr lang="ru-RU" sz="3600" dirty="0" smtClean="0"/>
              <a:t>у = </a:t>
            </a:r>
            <a:r>
              <a:rPr lang="ru-RU" sz="3600" dirty="0" err="1" smtClean="0"/>
              <a:t>кх</a:t>
            </a:r>
            <a:r>
              <a:rPr lang="ru-RU" sz="3600" dirty="0" smtClean="0"/>
              <a:t> + </a:t>
            </a:r>
            <a:r>
              <a:rPr lang="en-US" sz="3600" dirty="0" smtClean="0"/>
              <a:t>m</a:t>
            </a:r>
            <a:endParaRPr lang="ru-RU" sz="3600" dirty="0" smtClean="0"/>
          </a:p>
          <a:p>
            <a:endParaRPr lang="ru-RU" sz="3600" dirty="0"/>
          </a:p>
        </p:txBody>
      </p:sp>
      <p:pic>
        <p:nvPicPr>
          <p:cNvPr id="17410" name="Picture 2" descr="D:\фотки\5 00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077" r="10077"/>
          <a:stretch>
            <a:fillRect/>
          </a:stretch>
        </p:blipFill>
        <p:spPr bwMode="auto">
          <a:xfrm>
            <a:off x="3486150" y="1195388"/>
            <a:ext cx="4586312" cy="3932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класс</a:t>
            </a:r>
            <a:endParaRPr lang="ru-RU" dirty="0"/>
          </a:p>
        </p:txBody>
      </p:sp>
      <p:pic>
        <p:nvPicPr>
          <p:cNvPr id="19458" name="Picture 2" descr="D:\фотки\5 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85992"/>
            <a:ext cx="8358246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smtClean="0"/>
              <a:t>8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      , </a:t>
            </a:r>
            <a:r>
              <a:rPr lang="ru-RU" dirty="0" smtClean="0"/>
              <a:t>ее свойства и график.</a:t>
            </a:r>
          </a:p>
          <a:p>
            <a:r>
              <a:rPr lang="ru-RU" dirty="0" smtClean="0"/>
              <a:t>График функции у = | </a:t>
            </a:r>
            <a:r>
              <a:rPr lang="ru-RU" dirty="0" err="1" smtClean="0"/>
              <a:t>х</a:t>
            </a:r>
            <a:r>
              <a:rPr lang="ru-RU" dirty="0" smtClean="0"/>
              <a:t> |</a:t>
            </a:r>
          </a:p>
          <a:p>
            <a:r>
              <a:rPr lang="ru-RU" dirty="0" smtClean="0"/>
              <a:t>Квадратичная 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k </a:t>
            </a:r>
            <a:endParaRPr lang="ru-RU" dirty="0" smtClean="0"/>
          </a:p>
          <a:p>
            <a:r>
              <a:rPr lang="ru-RU" dirty="0" smtClean="0"/>
              <a:t>Функция у = </a:t>
            </a:r>
            <a:r>
              <a:rPr lang="en-US" dirty="0" smtClean="0"/>
              <a:t>k</a:t>
            </a:r>
            <a:r>
              <a:rPr lang="ru-RU" dirty="0" smtClean="0"/>
              <a:t>/</a:t>
            </a:r>
            <a:r>
              <a:rPr lang="ru-RU" dirty="0" err="1" smtClean="0"/>
              <a:t>х</a:t>
            </a:r>
            <a:endParaRPr lang="ru-RU" dirty="0" smtClean="0"/>
          </a:p>
          <a:p>
            <a:r>
              <a:rPr lang="ru-RU" dirty="0" smtClean="0"/>
              <a:t>Построение графика функции 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f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 + </a:t>
            </a:r>
            <a:r>
              <a:rPr lang="en-US" dirty="0" smtClean="0"/>
              <a:t>l</a:t>
            </a:r>
            <a:r>
              <a:rPr lang="ru-RU" dirty="0" smtClean="0"/>
              <a:t>) с помощью известного графика функции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f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) – и построение графика функции </a:t>
            </a:r>
            <a:r>
              <a:rPr lang="en-US" dirty="0" smtClean="0"/>
              <a:t>y</a:t>
            </a:r>
            <a:r>
              <a:rPr lang="ru-RU" dirty="0" smtClean="0"/>
              <a:t> = - </a:t>
            </a:r>
            <a:r>
              <a:rPr lang="en-US" dirty="0" smtClean="0"/>
              <a:t>f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Построение графика функции 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f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) + </a:t>
            </a:r>
            <a:r>
              <a:rPr lang="en-US" dirty="0" smtClean="0"/>
              <a:t>m</a:t>
            </a:r>
            <a:r>
              <a:rPr lang="ru-RU" dirty="0" smtClean="0"/>
              <a:t>  с помощью известного графика функции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f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) – и построение графика функции </a:t>
            </a:r>
            <a:r>
              <a:rPr lang="en-US" dirty="0" smtClean="0"/>
              <a:t>y</a:t>
            </a:r>
            <a:r>
              <a:rPr lang="ru-RU" dirty="0" smtClean="0"/>
              <a:t> = - </a:t>
            </a:r>
            <a:r>
              <a:rPr lang="en-US" dirty="0" smtClean="0"/>
              <a:t>f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Построение графика функции 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f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 + </a:t>
            </a:r>
            <a:r>
              <a:rPr lang="en-US" dirty="0" smtClean="0"/>
              <a:t>l</a:t>
            </a:r>
            <a:r>
              <a:rPr lang="ru-RU" dirty="0" smtClean="0"/>
              <a:t>) + </a:t>
            </a:r>
            <a:r>
              <a:rPr lang="en-US" dirty="0" smtClean="0"/>
              <a:t>m</a:t>
            </a:r>
            <a:r>
              <a:rPr lang="ru-RU" dirty="0" smtClean="0"/>
              <a:t>  с помощью известного графика функции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f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) – и построение графика функции </a:t>
            </a:r>
            <a:r>
              <a:rPr lang="en-US" dirty="0" smtClean="0"/>
              <a:t>y</a:t>
            </a:r>
            <a:r>
              <a:rPr lang="ru-RU" dirty="0" smtClean="0"/>
              <a:t> = - </a:t>
            </a:r>
            <a:r>
              <a:rPr lang="en-US" dirty="0" smtClean="0"/>
              <a:t>f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Квадратичная 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ax </a:t>
            </a:r>
            <a:r>
              <a:rPr lang="ru-RU" dirty="0" smtClean="0"/>
              <a:t> + </a:t>
            </a:r>
            <a:r>
              <a:rPr lang="ru-RU" dirty="0" err="1" smtClean="0"/>
              <a:t>bx</a:t>
            </a:r>
            <a:r>
              <a:rPr lang="ru-RU" dirty="0" smtClean="0"/>
              <a:t> + </a:t>
            </a:r>
            <a:r>
              <a:rPr lang="ru-RU" dirty="0" err="1" smtClean="0"/>
              <a:t>c</a:t>
            </a:r>
            <a:r>
              <a:rPr lang="ru-RU" dirty="0" smtClean="0"/>
              <a:t>, ее свойства и график.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571736" y="1214422"/>
          <a:ext cx="357190" cy="442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Формула" r:id="rId3" imgW="241200" imgH="228600" progId="Equation.3">
                  <p:embed/>
                </p:oleObj>
              </mc:Choice>
              <mc:Fallback>
                <p:oleObj name="Формула" r:id="rId3" imgW="2412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36" y="1214422"/>
                        <a:ext cx="357190" cy="4429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714876" y="1785926"/>
          <a:ext cx="500066" cy="78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name="Формула" r:id="rId5" imgW="139680" imgH="215640" progId="Equation.3">
                  <p:embed/>
                </p:oleObj>
              </mc:Choice>
              <mc:Fallback>
                <p:oleObj name="Формула" r:id="rId5" imgW="13968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1785926"/>
                        <a:ext cx="500066" cy="7858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643438" y="5500702"/>
          <a:ext cx="428628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1" name="Формула" r:id="rId7" imgW="152280" imgH="279360" progId="Equation.3">
                  <p:embed/>
                </p:oleObj>
              </mc:Choice>
              <mc:Fallback>
                <p:oleObj name="Формула" r:id="rId7" imgW="152280" imgH="2793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5500702"/>
                        <a:ext cx="428628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756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Функция </a:t>
            </a:r>
            <a:r>
              <a:rPr lang="en-US" dirty="0" smtClean="0"/>
              <a:t>y</a:t>
            </a:r>
            <a:r>
              <a:rPr lang="ru-RU" dirty="0" smtClean="0"/>
              <a:t> = </a:t>
            </a:r>
            <a:r>
              <a:rPr lang="en-US" dirty="0" smtClean="0"/>
              <a:t>      , </a:t>
            </a:r>
            <a:r>
              <a:rPr lang="ru-RU" dirty="0" smtClean="0"/>
              <a:t>ее свойства и график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3428992" y="500042"/>
          <a:ext cx="788963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3" name="Формула" r:id="rId3" imgW="241200" imgH="228600" progId="Equation.3">
                  <p:embed/>
                </p:oleObj>
              </mc:Choice>
              <mc:Fallback>
                <p:oleObj name="Формула" r:id="rId3" imgW="241200" imgH="2286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8992" y="500042"/>
                        <a:ext cx="788963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2214554"/>
            <a:ext cx="507209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Функция у = </a:t>
            </a:r>
            <a:endParaRPr lang="ru-RU" dirty="0"/>
          </a:p>
        </p:txBody>
      </p:sp>
      <p:pic>
        <p:nvPicPr>
          <p:cNvPr id="36866" name="Picture 2" descr="D:\фотки\5 00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2143116"/>
            <a:ext cx="7858180" cy="3857652"/>
          </a:xfrm>
          <a:prstGeom prst="rect">
            <a:avLst/>
          </a:prstGeom>
          <a:noFill/>
        </p:spPr>
      </p:pic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643306" y="785794"/>
          <a:ext cx="1214446" cy="142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8" name="Формула" r:id="rId4" imgW="177480" imgH="215640" progId="Equation.3">
                  <p:embed/>
                </p:oleObj>
              </mc:Choice>
              <mc:Fallback>
                <p:oleObj name="Формула" r:id="rId4" imgW="17748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785794"/>
                        <a:ext cx="1214446" cy="1428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Функция </a:t>
            </a:r>
            <a:r>
              <a:rPr lang="en-US" dirty="0" smtClean="0"/>
              <a:t>y</a:t>
            </a:r>
            <a:r>
              <a:rPr lang="ru-RU" dirty="0" smtClean="0"/>
              <a:t> =| </a:t>
            </a:r>
            <a:r>
              <a:rPr lang="ru-RU" dirty="0" err="1" smtClean="0"/>
              <a:t>х</a:t>
            </a:r>
            <a:r>
              <a:rPr lang="ru-RU" dirty="0" smtClean="0"/>
              <a:t> |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у</a:t>
            </a:r>
          </a:p>
          <a:p>
            <a:pPr>
              <a:buNone/>
            </a:pPr>
            <a:r>
              <a:rPr lang="ru-RU" dirty="0" smtClean="0"/>
              <a:t>                                                  3</a:t>
            </a:r>
          </a:p>
          <a:p>
            <a:pPr>
              <a:buNone/>
            </a:pPr>
            <a:r>
              <a:rPr lang="ru-RU" dirty="0" smtClean="0"/>
              <a:t>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2</a:t>
            </a:r>
          </a:p>
          <a:p>
            <a:pPr>
              <a:buNone/>
            </a:pPr>
            <a:r>
              <a:rPr lang="ru-RU" dirty="0" smtClean="0"/>
              <a:t>                                                  1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-4     -3      -2     -1         0      1       2       3       4     </a:t>
            </a:r>
            <a:r>
              <a:rPr lang="ru-RU" dirty="0" err="1" smtClean="0"/>
              <a:t>х</a:t>
            </a:r>
            <a:r>
              <a:rPr lang="ru-RU" dirty="0" smtClean="0"/>
              <a:t>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000100" y="4857760"/>
            <a:ext cx="707236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 flipH="1" flipV="1">
            <a:off x="2504431" y="3996371"/>
            <a:ext cx="41367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643042" y="2000240"/>
            <a:ext cx="2928958" cy="2857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4572000" y="2000240"/>
            <a:ext cx="2857520" cy="2857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Функция у = </a:t>
            </a:r>
            <a:r>
              <a:rPr lang="en-US" dirty="0" smtClean="0"/>
              <a:t>k</a:t>
            </a:r>
            <a:r>
              <a:rPr lang="ru-RU" dirty="0" smtClean="0"/>
              <a:t>/</a:t>
            </a:r>
            <a:r>
              <a:rPr lang="ru-RU" dirty="0" err="1" smtClean="0"/>
              <a:t>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792961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64307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Построение графика функции  </a:t>
            </a:r>
            <a:r>
              <a:rPr lang="en-US" sz="2000" dirty="0" smtClean="0"/>
              <a:t>y</a:t>
            </a:r>
            <a:r>
              <a:rPr lang="ru-RU" sz="2000" dirty="0" smtClean="0"/>
              <a:t> = </a:t>
            </a:r>
            <a:r>
              <a:rPr lang="en-US" sz="2000" dirty="0" smtClean="0"/>
              <a:t>f</a:t>
            </a:r>
            <a:r>
              <a:rPr lang="ru-RU" sz="2000" dirty="0" smtClean="0"/>
              <a:t>(</a:t>
            </a:r>
            <a:r>
              <a:rPr lang="en-US" sz="2000" dirty="0" smtClean="0"/>
              <a:t>x</a:t>
            </a:r>
            <a:r>
              <a:rPr lang="ru-RU" sz="2000" dirty="0" smtClean="0"/>
              <a:t> + </a:t>
            </a:r>
            <a:r>
              <a:rPr lang="en-US" sz="2000" dirty="0" smtClean="0"/>
              <a:t>l</a:t>
            </a:r>
            <a:r>
              <a:rPr lang="ru-RU" sz="2000" dirty="0" smtClean="0"/>
              <a:t>) с помощью известного </a:t>
            </a:r>
            <a:br>
              <a:rPr lang="ru-RU" sz="2000" dirty="0" smtClean="0"/>
            </a:br>
            <a:r>
              <a:rPr lang="ru-RU" sz="2000" dirty="0" smtClean="0"/>
              <a:t>графика функции </a:t>
            </a:r>
            <a:r>
              <a:rPr lang="en-US" sz="2000" dirty="0" smtClean="0"/>
              <a:t>y</a:t>
            </a:r>
            <a:r>
              <a:rPr lang="ru-RU" sz="2000" dirty="0" smtClean="0"/>
              <a:t> = </a:t>
            </a:r>
            <a:r>
              <a:rPr lang="en-US" sz="2000" dirty="0" smtClean="0"/>
              <a:t>f</a:t>
            </a:r>
            <a:r>
              <a:rPr lang="ru-RU" sz="2000" dirty="0" smtClean="0"/>
              <a:t>(</a:t>
            </a:r>
            <a:r>
              <a:rPr lang="en-US" sz="2000" dirty="0" smtClean="0"/>
              <a:t>x</a:t>
            </a:r>
            <a:r>
              <a:rPr lang="ru-RU" sz="2000" dirty="0" smtClean="0"/>
              <a:t>) – и построение графика функции </a:t>
            </a:r>
            <a:r>
              <a:rPr lang="en-US" sz="2000" dirty="0" smtClean="0"/>
              <a:t>y</a:t>
            </a:r>
            <a:r>
              <a:rPr lang="ru-RU" sz="2000" dirty="0" smtClean="0"/>
              <a:t> = - </a:t>
            </a:r>
            <a:r>
              <a:rPr lang="en-US" sz="2000" dirty="0" smtClean="0"/>
              <a:t>f</a:t>
            </a:r>
            <a:r>
              <a:rPr lang="ru-RU" sz="2000" dirty="0" smtClean="0"/>
              <a:t>(</a:t>
            </a:r>
            <a:r>
              <a:rPr lang="en-US" sz="2000" dirty="0" smtClean="0"/>
              <a:t>x</a:t>
            </a:r>
            <a:r>
              <a:rPr lang="ru-RU" sz="2000" dirty="0" smtClean="0"/>
              <a:t>). 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857364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243</TotalTime>
  <Words>465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Поток</vt:lpstr>
      <vt:lpstr>Формула</vt:lpstr>
      <vt:lpstr>Функции в школьном курсе</vt:lpstr>
      <vt:lpstr>7 класс</vt:lpstr>
      <vt:lpstr>7 класс</vt:lpstr>
      <vt:lpstr>8 класс</vt:lpstr>
      <vt:lpstr>Функция y =       , ее свойства и график</vt:lpstr>
      <vt:lpstr>Функция у = </vt:lpstr>
      <vt:lpstr>Функция y =| х | </vt:lpstr>
      <vt:lpstr>Функция у = k/х </vt:lpstr>
      <vt:lpstr>Построение графика функции  y = f(x + l) с помощью известного  графика функции y = f(x) – и построение графика функции y = - f(x).  </vt:lpstr>
      <vt:lpstr>Построение графика функции  y = f(x) + m  с помощью известного графика функции y = f(x) – и построение графика функции y = - f(x).  </vt:lpstr>
      <vt:lpstr>Построение графика функции  y = f(x + l) + m  с помощью известного графика функции y = f(x) – и построение графика функции y = - f(x).  </vt:lpstr>
      <vt:lpstr>Квадратичная функция y = a   + bx + c,  ее свойства и график. </vt:lpstr>
      <vt:lpstr>9 класс</vt:lpstr>
      <vt:lpstr>Функция y = x2n,   ее свойства и график. </vt:lpstr>
      <vt:lpstr>Функция y = x2n+1,   ее свойства и график. </vt:lpstr>
      <vt:lpstr>Функция y = x -2n,   ее свойства и график. </vt:lpstr>
      <vt:lpstr>Функция y = x –(2n+1),   ее свойства и график. </vt:lpstr>
      <vt:lpstr>Функция y =        , ее свойства и график.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Абросимовы</dc:creator>
  <cp:lastModifiedBy>Абросимова</cp:lastModifiedBy>
  <cp:revision>26</cp:revision>
  <dcterms:created xsi:type="dcterms:W3CDTF">2010-02-17T16:20:57Z</dcterms:created>
  <dcterms:modified xsi:type="dcterms:W3CDTF">2011-10-30T18:28:21Z</dcterms:modified>
</cp:coreProperties>
</file>