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9" r:id="rId3"/>
    <p:sldId id="287" r:id="rId4"/>
    <p:sldId id="288" r:id="rId5"/>
    <p:sldId id="289" r:id="rId6"/>
    <p:sldId id="290" r:id="rId7"/>
    <p:sldId id="295" r:id="rId8"/>
    <p:sldId id="306" r:id="rId9"/>
    <p:sldId id="296" r:id="rId10"/>
    <p:sldId id="304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267" r:id="rId22"/>
    <p:sldId id="31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4A7E"/>
    <a:srgbClr val="211E54"/>
    <a:srgbClr val="1D208F"/>
    <a:srgbClr val="F4E59C"/>
    <a:srgbClr val="DDDDDD"/>
    <a:srgbClr val="B2B2B2"/>
    <a:srgbClr val="D476D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4660"/>
  </p:normalViewPr>
  <p:slideViewPr>
    <p:cSldViewPr>
      <p:cViewPr varScale="1">
        <p:scale>
          <a:sx n="45" d="100"/>
          <a:sy n="45" d="100"/>
        </p:scale>
        <p:origin x="-6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86200" y="3124200"/>
            <a:ext cx="5257800" cy="838200"/>
          </a:xfrm>
        </p:spPr>
        <p:txBody>
          <a:bodyPr/>
          <a:lstStyle>
            <a:lvl1pPr algn="l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3962400" y="3810000"/>
            <a:ext cx="5181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/>
            </a:lvl1pPr>
          </a:lstStyle>
          <a:p>
            <a:fld id="{003AA5F6-EC2A-4B72-ADDE-68CE95922E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7391400" y="6096000"/>
            <a:ext cx="1384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tx2"/>
                </a:solidFill>
              </a:rPr>
              <a:t>LOGO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gray">
          <a:xfrm>
            <a:off x="5486400" y="304800"/>
            <a:ext cx="327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600" b="1">
                <a:solidFill>
                  <a:schemeClr val="bg2"/>
                </a:solidFill>
              </a:rPr>
              <a:t>“ Add your company slogan ”</a:t>
            </a:r>
          </a:p>
        </p:txBody>
      </p:sp>
      <p:pic>
        <p:nvPicPr>
          <p:cNvPr id="3097" name="Picture 25" descr="cube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838200"/>
            <a:ext cx="3638550" cy="582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A84AE-5796-430A-A868-81DDC8743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CDBC6-6224-442B-AAB8-36E3D146C2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01EF09-9BC5-42D9-876B-5F7A9027F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65E1C-1EE6-4D2F-BA4F-810DD6FBE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6AB85-BC40-4A06-8C95-B8B96D7A4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29B3BE-33C7-43EF-97E8-188CB375F1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9478E-19E5-4453-B0AB-B7F0F696A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10424-A7DC-401C-A83C-20887ADAD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DF8B-F8CC-4ADC-B825-DC7EF78A1B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662E80-E435-4905-A4D4-603487554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27"/>
          <p:cNvSpPr>
            <a:spLocks noChangeArrowheads="1"/>
          </p:cNvSpPr>
          <p:nvPr/>
        </p:nvSpPr>
        <p:spPr bwMode="gray">
          <a:xfrm>
            <a:off x="0" y="381000"/>
            <a:ext cx="9144000" cy="6096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52" name="Picture 28" descr="p12"/>
          <p:cNvPicPr>
            <a:picLocks noChangeAspect="1" noChangeArrowheads="1"/>
          </p:cNvPicPr>
          <p:nvPr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7162800" y="152400"/>
            <a:ext cx="1371600" cy="19812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81000"/>
            <a:ext cx="6629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BB02C1-6A90-436C-B264-85CADB8ABBD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43306" y="3124200"/>
            <a:ext cx="5500694" cy="838200"/>
          </a:xfrm>
        </p:spPr>
        <p:txBody>
          <a:bodyPr/>
          <a:lstStyle/>
          <a:p>
            <a:r>
              <a:rPr lang="ru-RU" sz="3600" dirty="0" smtClean="0"/>
              <a:t>Правовые основы предпринимательской деятельности </a:t>
            </a:r>
            <a:endParaRPr lang="en-US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48" y="214290"/>
            <a:ext cx="4572000" cy="369332"/>
          </a:xfrm>
          <a:prstGeom prst="rect">
            <a:avLst/>
          </a:prstGeom>
          <a:solidFill>
            <a:srgbClr val="1D208F"/>
          </a:solidFill>
        </p:spPr>
        <p:txBody>
          <a:bodyPr>
            <a:spAutoFit/>
          </a:bodyPr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71472" y="5286388"/>
            <a:ext cx="8286808" cy="1428760"/>
          </a:xfrm>
          <a:solidFill>
            <a:srgbClr val="1D208F"/>
          </a:solid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086600" cy="563563"/>
          </a:xfrm>
        </p:spPr>
        <p:txBody>
          <a:bodyPr/>
          <a:lstStyle/>
          <a:p>
            <a:r>
              <a:rPr lang="ru-RU" sz="3600" dirty="0" smtClean="0"/>
              <a:t>Этапы открытия своего дела</a:t>
            </a:r>
            <a:endParaRPr lang="en-US" sz="2000" dirty="0"/>
          </a:p>
        </p:txBody>
      </p:sp>
      <p:grpSp>
        <p:nvGrpSpPr>
          <p:cNvPr id="78881" name="Group 33"/>
          <p:cNvGrpSpPr>
            <a:grpSpLocks/>
          </p:cNvGrpSpPr>
          <p:nvPr/>
        </p:nvGrpSpPr>
        <p:grpSpPr bwMode="auto">
          <a:xfrm>
            <a:off x="285721" y="1143000"/>
            <a:ext cx="8701924" cy="5429272"/>
            <a:chOff x="360" y="720"/>
            <a:chExt cx="5300" cy="3072"/>
          </a:xfrm>
        </p:grpSpPr>
        <p:sp>
          <p:nvSpPr>
            <p:cNvPr id="78851" name="Freeform 3"/>
            <p:cNvSpPr>
              <a:spLocks noEditPoints="1"/>
            </p:cNvSpPr>
            <p:nvPr/>
          </p:nvSpPr>
          <p:spPr bwMode="gray">
            <a:xfrm>
              <a:off x="528" y="1248"/>
              <a:ext cx="4357" cy="2544"/>
            </a:xfrm>
            <a:custGeom>
              <a:avLst/>
              <a:gdLst/>
              <a:ahLst/>
              <a:cxnLst>
                <a:cxn ang="0">
                  <a:pos x="1092" y="50"/>
                </a:cxn>
                <a:cxn ang="0">
                  <a:pos x="822" y="168"/>
                </a:cxn>
                <a:cxn ang="0">
                  <a:pos x="594" y="300"/>
                </a:cxn>
                <a:cxn ang="0">
                  <a:pos x="406" y="446"/>
                </a:cxn>
                <a:cxn ang="0">
                  <a:pos x="254" y="604"/>
                </a:cxn>
                <a:cxn ang="0">
                  <a:pos x="140" y="772"/>
                </a:cxn>
                <a:cxn ang="0">
                  <a:pos x="60" y="944"/>
                </a:cxn>
                <a:cxn ang="0">
                  <a:pos x="14" y="1122"/>
                </a:cxn>
                <a:cxn ang="0">
                  <a:pos x="0" y="1300"/>
                </a:cxn>
                <a:cxn ang="0">
                  <a:pos x="18" y="1476"/>
                </a:cxn>
                <a:cxn ang="0">
                  <a:pos x="64" y="1650"/>
                </a:cxn>
                <a:cxn ang="0">
                  <a:pos x="138" y="1818"/>
                </a:cxn>
                <a:cxn ang="0">
                  <a:pos x="238" y="1978"/>
                </a:cxn>
                <a:cxn ang="0">
                  <a:pos x="364" y="2126"/>
                </a:cxn>
                <a:cxn ang="0">
                  <a:pos x="512" y="2262"/>
                </a:cxn>
                <a:cxn ang="0">
                  <a:pos x="684" y="2382"/>
                </a:cxn>
                <a:cxn ang="0">
                  <a:pos x="874" y="2484"/>
                </a:cxn>
                <a:cxn ang="0">
                  <a:pos x="1086" y="2564"/>
                </a:cxn>
                <a:cxn ang="0">
                  <a:pos x="1314" y="2622"/>
                </a:cxn>
                <a:cxn ang="0">
                  <a:pos x="1558" y="2654"/>
                </a:cxn>
                <a:cxn ang="0">
                  <a:pos x="1818" y="2658"/>
                </a:cxn>
                <a:cxn ang="0">
                  <a:pos x="2090" y="2632"/>
                </a:cxn>
                <a:cxn ang="0">
                  <a:pos x="2374" y="2574"/>
                </a:cxn>
                <a:cxn ang="0">
                  <a:pos x="2544" y="2912"/>
                </a:cxn>
                <a:cxn ang="0">
                  <a:pos x="1868" y="1552"/>
                </a:cxn>
                <a:cxn ang="0">
                  <a:pos x="1956" y="1914"/>
                </a:cxn>
                <a:cxn ang="0">
                  <a:pos x="1788" y="1936"/>
                </a:cxn>
                <a:cxn ang="0">
                  <a:pos x="1616" y="1934"/>
                </a:cxn>
                <a:cxn ang="0">
                  <a:pos x="1442" y="1912"/>
                </a:cxn>
                <a:cxn ang="0">
                  <a:pos x="1272" y="1872"/>
                </a:cxn>
                <a:cxn ang="0">
                  <a:pos x="1108" y="1812"/>
                </a:cxn>
                <a:cxn ang="0">
                  <a:pos x="952" y="1736"/>
                </a:cxn>
                <a:cxn ang="0">
                  <a:pos x="810" y="1646"/>
                </a:cxn>
                <a:cxn ang="0">
                  <a:pos x="684" y="1542"/>
                </a:cxn>
                <a:cxn ang="0">
                  <a:pos x="578" y="1428"/>
                </a:cxn>
                <a:cxn ang="0">
                  <a:pos x="494" y="1304"/>
                </a:cxn>
                <a:cxn ang="0">
                  <a:pos x="438" y="1170"/>
                </a:cxn>
                <a:cxn ang="0">
                  <a:pos x="410" y="1032"/>
                </a:cxn>
                <a:cxn ang="0">
                  <a:pos x="416" y="888"/>
                </a:cxn>
                <a:cxn ang="0">
                  <a:pos x="460" y="742"/>
                </a:cxn>
                <a:cxn ang="0">
                  <a:pos x="544" y="592"/>
                </a:cxn>
                <a:cxn ang="0">
                  <a:pos x="670" y="444"/>
                </a:cxn>
                <a:cxn ang="0">
                  <a:pos x="844" y="298"/>
                </a:cxn>
                <a:cxn ang="0">
                  <a:pos x="1070" y="154"/>
                </a:cxn>
                <a:cxn ang="0">
                  <a:pos x="1348" y="16"/>
                </a:cxn>
                <a:cxn ang="0">
                  <a:pos x="1244" y="0"/>
                </a:cxn>
                <a:cxn ang="0">
                  <a:pos x="2820" y="1934"/>
                </a:cxn>
                <a:cxn ang="0">
                  <a:pos x="2820" y="1934"/>
                </a:cxn>
              </a:cxnLst>
              <a:rect l="0" t="0" r="r" b="b"/>
              <a:pathLst>
                <a:path w="2820" h="2912">
                  <a:moveTo>
                    <a:pt x="1244" y="0"/>
                  </a:moveTo>
                  <a:lnTo>
                    <a:pt x="1092" y="50"/>
                  </a:lnTo>
                  <a:lnTo>
                    <a:pt x="952" y="106"/>
                  </a:lnTo>
                  <a:lnTo>
                    <a:pt x="822" y="168"/>
                  </a:lnTo>
                  <a:lnTo>
                    <a:pt x="704" y="232"/>
                  </a:lnTo>
                  <a:lnTo>
                    <a:pt x="594" y="300"/>
                  </a:lnTo>
                  <a:lnTo>
                    <a:pt x="494" y="372"/>
                  </a:lnTo>
                  <a:lnTo>
                    <a:pt x="406" y="446"/>
                  </a:lnTo>
                  <a:lnTo>
                    <a:pt x="324" y="524"/>
                  </a:lnTo>
                  <a:lnTo>
                    <a:pt x="254" y="604"/>
                  </a:lnTo>
                  <a:lnTo>
                    <a:pt x="192" y="686"/>
                  </a:lnTo>
                  <a:lnTo>
                    <a:pt x="140" y="772"/>
                  </a:lnTo>
                  <a:lnTo>
                    <a:pt x="96" y="856"/>
                  </a:lnTo>
                  <a:lnTo>
                    <a:pt x="60" y="944"/>
                  </a:lnTo>
                  <a:lnTo>
                    <a:pt x="32" y="1032"/>
                  </a:lnTo>
                  <a:lnTo>
                    <a:pt x="14" y="1122"/>
                  </a:lnTo>
                  <a:lnTo>
                    <a:pt x="2" y="1210"/>
                  </a:lnTo>
                  <a:lnTo>
                    <a:pt x="0" y="1300"/>
                  </a:lnTo>
                  <a:lnTo>
                    <a:pt x="4" y="1388"/>
                  </a:lnTo>
                  <a:lnTo>
                    <a:pt x="18" y="1476"/>
                  </a:lnTo>
                  <a:lnTo>
                    <a:pt x="36" y="1564"/>
                  </a:lnTo>
                  <a:lnTo>
                    <a:pt x="64" y="1650"/>
                  </a:lnTo>
                  <a:lnTo>
                    <a:pt x="96" y="1736"/>
                  </a:lnTo>
                  <a:lnTo>
                    <a:pt x="138" y="1818"/>
                  </a:lnTo>
                  <a:lnTo>
                    <a:pt x="184" y="1900"/>
                  </a:lnTo>
                  <a:lnTo>
                    <a:pt x="238" y="1978"/>
                  </a:lnTo>
                  <a:lnTo>
                    <a:pt x="298" y="2054"/>
                  </a:lnTo>
                  <a:lnTo>
                    <a:pt x="364" y="2126"/>
                  </a:lnTo>
                  <a:lnTo>
                    <a:pt x="434" y="2196"/>
                  </a:lnTo>
                  <a:lnTo>
                    <a:pt x="512" y="2262"/>
                  </a:lnTo>
                  <a:lnTo>
                    <a:pt x="596" y="2324"/>
                  </a:lnTo>
                  <a:lnTo>
                    <a:pt x="684" y="2382"/>
                  </a:lnTo>
                  <a:lnTo>
                    <a:pt x="776" y="2436"/>
                  </a:lnTo>
                  <a:lnTo>
                    <a:pt x="874" y="2484"/>
                  </a:lnTo>
                  <a:lnTo>
                    <a:pt x="978" y="2526"/>
                  </a:lnTo>
                  <a:lnTo>
                    <a:pt x="1086" y="2564"/>
                  </a:lnTo>
                  <a:lnTo>
                    <a:pt x="1198" y="2596"/>
                  </a:lnTo>
                  <a:lnTo>
                    <a:pt x="1314" y="2622"/>
                  </a:lnTo>
                  <a:lnTo>
                    <a:pt x="1434" y="2642"/>
                  </a:lnTo>
                  <a:lnTo>
                    <a:pt x="1558" y="2654"/>
                  </a:lnTo>
                  <a:lnTo>
                    <a:pt x="1686" y="2660"/>
                  </a:lnTo>
                  <a:lnTo>
                    <a:pt x="1818" y="2658"/>
                  </a:lnTo>
                  <a:lnTo>
                    <a:pt x="1952" y="2650"/>
                  </a:lnTo>
                  <a:lnTo>
                    <a:pt x="2090" y="2632"/>
                  </a:lnTo>
                  <a:lnTo>
                    <a:pt x="2230" y="2608"/>
                  </a:lnTo>
                  <a:lnTo>
                    <a:pt x="2374" y="2574"/>
                  </a:lnTo>
                  <a:lnTo>
                    <a:pt x="2542" y="2912"/>
                  </a:lnTo>
                  <a:lnTo>
                    <a:pt x="2544" y="2912"/>
                  </a:lnTo>
                  <a:lnTo>
                    <a:pt x="2820" y="1934"/>
                  </a:lnTo>
                  <a:lnTo>
                    <a:pt x="1868" y="1552"/>
                  </a:lnTo>
                  <a:lnTo>
                    <a:pt x="2036" y="1894"/>
                  </a:lnTo>
                  <a:lnTo>
                    <a:pt x="1956" y="1914"/>
                  </a:lnTo>
                  <a:lnTo>
                    <a:pt x="1872" y="1928"/>
                  </a:lnTo>
                  <a:lnTo>
                    <a:pt x="1788" y="1936"/>
                  </a:lnTo>
                  <a:lnTo>
                    <a:pt x="1702" y="1938"/>
                  </a:lnTo>
                  <a:lnTo>
                    <a:pt x="1616" y="1934"/>
                  </a:lnTo>
                  <a:lnTo>
                    <a:pt x="1528" y="1926"/>
                  </a:lnTo>
                  <a:lnTo>
                    <a:pt x="1442" y="1912"/>
                  </a:lnTo>
                  <a:lnTo>
                    <a:pt x="1356" y="1894"/>
                  </a:lnTo>
                  <a:lnTo>
                    <a:pt x="1272" y="1872"/>
                  </a:lnTo>
                  <a:lnTo>
                    <a:pt x="1188" y="1844"/>
                  </a:lnTo>
                  <a:lnTo>
                    <a:pt x="1108" y="1812"/>
                  </a:lnTo>
                  <a:lnTo>
                    <a:pt x="1028" y="1776"/>
                  </a:lnTo>
                  <a:lnTo>
                    <a:pt x="952" y="1736"/>
                  </a:lnTo>
                  <a:lnTo>
                    <a:pt x="880" y="1692"/>
                  </a:lnTo>
                  <a:lnTo>
                    <a:pt x="810" y="1646"/>
                  </a:lnTo>
                  <a:lnTo>
                    <a:pt x="744" y="1596"/>
                  </a:lnTo>
                  <a:lnTo>
                    <a:pt x="684" y="1542"/>
                  </a:lnTo>
                  <a:lnTo>
                    <a:pt x="628" y="1486"/>
                  </a:lnTo>
                  <a:lnTo>
                    <a:pt x="578" y="1428"/>
                  </a:lnTo>
                  <a:lnTo>
                    <a:pt x="532" y="1366"/>
                  </a:lnTo>
                  <a:lnTo>
                    <a:pt x="494" y="1304"/>
                  </a:lnTo>
                  <a:lnTo>
                    <a:pt x="462" y="1238"/>
                  </a:lnTo>
                  <a:lnTo>
                    <a:pt x="438" y="1170"/>
                  </a:lnTo>
                  <a:lnTo>
                    <a:pt x="420" y="1102"/>
                  </a:lnTo>
                  <a:lnTo>
                    <a:pt x="410" y="1032"/>
                  </a:lnTo>
                  <a:lnTo>
                    <a:pt x="410" y="960"/>
                  </a:lnTo>
                  <a:lnTo>
                    <a:pt x="416" y="888"/>
                  </a:lnTo>
                  <a:lnTo>
                    <a:pt x="434" y="816"/>
                  </a:lnTo>
                  <a:lnTo>
                    <a:pt x="460" y="742"/>
                  </a:lnTo>
                  <a:lnTo>
                    <a:pt x="496" y="668"/>
                  </a:lnTo>
                  <a:lnTo>
                    <a:pt x="544" y="592"/>
                  </a:lnTo>
                  <a:lnTo>
                    <a:pt x="602" y="518"/>
                  </a:lnTo>
                  <a:lnTo>
                    <a:pt x="670" y="444"/>
                  </a:lnTo>
                  <a:lnTo>
                    <a:pt x="752" y="370"/>
                  </a:lnTo>
                  <a:lnTo>
                    <a:pt x="844" y="298"/>
                  </a:lnTo>
                  <a:lnTo>
                    <a:pt x="950" y="226"/>
                  </a:lnTo>
                  <a:lnTo>
                    <a:pt x="1070" y="154"/>
                  </a:lnTo>
                  <a:lnTo>
                    <a:pt x="1202" y="84"/>
                  </a:lnTo>
                  <a:lnTo>
                    <a:pt x="1348" y="16"/>
                  </a:lnTo>
                  <a:lnTo>
                    <a:pt x="1244" y="0"/>
                  </a:lnTo>
                  <a:lnTo>
                    <a:pt x="1244" y="0"/>
                  </a:lnTo>
                  <a:lnTo>
                    <a:pt x="1244" y="0"/>
                  </a:lnTo>
                  <a:close/>
                  <a:moveTo>
                    <a:pt x="2820" y="1934"/>
                  </a:moveTo>
                  <a:lnTo>
                    <a:pt x="2820" y="1934"/>
                  </a:lnTo>
                  <a:lnTo>
                    <a:pt x="2820" y="1934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tx2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  <a:effectLst>
              <a:outerShdw dist="206741" dir="8249373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78852" name="Group 4"/>
            <p:cNvGrpSpPr>
              <a:grpSpLocks/>
            </p:cNvGrpSpPr>
            <p:nvPr/>
          </p:nvGrpSpPr>
          <p:grpSpPr bwMode="auto">
            <a:xfrm>
              <a:off x="1776" y="2417"/>
              <a:ext cx="1717" cy="1375"/>
              <a:chOff x="1776" y="2417"/>
              <a:chExt cx="1717" cy="1375"/>
            </a:xfrm>
          </p:grpSpPr>
          <p:pic>
            <p:nvPicPr>
              <p:cNvPr id="78853" name="Picture 5" descr="Picture1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776" y="3353"/>
                <a:ext cx="1248" cy="343"/>
              </a:xfrm>
              <a:prstGeom prst="rect">
                <a:avLst/>
              </a:prstGeom>
              <a:noFill/>
            </p:spPr>
          </p:pic>
          <p:sp>
            <p:nvSpPr>
              <p:cNvPr id="78854" name="Oval 6"/>
              <p:cNvSpPr>
                <a:spLocks noChangeArrowheads="1"/>
              </p:cNvSpPr>
              <p:nvPr/>
            </p:nvSpPr>
            <p:spPr bwMode="gray">
              <a:xfrm>
                <a:off x="1877" y="2417"/>
                <a:ext cx="1074" cy="107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55" name="Oval 7"/>
              <p:cNvSpPr>
                <a:spLocks noChangeArrowheads="1"/>
              </p:cNvSpPr>
              <p:nvPr/>
            </p:nvSpPr>
            <p:spPr bwMode="gray">
              <a:xfrm>
                <a:off x="1890" y="2423"/>
                <a:ext cx="1603" cy="1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56" name="Oval 8"/>
              <p:cNvSpPr>
                <a:spLocks noChangeArrowheads="1"/>
              </p:cNvSpPr>
              <p:nvPr/>
            </p:nvSpPr>
            <p:spPr bwMode="gray">
              <a:xfrm>
                <a:off x="1901" y="2433"/>
                <a:ext cx="998" cy="98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57" name="Oval 9"/>
              <p:cNvSpPr>
                <a:spLocks noChangeArrowheads="1"/>
              </p:cNvSpPr>
              <p:nvPr/>
            </p:nvSpPr>
            <p:spPr bwMode="gray">
              <a:xfrm>
                <a:off x="1959" y="2461"/>
                <a:ext cx="888" cy="79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78858" name="Group 10"/>
            <p:cNvGrpSpPr>
              <a:grpSpLocks/>
            </p:cNvGrpSpPr>
            <p:nvPr/>
          </p:nvGrpSpPr>
          <p:grpSpPr bwMode="auto">
            <a:xfrm>
              <a:off x="360" y="2188"/>
              <a:ext cx="1479" cy="1412"/>
              <a:chOff x="360" y="2188"/>
              <a:chExt cx="1479" cy="1412"/>
            </a:xfrm>
          </p:grpSpPr>
          <p:pic>
            <p:nvPicPr>
              <p:cNvPr id="78859" name="Picture 11" descr="Picture1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576" y="2924"/>
                <a:ext cx="1056" cy="292"/>
              </a:xfrm>
              <a:prstGeom prst="rect">
                <a:avLst/>
              </a:prstGeom>
              <a:noFill/>
            </p:spPr>
          </p:pic>
          <p:sp>
            <p:nvSpPr>
              <p:cNvPr id="78860" name="Oval 12"/>
              <p:cNvSpPr>
                <a:spLocks noChangeArrowheads="1"/>
              </p:cNvSpPr>
              <p:nvPr/>
            </p:nvSpPr>
            <p:spPr bwMode="gray">
              <a:xfrm>
                <a:off x="714" y="2188"/>
                <a:ext cx="860" cy="8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1" name="Oval 13"/>
              <p:cNvSpPr>
                <a:spLocks noChangeArrowheads="1"/>
              </p:cNvSpPr>
              <p:nvPr/>
            </p:nvSpPr>
            <p:spPr bwMode="gray">
              <a:xfrm>
                <a:off x="725" y="2193"/>
                <a:ext cx="839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2" name="Oval 14"/>
              <p:cNvSpPr>
                <a:spLocks noChangeArrowheads="1"/>
              </p:cNvSpPr>
              <p:nvPr/>
            </p:nvSpPr>
            <p:spPr bwMode="gray">
              <a:xfrm>
                <a:off x="360" y="2201"/>
                <a:ext cx="1479" cy="139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3" name="Oval 15"/>
              <p:cNvSpPr>
                <a:spLocks noChangeArrowheads="1"/>
              </p:cNvSpPr>
              <p:nvPr/>
            </p:nvSpPr>
            <p:spPr bwMode="gray">
              <a:xfrm>
                <a:off x="780" y="2223"/>
                <a:ext cx="710" cy="63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78864" name="Group 16"/>
            <p:cNvGrpSpPr>
              <a:grpSpLocks/>
            </p:cNvGrpSpPr>
            <p:nvPr/>
          </p:nvGrpSpPr>
          <p:grpSpPr bwMode="auto">
            <a:xfrm>
              <a:off x="360" y="1215"/>
              <a:ext cx="1035" cy="870"/>
              <a:chOff x="360" y="1215"/>
              <a:chExt cx="1035" cy="870"/>
            </a:xfrm>
          </p:grpSpPr>
          <p:pic>
            <p:nvPicPr>
              <p:cNvPr id="78865" name="Picture 17" descr="Picture1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32" y="1847"/>
                <a:ext cx="864" cy="238"/>
              </a:xfrm>
              <a:prstGeom prst="rect">
                <a:avLst/>
              </a:prstGeom>
              <a:noFill/>
            </p:spPr>
          </p:pic>
          <p:sp>
            <p:nvSpPr>
              <p:cNvPr id="78866" name="Oval 18"/>
              <p:cNvSpPr>
                <a:spLocks noChangeArrowheads="1"/>
              </p:cNvSpPr>
              <p:nvPr/>
            </p:nvSpPr>
            <p:spPr bwMode="gray">
              <a:xfrm>
                <a:off x="560" y="1326"/>
                <a:ext cx="645" cy="64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7" name="Oval 19"/>
              <p:cNvSpPr>
                <a:spLocks noChangeArrowheads="1"/>
              </p:cNvSpPr>
              <p:nvPr/>
            </p:nvSpPr>
            <p:spPr bwMode="gray">
              <a:xfrm>
                <a:off x="568" y="1329"/>
                <a:ext cx="630" cy="6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8" name="Oval 20"/>
              <p:cNvSpPr>
                <a:spLocks noChangeArrowheads="1"/>
              </p:cNvSpPr>
              <p:nvPr/>
            </p:nvSpPr>
            <p:spPr bwMode="gray">
              <a:xfrm>
                <a:off x="360" y="1215"/>
                <a:ext cx="1035" cy="855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69" name="Oval 21"/>
              <p:cNvSpPr>
                <a:spLocks noChangeArrowheads="1"/>
              </p:cNvSpPr>
              <p:nvPr/>
            </p:nvSpPr>
            <p:spPr bwMode="gray">
              <a:xfrm>
                <a:off x="609" y="1352"/>
                <a:ext cx="534" cy="47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grpSp>
          <p:nvGrpSpPr>
            <p:cNvPr id="78870" name="Group 22"/>
            <p:cNvGrpSpPr>
              <a:grpSpLocks/>
            </p:cNvGrpSpPr>
            <p:nvPr/>
          </p:nvGrpSpPr>
          <p:grpSpPr bwMode="auto">
            <a:xfrm>
              <a:off x="1440" y="960"/>
              <a:ext cx="672" cy="522"/>
              <a:chOff x="1440" y="960"/>
              <a:chExt cx="672" cy="522"/>
            </a:xfrm>
          </p:grpSpPr>
          <p:pic>
            <p:nvPicPr>
              <p:cNvPr id="78871" name="Picture 23" descr="Picture1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1440" y="1296"/>
                <a:ext cx="672" cy="186"/>
              </a:xfrm>
              <a:prstGeom prst="rect">
                <a:avLst/>
              </a:prstGeom>
              <a:noFill/>
            </p:spPr>
          </p:pic>
          <p:sp>
            <p:nvSpPr>
              <p:cNvPr id="78872" name="Oval 24"/>
              <p:cNvSpPr>
                <a:spLocks noChangeArrowheads="1"/>
              </p:cNvSpPr>
              <p:nvPr/>
            </p:nvSpPr>
            <p:spPr bwMode="gray">
              <a:xfrm>
                <a:off x="1565" y="960"/>
                <a:ext cx="430" cy="43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73" name="Oval 25"/>
              <p:cNvSpPr>
                <a:spLocks noChangeArrowheads="1"/>
              </p:cNvSpPr>
              <p:nvPr/>
            </p:nvSpPr>
            <p:spPr bwMode="gray">
              <a:xfrm>
                <a:off x="1571" y="962"/>
                <a:ext cx="419" cy="42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74" name="Oval 26"/>
              <p:cNvSpPr>
                <a:spLocks noChangeArrowheads="1"/>
              </p:cNvSpPr>
              <p:nvPr/>
            </p:nvSpPr>
            <p:spPr bwMode="gray">
              <a:xfrm>
                <a:off x="1485" y="966"/>
                <a:ext cx="585" cy="474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8875" name="Oval 27"/>
              <p:cNvSpPr>
                <a:spLocks noChangeArrowheads="1"/>
              </p:cNvSpPr>
              <p:nvPr/>
            </p:nvSpPr>
            <p:spPr bwMode="gray">
              <a:xfrm>
                <a:off x="1575" y="1035"/>
                <a:ext cx="355" cy="31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horz" wrap="none" anchor="ctr"/>
              <a:lstStyle/>
              <a:p>
                <a:pPr algn="ctr"/>
                <a:r>
                  <a:rPr lang="ru-RU" sz="2000" b="1" i="1" dirty="0" smtClean="0">
                    <a:solidFill>
                      <a:srgbClr val="C00000"/>
                    </a:solidFill>
                  </a:rPr>
                  <a:t>ФНС</a:t>
                </a:r>
                <a:endParaRPr lang="ru-RU" sz="2000" b="1" i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78876" name="Text Box 28"/>
            <p:cNvSpPr txBox="1">
              <a:spLocks noChangeArrowheads="1"/>
            </p:cNvSpPr>
            <p:nvPr/>
          </p:nvSpPr>
          <p:spPr bwMode="auto">
            <a:xfrm>
              <a:off x="510" y="720"/>
              <a:ext cx="2549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dirty="0" smtClean="0"/>
                <a:t>Государственная регистрация</a:t>
              </a:r>
              <a:endParaRPr lang="en-US" sz="2800" dirty="0"/>
            </a:p>
          </p:txBody>
        </p:sp>
        <p:sp>
          <p:nvSpPr>
            <p:cNvPr id="78877" name="Text Box 29"/>
            <p:cNvSpPr txBox="1">
              <a:spLocks noChangeArrowheads="1"/>
            </p:cNvSpPr>
            <p:nvPr/>
          </p:nvSpPr>
          <p:spPr bwMode="auto">
            <a:xfrm>
              <a:off x="410" y="1395"/>
              <a:ext cx="957" cy="6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Не более</a:t>
              </a:r>
            </a:p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5 рабочих </a:t>
              </a:r>
            </a:p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дней</a:t>
              </a:r>
              <a:endParaRPr lang="en-US" sz="2000" b="1" i="1" dirty="0">
                <a:solidFill>
                  <a:srgbClr val="C00000"/>
                </a:solidFill>
              </a:endParaRPr>
            </a:p>
          </p:txBody>
        </p:sp>
        <p:sp>
          <p:nvSpPr>
            <p:cNvPr id="78878" name="Text Box 30"/>
            <p:cNvSpPr txBox="1">
              <a:spLocks noChangeArrowheads="1"/>
            </p:cNvSpPr>
            <p:nvPr/>
          </p:nvSpPr>
          <p:spPr bwMode="auto">
            <a:xfrm>
              <a:off x="460" y="2490"/>
              <a:ext cx="1353" cy="11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Печать 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организации,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получение кодов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деятельности,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открытие счёта</a:t>
              </a:r>
            </a:p>
            <a:p>
              <a:pPr algn="ctr"/>
              <a:r>
                <a:rPr lang="ru-RU" b="1" dirty="0" smtClean="0">
                  <a:solidFill>
                    <a:srgbClr val="C00000"/>
                  </a:solidFill>
                </a:rPr>
                <a:t>в банке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8879" name="Text Box 31"/>
            <p:cNvSpPr txBox="1">
              <a:spLocks noChangeArrowheads="1"/>
            </p:cNvSpPr>
            <p:nvPr/>
          </p:nvSpPr>
          <p:spPr bwMode="auto">
            <a:xfrm>
              <a:off x="2144" y="2862"/>
              <a:ext cx="1293" cy="54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C00000"/>
                  </a:solidFill>
                </a:rPr>
                <a:t>Получение</a:t>
              </a:r>
            </a:p>
            <a:p>
              <a:pPr algn="ctr"/>
              <a:r>
                <a:rPr lang="ru-RU" sz="2800" b="1" dirty="0" smtClean="0">
                  <a:solidFill>
                    <a:srgbClr val="C00000"/>
                  </a:solidFill>
                </a:rPr>
                <a:t>лицензии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78880" name="Text Box 32"/>
            <p:cNvSpPr txBox="1">
              <a:spLocks noChangeArrowheads="1"/>
            </p:cNvSpPr>
            <p:nvPr/>
          </p:nvSpPr>
          <p:spPr bwMode="auto">
            <a:xfrm>
              <a:off x="3884" y="2175"/>
              <a:ext cx="1776" cy="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3200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Аккредитация организации</a:t>
              </a:r>
              <a:endParaRPr lang="en-US" sz="320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1214422"/>
            <a:ext cx="1808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Экономическая наука изучает:</a:t>
            </a:r>
          </a:p>
          <a:p>
            <a:pPr marL="514350" indent="-514350">
              <a:buNone/>
            </a:pPr>
            <a:r>
              <a:rPr lang="ru-RU" dirty="0" smtClean="0"/>
              <a:t>А) законы развития и функционирования общества в целом;</a:t>
            </a:r>
          </a:p>
          <a:p>
            <a:pPr marL="514350" indent="-514350">
              <a:buNone/>
            </a:pPr>
            <a:r>
              <a:rPr lang="ru-RU" dirty="0" smtClean="0"/>
              <a:t>Б) общественные отношения и процессы, возникшие по поводу власти;</a:t>
            </a:r>
          </a:p>
          <a:p>
            <a:pPr marL="514350" indent="-514350">
              <a:buNone/>
            </a:pPr>
            <a:r>
              <a:rPr lang="ru-RU" dirty="0" smtClean="0"/>
              <a:t>В) способы распределения обществом ограниченных ресурсов;</a:t>
            </a:r>
          </a:p>
          <a:p>
            <a:pPr marL="514350" indent="-514350">
              <a:buNone/>
            </a:pPr>
            <a:r>
              <a:rPr lang="ru-RU" dirty="0" smtClean="0"/>
              <a:t>Г) правильное и достойное поведение человека в обществе.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2. В стране А правительство принимает конкретные решения об объёмах и номенклатуре производства промышленных товаров. К какому типу хозяйственных систем можно отнести экономику страны А?</a:t>
            </a:r>
          </a:p>
          <a:p>
            <a:pPr marL="514350" indent="-514350">
              <a:buNone/>
            </a:pPr>
            <a:r>
              <a:rPr lang="ru-RU" dirty="0" smtClean="0"/>
              <a:t>А) смешанному;</a:t>
            </a:r>
          </a:p>
          <a:p>
            <a:pPr marL="514350" indent="-514350">
              <a:buNone/>
            </a:pPr>
            <a:r>
              <a:rPr lang="ru-RU" dirty="0" smtClean="0"/>
              <a:t>Б) командному;</a:t>
            </a:r>
          </a:p>
          <a:p>
            <a:pPr marL="514350" indent="-514350">
              <a:buNone/>
            </a:pPr>
            <a:r>
              <a:rPr lang="ru-RU" dirty="0" smtClean="0"/>
              <a:t>В) рыночному;</a:t>
            </a:r>
          </a:p>
          <a:p>
            <a:pPr marL="514350" indent="-514350">
              <a:buNone/>
            </a:pPr>
            <a:r>
              <a:rPr lang="ru-RU" dirty="0" smtClean="0"/>
              <a:t>Г) традиционному.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3. Верны ли следующие суждения об экономических системах?</a:t>
            </a:r>
          </a:p>
          <a:p>
            <a:pPr marL="514350" indent="-514350">
              <a:buNone/>
            </a:pPr>
            <a:r>
              <a:rPr lang="ru-RU" sz="2800" dirty="0" smtClean="0"/>
              <a:t>А) в условиях рыночной экономики применяется централизованное планирование экономической деятельности;</a:t>
            </a:r>
          </a:p>
          <a:p>
            <a:pPr marL="514350" indent="-514350">
              <a:buNone/>
            </a:pPr>
            <a:r>
              <a:rPr lang="ru-RU" sz="2800" dirty="0" smtClean="0"/>
              <a:t>Б) в условиях рыночной экономики существует конкуренция товаропроизводителей;</a:t>
            </a:r>
          </a:p>
          <a:p>
            <a:pPr marL="514350" indent="-514350">
              <a:buNone/>
            </a:pPr>
            <a:r>
              <a:rPr lang="ru-RU" sz="2800" dirty="0" smtClean="0"/>
              <a:t>1) Верно только А;</a:t>
            </a:r>
          </a:p>
          <a:p>
            <a:pPr marL="514350" indent="-514350">
              <a:buNone/>
            </a:pPr>
            <a:r>
              <a:rPr lang="ru-RU" sz="2800" dirty="0" smtClean="0"/>
              <a:t>2) Верно только Б;</a:t>
            </a:r>
          </a:p>
          <a:p>
            <a:pPr marL="514350" indent="-514350">
              <a:buNone/>
            </a:pPr>
            <a:r>
              <a:rPr lang="ru-RU" sz="2800" dirty="0" smtClean="0"/>
              <a:t>3) Верны оба суждения;</a:t>
            </a:r>
          </a:p>
          <a:p>
            <a:pPr marL="514350" indent="-514350">
              <a:buNone/>
            </a:pPr>
            <a:r>
              <a:rPr lang="ru-RU" sz="2800" dirty="0" smtClean="0"/>
              <a:t>4) Оба суждения неверны.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4. Работники кондитерской фабрики получают дивиденды по принадлежащим им ценным бумагам предприятия. Это право сохраняется за ними даже в случае увольнения. Какую форму собственности имеет фабрика?</a:t>
            </a:r>
          </a:p>
          <a:p>
            <a:pPr marL="514350" indent="-514350">
              <a:buNone/>
            </a:pPr>
            <a:r>
              <a:rPr lang="ru-RU" sz="2800" b="1" dirty="0" smtClean="0"/>
              <a:t>1)  государственную;</a:t>
            </a:r>
          </a:p>
          <a:p>
            <a:pPr marL="514350" indent="-514350">
              <a:buNone/>
            </a:pPr>
            <a:r>
              <a:rPr lang="ru-RU" sz="2800" b="1" dirty="0" smtClean="0"/>
              <a:t>2)  кооперативную;</a:t>
            </a:r>
          </a:p>
          <a:p>
            <a:pPr marL="514350" indent="-514350">
              <a:buNone/>
            </a:pPr>
            <a:r>
              <a:rPr lang="ru-RU" sz="2800" b="1" dirty="0" smtClean="0"/>
              <a:t>3)  частную;</a:t>
            </a:r>
          </a:p>
          <a:p>
            <a:pPr marL="514350" indent="-514350">
              <a:buNone/>
            </a:pPr>
            <a:r>
              <a:rPr lang="ru-RU" sz="2800" b="1" dirty="0" smtClean="0"/>
              <a:t>4)  акционерную.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5. Роль потребителя в стране с рыночной экономикой предполагает его непосредственное участие в </a:t>
            </a:r>
          </a:p>
          <a:p>
            <a:pPr marL="514350" indent="-514350">
              <a:buNone/>
            </a:pPr>
            <a:r>
              <a:rPr lang="ru-RU" b="1" dirty="0" smtClean="0"/>
              <a:t>1)  Формировании цены товара;</a:t>
            </a:r>
          </a:p>
          <a:p>
            <a:pPr marL="514350" indent="-514350">
              <a:buNone/>
            </a:pPr>
            <a:r>
              <a:rPr lang="ru-RU" b="1" dirty="0" smtClean="0"/>
              <a:t>2)  Распределении прибыли;</a:t>
            </a:r>
          </a:p>
          <a:p>
            <a:pPr marL="514350" indent="-514350">
              <a:buNone/>
            </a:pPr>
            <a:r>
              <a:rPr lang="ru-RU" b="1" dirty="0" smtClean="0"/>
              <a:t>3)  Определении размеров коммунальных услуг;</a:t>
            </a:r>
          </a:p>
          <a:p>
            <a:pPr marL="514350" indent="-514350">
              <a:buNone/>
            </a:pPr>
            <a:r>
              <a:rPr lang="ru-RU" b="1" dirty="0" smtClean="0"/>
              <a:t>4)  Выборе технологии производства.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6. Показатель,  включающий стоимость всей конечной продукции, созданной в стране за определённый период, называется</a:t>
            </a:r>
          </a:p>
          <a:p>
            <a:pPr marL="514350" indent="-514350">
              <a:buNone/>
            </a:pPr>
            <a:r>
              <a:rPr lang="ru-RU" b="1" dirty="0" smtClean="0"/>
              <a:t>1)  Национальное богатство;</a:t>
            </a:r>
          </a:p>
          <a:p>
            <a:pPr marL="514350" indent="-514350">
              <a:buNone/>
            </a:pPr>
            <a:r>
              <a:rPr lang="ru-RU" b="1" dirty="0" smtClean="0"/>
              <a:t>2)  Национальный доход;</a:t>
            </a:r>
          </a:p>
          <a:p>
            <a:pPr marL="514350" indent="-514350">
              <a:buNone/>
            </a:pPr>
            <a:r>
              <a:rPr lang="ru-RU" b="1" dirty="0" smtClean="0"/>
              <a:t>3)  Валовой внутренний продукт;</a:t>
            </a:r>
          </a:p>
          <a:p>
            <a:pPr marL="514350" indent="-514350">
              <a:buNone/>
            </a:pPr>
            <a:r>
              <a:rPr lang="ru-RU" b="1" dirty="0" smtClean="0"/>
              <a:t>4)  Государственный доход.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7. К методам  антимонопольного  регулирования в условиях рынка относится</a:t>
            </a:r>
          </a:p>
          <a:p>
            <a:pPr marL="514350" indent="-514350">
              <a:buNone/>
            </a:pPr>
            <a:r>
              <a:rPr lang="ru-RU" sz="2800" b="1" dirty="0" smtClean="0"/>
              <a:t>1)  Национализация предприятия-монополии;</a:t>
            </a:r>
          </a:p>
          <a:p>
            <a:pPr marL="514350" indent="-514350">
              <a:buNone/>
            </a:pPr>
            <a:r>
              <a:rPr lang="ru-RU" sz="2800" b="1" dirty="0" smtClean="0"/>
              <a:t>2)  Наложение государством крупных штрафов на монополию;</a:t>
            </a:r>
          </a:p>
          <a:p>
            <a:pPr marL="514350" indent="-514350">
              <a:buNone/>
            </a:pPr>
            <a:r>
              <a:rPr lang="ru-RU" sz="2800" b="1" dirty="0" smtClean="0"/>
              <a:t>3)  Установление твёрдых государственных цен на продукцию монополии;</a:t>
            </a:r>
          </a:p>
          <a:p>
            <a:pPr marL="514350" indent="-514350">
              <a:buNone/>
            </a:pPr>
            <a:r>
              <a:rPr lang="ru-RU" sz="2800" b="1" dirty="0" smtClean="0"/>
              <a:t>4)  Конфискация имущества монопольного собственника.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8. Верны ли следующие суждения об ответственности акционеров?</a:t>
            </a:r>
          </a:p>
          <a:p>
            <a:pPr marL="514350" indent="-514350">
              <a:buNone/>
            </a:pPr>
            <a:r>
              <a:rPr lang="ru-RU" sz="2400" b="1" dirty="0" smtClean="0"/>
              <a:t>А)  Акционеры не отвечают по обязательствам акционерного общества;</a:t>
            </a:r>
          </a:p>
          <a:p>
            <a:pPr marL="514350" indent="-514350">
              <a:buNone/>
            </a:pPr>
            <a:r>
              <a:rPr lang="ru-RU" sz="2400" b="1" dirty="0" smtClean="0"/>
              <a:t>Б)  Акционеры не несут никаких убытков, связанных с деятельностью акционерного общества;</a:t>
            </a:r>
          </a:p>
          <a:p>
            <a:pPr marL="514350" indent="-514350">
              <a:buNone/>
            </a:pPr>
            <a:r>
              <a:rPr lang="ru-RU" sz="2400" dirty="0" smtClean="0"/>
              <a:t>1) Верно только А;</a:t>
            </a:r>
          </a:p>
          <a:p>
            <a:pPr marL="514350" indent="-514350">
              <a:buNone/>
            </a:pPr>
            <a:r>
              <a:rPr lang="ru-RU" sz="2400" dirty="0" smtClean="0"/>
              <a:t>2) Верно только Б;</a:t>
            </a:r>
          </a:p>
          <a:p>
            <a:pPr marL="514350" indent="-514350">
              <a:buNone/>
            </a:pPr>
            <a:r>
              <a:rPr lang="ru-RU" sz="2400" dirty="0" smtClean="0"/>
              <a:t>3) Верны оба суждения;</a:t>
            </a:r>
          </a:p>
          <a:p>
            <a:pPr marL="514350" indent="-514350">
              <a:buNone/>
            </a:pPr>
            <a:r>
              <a:rPr lang="ru-RU" sz="2400" dirty="0" smtClean="0"/>
              <a:t>4) Оба суждения неверны.</a:t>
            </a: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9. В качестве предметов потребления, созданных в целях получения прибыли, произведения изобразительного искусства и литературы выступают в</a:t>
            </a:r>
          </a:p>
          <a:p>
            <a:pPr marL="514350" indent="-514350">
              <a:buNone/>
            </a:pPr>
            <a:r>
              <a:rPr lang="ru-RU" sz="2800" b="1" dirty="0" smtClean="0"/>
              <a:t>1) Элитарной культуре;</a:t>
            </a:r>
          </a:p>
          <a:p>
            <a:pPr marL="514350" indent="-514350">
              <a:buNone/>
            </a:pPr>
            <a:r>
              <a:rPr lang="ru-RU" sz="2800" b="1" dirty="0" smtClean="0"/>
              <a:t>2) Массовой культуре;</a:t>
            </a:r>
          </a:p>
          <a:p>
            <a:pPr marL="514350" indent="-514350">
              <a:buNone/>
            </a:pPr>
            <a:r>
              <a:rPr lang="ru-RU" sz="2800" b="1" dirty="0" smtClean="0"/>
              <a:t>3) Народной культуре;</a:t>
            </a:r>
          </a:p>
          <a:p>
            <a:pPr marL="514350" indent="-514350">
              <a:buNone/>
            </a:pPr>
            <a:r>
              <a:rPr lang="ru-RU" sz="2800" b="1" dirty="0" smtClean="0"/>
              <a:t>4) Экранной культуре.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Предпринимательство </a:t>
            </a: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001000" cy="44196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самостоятельная инициативная экономическая деятельность, направленная на получение прибыли.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/>
          </a:p>
          <a:p>
            <a:pPr lvl="1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Предпринимательские способности экономисты называют четвёртым фактором производства.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свои знания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10. К макроэкономическим показателям относится</a:t>
            </a:r>
          </a:p>
          <a:p>
            <a:pPr marL="514350" indent="-514350">
              <a:buNone/>
            </a:pPr>
            <a:r>
              <a:rPr lang="ru-RU" b="1" dirty="0" smtClean="0"/>
              <a:t>1) Валовой внутренний продукт;</a:t>
            </a:r>
          </a:p>
          <a:p>
            <a:pPr marL="514350" indent="-514350">
              <a:buNone/>
            </a:pPr>
            <a:r>
              <a:rPr lang="ru-RU" b="1" dirty="0" smtClean="0"/>
              <a:t>2) Государственный бюджет;</a:t>
            </a:r>
          </a:p>
          <a:p>
            <a:pPr marL="514350" indent="-514350">
              <a:buNone/>
            </a:pPr>
            <a:r>
              <a:rPr lang="ru-RU" b="1" dirty="0" smtClean="0"/>
              <a:t>3) Покупательская способность;</a:t>
            </a:r>
          </a:p>
          <a:p>
            <a:pPr marL="514350" indent="-514350">
              <a:buNone/>
            </a:pPr>
            <a:r>
              <a:rPr lang="ru-RU" b="1" dirty="0" smtClean="0"/>
              <a:t>4) Средние доходы предприятий.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786182" y="3500438"/>
            <a:ext cx="5126051" cy="1595430"/>
          </a:xfrm>
        </p:spPr>
        <p:txBody>
          <a:bodyPr/>
          <a:lstStyle/>
          <a:p>
            <a:r>
              <a:rPr lang="ru-RU" sz="2800" b="1" dirty="0" smtClean="0"/>
              <a:t>Творческое задание: создать рекламу  образовательных услуг школы № 15</a:t>
            </a:r>
            <a:endParaRPr lang="en-US" sz="2800" b="1" dirty="0"/>
          </a:p>
        </p:txBody>
      </p:sp>
      <p:sp>
        <p:nvSpPr>
          <p:cNvPr id="28679" name="WordArt 7"/>
          <p:cNvSpPr>
            <a:spLocks noChangeArrowheads="1" noChangeShapeType="1" noTextEdit="1"/>
          </p:cNvSpPr>
          <p:nvPr/>
        </p:nvSpPr>
        <p:spPr bwMode="gray">
          <a:xfrm>
            <a:off x="3929058" y="2571744"/>
            <a:ext cx="48768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§</a:t>
            </a:r>
            <a:r>
              <a:rPr lang="ru-RU" sz="5400" b="1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 5, стр. 54 – 66 </a:t>
            </a:r>
            <a:endParaRPr lang="ru-RU" sz="5400" b="1" kern="10" dirty="0">
              <a:ln w="2857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effectLst>
                <a:outerShdw dist="10776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57166"/>
            <a:ext cx="4214842" cy="1200329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Домашнее задание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5286388"/>
            <a:ext cx="1500174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рекламного </a:t>
            </a:r>
            <a:r>
              <a:rPr lang="ru-RU" smtClean="0"/>
              <a:t>билборда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7996" y="1285859"/>
            <a:ext cx="6931590" cy="4895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Аспекты предпринимательства</a:t>
            </a:r>
            <a:endParaRPr lang="en-US" sz="1800" dirty="0">
              <a:solidFill>
                <a:schemeClr val="accent1"/>
              </a:solidFill>
            </a:endParaRPr>
          </a:p>
        </p:txBody>
      </p:sp>
      <p:sp>
        <p:nvSpPr>
          <p:cNvPr id="61443" name="AutoShape 3"/>
          <p:cNvSpPr>
            <a:spLocks noChangeArrowheads="1"/>
          </p:cNvSpPr>
          <p:nvPr/>
        </p:nvSpPr>
        <p:spPr bwMode="auto">
          <a:xfrm>
            <a:off x="5562600" y="3095624"/>
            <a:ext cx="3152804" cy="354808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5" name="AutoShape 5"/>
          <p:cNvSpPr>
            <a:spLocks noChangeArrowheads="1"/>
          </p:cNvSpPr>
          <p:nvPr/>
        </p:nvSpPr>
        <p:spPr bwMode="auto">
          <a:xfrm>
            <a:off x="357158" y="3095624"/>
            <a:ext cx="3071842" cy="34766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rgbClr val="33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500034" y="3295650"/>
            <a:ext cx="277656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Предназначены для потребления обществом.</a:t>
            </a:r>
          </a:p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Продукция         </a:t>
            </a:r>
          </a:p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Прибыль          </a:t>
            </a:r>
          </a:p>
          <a:p>
            <a:pPr eaLnBrk="0" hangingPunct="0"/>
            <a:r>
              <a:rPr lang="ru-RU" sz="2400" b="1" dirty="0" smtClean="0">
                <a:solidFill>
                  <a:srgbClr val="000000"/>
                </a:solidFill>
              </a:rPr>
              <a:t>Новые возможности производства </a:t>
            </a:r>
          </a:p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( экономический аспект)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61447" name="AutoShape 7"/>
          <p:cNvSpPr>
            <a:spLocks noChangeAspect="1" noChangeArrowheads="1" noTextEdit="1"/>
          </p:cNvSpPr>
          <p:nvPr/>
        </p:nvSpPr>
        <p:spPr bwMode="gray">
          <a:xfrm>
            <a:off x="3222625" y="2995613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8" name="Freeform 8"/>
          <p:cNvSpPr>
            <a:spLocks/>
          </p:cNvSpPr>
          <p:nvPr/>
        </p:nvSpPr>
        <p:spPr bwMode="gray">
          <a:xfrm>
            <a:off x="3222625" y="2998788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49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29956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50" name="Freeform 10"/>
          <p:cNvSpPr>
            <a:spLocks/>
          </p:cNvSpPr>
          <p:nvPr/>
        </p:nvSpPr>
        <p:spPr bwMode="gray">
          <a:xfrm flipH="1">
            <a:off x="4875213" y="299878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1451" name="Group 11"/>
          <p:cNvGrpSpPr>
            <a:grpSpLocks/>
          </p:cNvGrpSpPr>
          <p:nvPr/>
        </p:nvGrpSpPr>
        <p:grpSpPr bwMode="auto">
          <a:xfrm>
            <a:off x="3048000" y="1371600"/>
            <a:ext cx="2998788" cy="1601788"/>
            <a:chOff x="1997" y="1314"/>
            <a:chExt cx="1889" cy="1009"/>
          </a:xfrm>
        </p:grpSpPr>
        <p:grpSp>
          <p:nvGrpSpPr>
            <p:cNvPr id="61452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61453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1454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61455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6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7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1458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428992" y="1571625"/>
            <a:ext cx="2432746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Товары и услуги</a:t>
            </a:r>
            <a:endParaRPr 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5810250" y="3352800"/>
            <a:ext cx="2762278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Процесс трудовой деятельности          </a:t>
            </a:r>
          </a:p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Воспроизведение условий жизнедеятельности людей          </a:t>
            </a:r>
          </a:p>
          <a:p>
            <a:pPr eaLnBrk="0" hangingPunct="0"/>
            <a:r>
              <a:rPr lang="ru-RU" sz="2000" b="1" dirty="0" smtClean="0">
                <a:solidFill>
                  <a:srgbClr val="000000"/>
                </a:solidFill>
              </a:rPr>
              <a:t>Воспроизведение общественных отношений</a:t>
            </a:r>
          </a:p>
          <a:p>
            <a:pPr eaLnBrk="0" hangingPunct="0"/>
            <a:r>
              <a:rPr lang="ru-RU" sz="1600" b="1" dirty="0" smtClean="0">
                <a:solidFill>
                  <a:srgbClr val="000000"/>
                </a:solidFill>
              </a:rPr>
              <a:t>( социальный аспект)</a:t>
            </a:r>
          </a:p>
          <a:p>
            <a:pPr eaLnBrk="0" hangingPunct="0"/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285984" y="4500570"/>
            <a:ext cx="500066" cy="1588"/>
          </a:xfrm>
          <a:prstGeom prst="straightConnector1">
            <a:avLst/>
          </a:prstGeom>
          <a:ln w="38100">
            <a:solidFill>
              <a:srgbClr val="211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071670" y="4857760"/>
            <a:ext cx="500066" cy="1588"/>
          </a:xfrm>
          <a:prstGeom prst="straightConnector1">
            <a:avLst/>
          </a:prstGeom>
          <a:ln w="38100">
            <a:solidFill>
              <a:srgbClr val="211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786710" y="3857628"/>
            <a:ext cx="500066" cy="1588"/>
          </a:xfrm>
          <a:prstGeom prst="straightConnector1">
            <a:avLst/>
          </a:prstGeom>
          <a:ln w="38100">
            <a:solidFill>
              <a:srgbClr val="211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858016" y="5072074"/>
            <a:ext cx="500066" cy="1588"/>
          </a:xfrm>
          <a:prstGeom prst="straightConnector1">
            <a:avLst/>
          </a:prstGeom>
          <a:ln w="38100">
            <a:solidFill>
              <a:srgbClr val="211E5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  <p:bldP spid="61445" grpId="0" animBg="1"/>
      <p:bldP spid="61448" grpId="0" animBg="1"/>
      <p:bldP spid="614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ru-RU" sz="2800" dirty="0" smtClean="0"/>
              <a:t>Условия успешного развития предпринимательства  </a:t>
            </a:r>
            <a:endParaRPr lang="en-US" dirty="0"/>
          </a:p>
        </p:txBody>
      </p:sp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457200" y="1571625"/>
            <a:ext cx="8091490" cy="5072063"/>
            <a:chOff x="288" y="990"/>
            <a:chExt cx="5097" cy="3195"/>
          </a:xfrm>
        </p:grpSpPr>
        <p:sp>
          <p:nvSpPr>
            <p:cNvPr id="62467" name="Freeform 3"/>
            <p:cNvSpPr>
              <a:spLocks noEditPoints="1"/>
            </p:cNvSpPr>
            <p:nvPr/>
          </p:nvSpPr>
          <p:spPr bwMode="gray">
            <a:xfrm rot="-1358056">
              <a:off x="679" y="1743"/>
              <a:ext cx="4317" cy="1766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9412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2" name="Oval 18"/>
            <p:cNvSpPr>
              <a:spLocks noChangeArrowheads="1"/>
            </p:cNvSpPr>
            <p:nvPr/>
          </p:nvSpPr>
          <p:spPr bwMode="gray">
            <a:xfrm rot="-1543677">
              <a:off x="2779" y="1707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022589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3" name="Oval 19"/>
            <p:cNvSpPr>
              <a:spLocks noChangeArrowheads="1"/>
            </p:cNvSpPr>
            <p:nvPr/>
          </p:nvSpPr>
          <p:spPr bwMode="gray">
            <a:xfrm rot="-1543677">
              <a:off x="4605" y="1861"/>
              <a:ext cx="720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4" name="Oval 20"/>
            <p:cNvSpPr>
              <a:spLocks noChangeArrowheads="1"/>
            </p:cNvSpPr>
            <p:nvPr/>
          </p:nvSpPr>
          <p:spPr bwMode="gray">
            <a:xfrm rot="-1543677">
              <a:off x="1771" y="3723"/>
              <a:ext cx="768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rgbClr val="211E54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5" name="Oval 21"/>
            <p:cNvSpPr>
              <a:spLocks noChangeArrowheads="1"/>
            </p:cNvSpPr>
            <p:nvPr/>
          </p:nvSpPr>
          <p:spPr bwMode="gray">
            <a:xfrm rot="-1543677">
              <a:off x="3496" y="3328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86" name="Oval 22"/>
            <p:cNvSpPr>
              <a:spLocks noChangeArrowheads="1"/>
            </p:cNvSpPr>
            <p:nvPr/>
          </p:nvSpPr>
          <p:spPr bwMode="gray">
            <a:xfrm rot="-1543677">
              <a:off x="1192" y="2656"/>
              <a:ext cx="816" cy="192"/>
            </a:xfrm>
            <a:prstGeom prst="ellipse">
              <a:avLst/>
            </a:prstGeom>
            <a:gradFill rotWithShape="1">
              <a:gsLst>
                <a:gs pos="0">
                  <a:srgbClr val="020A53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468" name="Oval 4"/>
            <p:cNvSpPr>
              <a:spLocks noChangeArrowheads="1"/>
            </p:cNvSpPr>
            <p:nvPr/>
          </p:nvSpPr>
          <p:spPr bwMode="gray">
            <a:xfrm>
              <a:off x="2205" y="990"/>
              <a:ext cx="1350" cy="1305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69" name="Oval 5"/>
            <p:cNvSpPr>
              <a:spLocks noChangeArrowheads="1"/>
            </p:cNvSpPr>
            <p:nvPr/>
          </p:nvSpPr>
          <p:spPr bwMode="gray">
            <a:xfrm>
              <a:off x="495" y="1755"/>
              <a:ext cx="1350" cy="1350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0" name="Oval 6"/>
            <p:cNvSpPr>
              <a:spLocks noChangeArrowheads="1"/>
            </p:cNvSpPr>
            <p:nvPr/>
          </p:nvSpPr>
          <p:spPr bwMode="gray">
            <a:xfrm>
              <a:off x="1125" y="3060"/>
              <a:ext cx="1215" cy="112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1" name="Oval 7"/>
            <p:cNvSpPr>
              <a:spLocks noChangeArrowheads="1"/>
            </p:cNvSpPr>
            <p:nvPr/>
          </p:nvSpPr>
          <p:spPr bwMode="gray">
            <a:xfrm>
              <a:off x="3120" y="2832"/>
              <a:ext cx="1335" cy="1263"/>
            </a:xfrm>
            <a:prstGeom prst="ellipse">
              <a:avLst/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shade val="4235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gray">
            <a:xfrm>
              <a:off x="3960" y="1125"/>
              <a:ext cx="1350" cy="12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2473" name="Text Box 9"/>
            <p:cNvSpPr txBox="1">
              <a:spLocks noChangeArrowheads="1"/>
            </p:cNvSpPr>
            <p:nvPr/>
          </p:nvSpPr>
          <p:spPr bwMode="white">
            <a:xfrm>
              <a:off x="585" y="1980"/>
              <a:ext cx="117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Роль государства в поддержке 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4" name="Text Box 10"/>
            <p:cNvSpPr txBox="1">
              <a:spLocks noChangeArrowheads="1"/>
            </p:cNvSpPr>
            <p:nvPr/>
          </p:nvSpPr>
          <p:spPr bwMode="white">
            <a:xfrm>
              <a:off x="2160" y="1440"/>
              <a:ext cx="144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b="1" dirty="0" smtClean="0">
                  <a:latin typeface="Verdana" pitchFamily="34" charset="0"/>
                </a:rPr>
                <a:t>Экономическая свобода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5" name="Text Box 11"/>
            <p:cNvSpPr txBox="1">
              <a:spLocks noChangeArrowheads="1"/>
            </p:cNvSpPr>
            <p:nvPr/>
          </p:nvSpPr>
          <p:spPr bwMode="white">
            <a:xfrm>
              <a:off x="4095" y="1665"/>
              <a:ext cx="12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Конкуренция 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6" name="Text Box 12"/>
            <p:cNvSpPr txBox="1">
              <a:spLocks noChangeArrowheads="1"/>
            </p:cNvSpPr>
            <p:nvPr/>
          </p:nvSpPr>
          <p:spPr bwMode="white">
            <a:xfrm>
              <a:off x="3195" y="3240"/>
              <a:ext cx="1207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Правовое </a:t>
              </a:r>
            </a:p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обеспечение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7" name="Text Box 13"/>
            <p:cNvSpPr txBox="1">
              <a:spLocks noChangeArrowheads="1"/>
            </p:cNvSpPr>
            <p:nvPr/>
          </p:nvSpPr>
          <p:spPr bwMode="white">
            <a:xfrm>
              <a:off x="1170" y="3375"/>
              <a:ext cx="134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Защита</a:t>
              </a:r>
            </a:p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всех форм </a:t>
              </a:r>
            </a:p>
            <a:p>
              <a:pPr eaLnBrk="0" hangingPunct="0"/>
              <a:r>
                <a:rPr lang="ru-RU" b="1" dirty="0" smtClean="0">
                  <a:latin typeface="Verdana" pitchFamily="34" charset="0"/>
                </a:rPr>
                <a:t>собственности</a:t>
              </a:r>
              <a:endParaRPr lang="en-US" b="1" dirty="0">
                <a:latin typeface="Verdana" pitchFamily="34" charset="0"/>
              </a:endParaRPr>
            </a:p>
          </p:txBody>
        </p:sp>
        <p:sp>
          <p:nvSpPr>
            <p:cNvPr id="62478" name="Text Box 14"/>
            <p:cNvSpPr txBox="1">
              <a:spLocks noChangeArrowheads="1"/>
            </p:cNvSpPr>
            <p:nvPr/>
          </p:nvSpPr>
          <p:spPr bwMode="auto">
            <a:xfrm>
              <a:off x="1845" y="2340"/>
              <a:ext cx="288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/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2800" b="1" dirty="0" smtClean="0"/>
                <a:t>предпринимательский</a:t>
              </a:r>
            </a:p>
            <a:p>
              <a:pPr algn="ctr" eaLnBrk="0" hangingPunct="0"/>
              <a:r>
                <a:rPr lang="ru-RU" sz="2800" b="1" dirty="0" smtClean="0"/>
                <a:t>климат  ?</a:t>
              </a:r>
              <a:endParaRPr lang="en-US" sz="2800" b="1" dirty="0"/>
            </a:p>
          </p:txBody>
        </p:sp>
        <p:sp>
          <p:nvSpPr>
            <p:cNvPr id="62479" name="Line 15"/>
            <p:cNvSpPr>
              <a:spLocks noChangeShapeType="1"/>
            </p:cNvSpPr>
            <p:nvPr/>
          </p:nvSpPr>
          <p:spPr bwMode="black">
            <a:xfrm>
              <a:off x="1558" y="1381"/>
              <a:ext cx="1130" cy="10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62480" name="AutoShape 16"/>
            <p:cNvCxnSpPr>
              <a:cxnSpLocks noChangeShapeType="1"/>
            </p:cNvCxnSpPr>
            <p:nvPr/>
          </p:nvCxnSpPr>
          <p:spPr bwMode="black">
            <a:xfrm flipH="1">
              <a:off x="288" y="1381"/>
              <a:ext cx="127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</p:cxnSp>
        <p:sp>
          <p:nvSpPr>
            <p:cNvPr id="62481" name="Text Box 17"/>
            <p:cNvSpPr txBox="1">
              <a:spLocks noChangeArrowheads="1"/>
            </p:cNvSpPr>
            <p:nvPr/>
          </p:nvSpPr>
          <p:spPr bwMode="auto">
            <a:xfrm>
              <a:off x="298" y="1104"/>
              <a:ext cx="195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 dirty="0" smtClean="0">
                  <a:latin typeface="Verdana" pitchFamily="34" charset="0"/>
                </a:rPr>
                <a:t>От чего зависит </a:t>
              </a:r>
              <a:endParaRPr lang="en-US" sz="2400" b="1" dirty="0">
                <a:latin typeface="Verdana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86644" y="4572008"/>
            <a:ext cx="1647767" cy="2119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Предпринимательские правоотношения </a:t>
            </a:r>
            <a:r>
              <a:rPr lang="en-US" sz="2800" dirty="0" smtClean="0"/>
              <a:t> </a:t>
            </a:r>
            <a:endParaRPr lang="en-US" sz="1600" dirty="0"/>
          </a:p>
        </p:txBody>
      </p:sp>
      <p:grpSp>
        <p:nvGrpSpPr>
          <p:cNvPr id="63491" name="Group 3"/>
          <p:cNvGrpSpPr>
            <a:grpSpLocks/>
          </p:cNvGrpSpPr>
          <p:nvPr/>
        </p:nvGrpSpPr>
        <p:grpSpPr bwMode="auto">
          <a:xfrm>
            <a:off x="571492" y="1787644"/>
            <a:ext cx="8072494" cy="4024330"/>
            <a:chOff x="1073" y="1176"/>
            <a:chExt cx="3504" cy="823"/>
          </a:xfrm>
        </p:grpSpPr>
        <p:sp>
          <p:nvSpPr>
            <p:cNvPr id="63492" name="AutoShape 4"/>
            <p:cNvSpPr>
              <a:spLocks noChangeArrowheads="1"/>
            </p:cNvSpPr>
            <p:nvPr/>
          </p:nvSpPr>
          <p:spPr bwMode="gray">
            <a:xfrm>
              <a:off x="1073" y="1176"/>
              <a:ext cx="3504" cy="82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3" name="AutoShape 5"/>
            <p:cNvSpPr>
              <a:spLocks noChangeArrowheads="1"/>
            </p:cNvSpPr>
            <p:nvPr/>
          </p:nvSpPr>
          <p:spPr bwMode="gray">
            <a:xfrm>
              <a:off x="1181" y="1276"/>
              <a:ext cx="675" cy="673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rgbClr val="0066CC"/>
                </a:gs>
                <a:gs pos="100000">
                  <a:srgbClr val="0066CC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gray">
            <a:xfrm>
              <a:off x="1223" y="1319"/>
              <a:ext cx="337" cy="337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0066CC">
                    <a:gamma/>
                    <a:tint val="54510"/>
                    <a:invGamma/>
                  </a:srgbClr>
                </a:gs>
                <a:gs pos="50000">
                  <a:srgbClr val="0066CC">
                    <a:alpha val="0"/>
                  </a:srgbClr>
                </a:gs>
                <a:gs pos="100000">
                  <a:srgbClr val="0066CC">
                    <a:gamma/>
                    <a:tint val="54510"/>
                    <a:invGamma/>
                  </a:srgb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496" name="Text Box 8"/>
            <p:cNvSpPr txBox="1">
              <a:spLocks noChangeArrowheads="1"/>
            </p:cNvSpPr>
            <p:nvPr/>
          </p:nvSpPr>
          <p:spPr bwMode="gray">
            <a:xfrm>
              <a:off x="2065" y="1219"/>
              <a:ext cx="2428" cy="7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8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общественные отношения в сфере предпринимательской деятельности, связанные с ними некоммерческие отношения и отношения по государственному регулированию рыночной экономики.</a:t>
              </a:r>
              <a:endPara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357430"/>
            <a:ext cx="1985967" cy="338036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Источники предпринимательского права</a:t>
            </a:r>
            <a:endParaRPr lang="en-US" sz="1600" dirty="0"/>
          </a:p>
        </p:txBody>
      </p:sp>
      <p:grpSp>
        <p:nvGrpSpPr>
          <p:cNvPr id="64515" name="Group 3"/>
          <p:cNvGrpSpPr>
            <a:grpSpLocks/>
          </p:cNvGrpSpPr>
          <p:nvPr/>
        </p:nvGrpSpPr>
        <p:grpSpPr bwMode="auto">
          <a:xfrm>
            <a:off x="0" y="1357298"/>
            <a:ext cx="9143999" cy="5447355"/>
            <a:chOff x="528" y="1200"/>
            <a:chExt cx="4652" cy="2757"/>
          </a:xfrm>
        </p:grpSpPr>
        <p:grpSp>
          <p:nvGrpSpPr>
            <p:cNvPr id="64516" name="Group 4"/>
            <p:cNvGrpSpPr>
              <a:grpSpLocks/>
            </p:cNvGrpSpPr>
            <p:nvPr/>
          </p:nvGrpSpPr>
          <p:grpSpPr bwMode="auto">
            <a:xfrm>
              <a:off x="1488" y="1200"/>
              <a:ext cx="2784" cy="2757"/>
              <a:chOff x="1824" y="633"/>
              <a:chExt cx="2834" cy="2849"/>
            </a:xfrm>
          </p:grpSpPr>
          <p:sp>
            <p:nvSpPr>
              <p:cNvPr id="64517" name="Puzzle3"/>
              <p:cNvSpPr>
                <a:spLocks noEditPoints="1" noChangeArrowheads="1"/>
              </p:cNvSpPr>
              <p:nvPr/>
            </p:nvSpPr>
            <p:spPr bwMode="gray">
              <a:xfrm>
                <a:off x="3204" y="633"/>
                <a:ext cx="1114" cy="1514"/>
              </a:xfrm>
              <a:custGeom>
                <a:avLst/>
                <a:gdLst>
                  <a:gd name="T0" fmla="*/ 10391 w 21600"/>
                  <a:gd name="T1" fmla="*/ 15806 h 21600"/>
                  <a:gd name="T2" fmla="*/ 20551 w 21600"/>
                  <a:gd name="T3" fmla="*/ 21088 h 21600"/>
                  <a:gd name="T4" fmla="*/ 13180 w 21600"/>
                  <a:gd name="T5" fmla="*/ 13801 h 21600"/>
                  <a:gd name="T6" fmla="*/ 20551 w 21600"/>
                  <a:gd name="T7" fmla="*/ 7025 h 21600"/>
                  <a:gd name="T8" fmla="*/ 10500 w 21600"/>
                  <a:gd name="T9" fmla="*/ 52 h 21600"/>
                  <a:gd name="T10" fmla="*/ 692 w 21600"/>
                  <a:gd name="T11" fmla="*/ 6802 h 21600"/>
                  <a:gd name="T12" fmla="*/ 8064 w 21600"/>
                  <a:gd name="T13" fmla="*/ 13526 h 21600"/>
                  <a:gd name="T14" fmla="*/ 692 w 21600"/>
                  <a:gd name="T15" fmla="*/ 21088 h 21600"/>
                  <a:gd name="T16" fmla="*/ 2273 w 21600"/>
                  <a:gd name="T17" fmla="*/ 7719 h 21600"/>
                  <a:gd name="T18" fmla="*/ 19149 w 21600"/>
                  <a:gd name="T19" fmla="*/ 202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6625" y="20892"/>
                    </a:moveTo>
                    <a:lnTo>
                      <a:pt x="7105" y="21023"/>
                    </a:lnTo>
                    <a:lnTo>
                      <a:pt x="7513" y="21088"/>
                    </a:lnTo>
                    <a:lnTo>
                      <a:pt x="7922" y="21115"/>
                    </a:lnTo>
                    <a:lnTo>
                      <a:pt x="8242" y="21115"/>
                    </a:lnTo>
                    <a:lnTo>
                      <a:pt x="8544" y="21062"/>
                    </a:lnTo>
                    <a:lnTo>
                      <a:pt x="8810" y="20997"/>
                    </a:lnTo>
                    <a:lnTo>
                      <a:pt x="9023" y="20892"/>
                    </a:lnTo>
                    <a:lnTo>
                      <a:pt x="9148" y="20761"/>
                    </a:lnTo>
                    <a:lnTo>
                      <a:pt x="9290" y="20616"/>
                    </a:lnTo>
                    <a:lnTo>
                      <a:pt x="9361" y="20459"/>
                    </a:lnTo>
                    <a:lnTo>
                      <a:pt x="9396" y="20289"/>
                    </a:lnTo>
                    <a:lnTo>
                      <a:pt x="9396" y="20092"/>
                    </a:lnTo>
                    <a:lnTo>
                      <a:pt x="9325" y="19909"/>
                    </a:lnTo>
                    <a:lnTo>
                      <a:pt x="9219" y="19738"/>
                    </a:lnTo>
                    <a:lnTo>
                      <a:pt x="9094" y="19555"/>
                    </a:lnTo>
                    <a:lnTo>
                      <a:pt x="8917" y="19384"/>
                    </a:lnTo>
                    <a:lnTo>
                      <a:pt x="8650" y="19162"/>
                    </a:lnTo>
                    <a:lnTo>
                      <a:pt x="8437" y="18900"/>
                    </a:lnTo>
                    <a:lnTo>
                      <a:pt x="8277" y="18624"/>
                    </a:lnTo>
                    <a:lnTo>
                      <a:pt x="8135" y="18349"/>
                    </a:lnTo>
                    <a:lnTo>
                      <a:pt x="8028" y="18048"/>
                    </a:lnTo>
                    <a:lnTo>
                      <a:pt x="7993" y="17746"/>
                    </a:lnTo>
                    <a:lnTo>
                      <a:pt x="7993" y="17471"/>
                    </a:lnTo>
                    <a:lnTo>
                      <a:pt x="8028" y="17169"/>
                    </a:lnTo>
                    <a:lnTo>
                      <a:pt x="8135" y="16920"/>
                    </a:lnTo>
                    <a:lnTo>
                      <a:pt x="8277" y="16671"/>
                    </a:lnTo>
                    <a:lnTo>
                      <a:pt x="8366" y="16540"/>
                    </a:lnTo>
                    <a:lnTo>
                      <a:pt x="8473" y="16409"/>
                    </a:lnTo>
                    <a:lnTo>
                      <a:pt x="8615" y="16317"/>
                    </a:lnTo>
                    <a:lnTo>
                      <a:pt x="8739" y="16213"/>
                    </a:lnTo>
                    <a:lnTo>
                      <a:pt x="8881" y="16134"/>
                    </a:lnTo>
                    <a:lnTo>
                      <a:pt x="9059" y="16055"/>
                    </a:lnTo>
                    <a:lnTo>
                      <a:pt x="9254" y="15990"/>
                    </a:lnTo>
                    <a:lnTo>
                      <a:pt x="9432" y="15911"/>
                    </a:lnTo>
                    <a:lnTo>
                      <a:pt x="9663" y="15885"/>
                    </a:lnTo>
                    <a:lnTo>
                      <a:pt x="9876" y="15833"/>
                    </a:lnTo>
                    <a:lnTo>
                      <a:pt x="10142" y="15806"/>
                    </a:lnTo>
                    <a:lnTo>
                      <a:pt x="10391" y="15806"/>
                    </a:lnTo>
                    <a:lnTo>
                      <a:pt x="10728" y="15806"/>
                    </a:lnTo>
                    <a:lnTo>
                      <a:pt x="10995" y="15806"/>
                    </a:lnTo>
                    <a:lnTo>
                      <a:pt x="11279" y="15833"/>
                    </a:lnTo>
                    <a:lnTo>
                      <a:pt x="11546" y="15885"/>
                    </a:lnTo>
                    <a:lnTo>
                      <a:pt x="11776" y="15937"/>
                    </a:lnTo>
                    <a:lnTo>
                      <a:pt x="12025" y="15990"/>
                    </a:lnTo>
                    <a:lnTo>
                      <a:pt x="12221" y="16055"/>
                    </a:lnTo>
                    <a:lnTo>
                      <a:pt x="12434" y="16134"/>
                    </a:lnTo>
                    <a:lnTo>
                      <a:pt x="12611" y="16213"/>
                    </a:lnTo>
                    <a:lnTo>
                      <a:pt x="12771" y="16317"/>
                    </a:lnTo>
                    <a:lnTo>
                      <a:pt x="12913" y="16409"/>
                    </a:lnTo>
                    <a:lnTo>
                      <a:pt x="13038" y="16514"/>
                    </a:lnTo>
                    <a:lnTo>
                      <a:pt x="13251" y="16737"/>
                    </a:lnTo>
                    <a:lnTo>
                      <a:pt x="13428" y="16986"/>
                    </a:lnTo>
                    <a:lnTo>
                      <a:pt x="13517" y="17248"/>
                    </a:lnTo>
                    <a:lnTo>
                      <a:pt x="13588" y="17523"/>
                    </a:lnTo>
                    <a:lnTo>
                      <a:pt x="13588" y="17799"/>
                    </a:lnTo>
                    <a:lnTo>
                      <a:pt x="13517" y="18074"/>
                    </a:lnTo>
                    <a:lnTo>
                      <a:pt x="13428" y="18323"/>
                    </a:lnTo>
                    <a:lnTo>
                      <a:pt x="13286" y="18572"/>
                    </a:lnTo>
                    <a:lnTo>
                      <a:pt x="13109" y="18808"/>
                    </a:lnTo>
                    <a:lnTo>
                      <a:pt x="12878" y="19031"/>
                    </a:lnTo>
                    <a:lnTo>
                      <a:pt x="12434" y="19411"/>
                    </a:lnTo>
                    <a:lnTo>
                      <a:pt x="12132" y="19738"/>
                    </a:lnTo>
                    <a:lnTo>
                      <a:pt x="12025" y="19856"/>
                    </a:lnTo>
                    <a:lnTo>
                      <a:pt x="11919" y="20014"/>
                    </a:lnTo>
                    <a:lnTo>
                      <a:pt x="11883" y="20132"/>
                    </a:lnTo>
                    <a:lnTo>
                      <a:pt x="11883" y="20263"/>
                    </a:lnTo>
                    <a:lnTo>
                      <a:pt x="11883" y="20394"/>
                    </a:lnTo>
                    <a:lnTo>
                      <a:pt x="11954" y="20485"/>
                    </a:lnTo>
                    <a:lnTo>
                      <a:pt x="12061" y="20590"/>
                    </a:lnTo>
                    <a:lnTo>
                      <a:pt x="12185" y="20695"/>
                    </a:lnTo>
                    <a:lnTo>
                      <a:pt x="12327" y="20787"/>
                    </a:lnTo>
                    <a:lnTo>
                      <a:pt x="12540" y="20892"/>
                    </a:lnTo>
                    <a:lnTo>
                      <a:pt x="12771" y="20997"/>
                    </a:lnTo>
                    <a:lnTo>
                      <a:pt x="13073" y="21088"/>
                    </a:lnTo>
                    <a:lnTo>
                      <a:pt x="13428" y="21193"/>
                    </a:lnTo>
                    <a:lnTo>
                      <a:pt x="13873" y="21298"/>
                    </a:lnTo>
                    <a:lnTo>
                      <a:pt x="14317" y="21390"/>
                    </a:lnTo>
                    <a:lnTo>
                      <a:pt x="14778" y="21468"/>
                    </a:lnTo>
                    <a:lnTo>
                      <a:pt x="15294" y="21547"/>
                    </a:lnTo>
                    <a:lnTo>
                      <a:pt x="15809" y="21600"/>
                    </a:lnTo>
                    <a:lnTo>
                      <a:pt x="16359" y="21652"/>
                    </a:lnTo>
                    <a:lnTo>
                      <a:pt x="16875" y="21678"/>
                    </a:lnTo>
                    <a:lnTo>
                      <a:pt x="17407" y="21678"/>
                    </a:lnTo>
                    <a:lnTo>
                      <a:pt x="17958" y="21678"/>
                    </a:lnTo>
                    <a:lnTo>
                      <a:pt x="18473" y="21652"/>
                    </a:lnTo>
                    <a:lnTo>
                      <a:pt x="18953" y="21573"/>
                    </a:lnTo>
                    <a:lnTo>
                      <a:pt x="19397" y="21495"/>
                    </a:lnTo>
                    <a:lnTo>
                      <a:pt x="19841" y="21390"/>
                    </a:lnTo>
                    <a:lnTo>
                      <a:pt x="20214" y="21272"/>
                    </a:lnTo>
                    <a:lnTo>
                      <a:pt x="20551" y="21088"/>
                    </a:lnTo>
                    <a:lnTo>
                      <a:pt x="20480" y="20787"/>
                    </a:lnTo>
                    <a:lnTo>
                      <a:pt x="20409" y="20485"/>
                    </a:lnTo>
                    <a:lnTo>
                      <a:pt x="20356" y="20158"/>
                    </a:lnTo>
                    <a:lnTo>
                      <a:pt x="20356" y="19804"/>
                    </a:lnTo>
                    <a:lnTo>
                      <a:pt x="20321" y="19083"/>
                    </a:lnTo>
                    <a:lnTo>
                      <a:pt x="20356" y="18349"/>
                    </a:lnTo>
                    <a:lnTo>
                      <a:pt x="20409" y="17641"/>
                    </a:lnTo>
                    <a:lnTo>
                      <a:pt x="20480" y="17012"/>
                    </a:lnTo>
                    <a:lnTo>
                      <a:pt x="20551" y="16488"/>
                    </a:lnTo>
                    <a:lnTo>
                      <a:pt x="20551" y="16055"/>
                    </a:lnTo>
                    <a:lnTo>
                      <a:pt x="20551" y="15911"/>
                    </a:lnTo>
                    <a:lnTo>
                      <a:pt x="20445" y="15754"/>
                    </a:lnTo>
                    <a:lnTo>
                      <a:pt x="20356" y="15610"/>
                    </a:lnTo>
                    <a:lnTo>
                      <a:pt x="20178" y="15452"/>
                    </a:lnTo>
                    <a:lnTo>
                      <a:pt x="20001" y="15334"/>
                    </a:lnTo>
                    <a:lnTo>
                      <a:pt x="19770" y="15230"/>
                    </a:lnTo>
                    <a:lnTo>
                      <a:pt x="19521" y="15125"/>
                    </a:lnTo>
                    <a:lnTo>
                      <a:pt x="19290" y="15059"/>
                    </a:lnTo>
                    <a:lnTo>
                      <a:pt x="19024" y="15007"/>
                    </a:lnTo>
                    <a:lnTo>
                      <a:pt x="18740" y="14954"/>
                    </a:lnTo>
                    <a:lnTo>
                      <a:pt x="18509" y="14954"/>
                    </a:lnTo>
                    <a:lnTo>
                      <a:pt x="18225" y="14954"/>
                    </a:lnTo>
                    <a:lnTo>
                      <a:pt x="17994" y="15007"/>
                    </a:lnTo>
                    <a:lnTo>
                      <a:pt x="17763" y="15085"/>
                    </a:lnTo>
                    <a:lnTo>
                      <a:pt x="17550" y="15177"/>
                    </a:lnTo>
                    <a:lnTo>
                      <a:pt x="17372" y="15308"/>
                    </a:lnTo>
                    <a:lnTo>
                      <a:pt x="17176" y="15426"/>
                    </a:lnTo>
                    <a:lnTo>
                      <a:pt x="16928" y="15557"/>
                    </a:lnTo>
                    <a:lnTo>
                      <a:pt x="16661" y="15636"/>
                    </a:lnTo>
                    <a:lnTo>
                      <a:pt x="16359" y="15688"/>
                    </a:lnTo>
                    <a:lnTo>
                      <a:pt x="16022" y="15715"/>
                    </a:lnTo>
                    <a:lnTo>
                      <a:pt x="15667" y="15688"/>
                    </a:lnTo>
                    <a:lnTo>
                      <a:pt x="15294" y="15662"/>
                    </a:lnTo>
                    <a:lnTo>
                      <a:pt x="14956" y="15583"/>
                    </a:lnTo>
                    <a:lnTo>
                      <a:pt x="14619" y="15479"/>
                    </a:lnTo>
                    <a:lnTo>
                      <a:pt x="14281" y="15334"/>
                    </a:lnTo>
                    <a:lnTo>
                      <a:pt x="13961" y="15177"/>
                    </a:lnTo>
                    <a:lnTo>
                      <a:pt x="13695" y="14981"/>
                    </a:lnTo>
                    <a:lnTo>
                      <a:pt x="13588" y="14850"/>
                    </a:lnTo>
                    <a:lnTo>
                      <a:pt x="13482" y="14732"/>
                    </a:lnTo>
                    <a:lnTo>
                      <a:pt x="13393" y="14600"/>
                    </a:lnTo>
                    <a:lnTo>
                      <a:pt x="13322" y="14456"/>
                    </a:lnTo>
                    <a:lnTo>
                      <a:pt x="13251" y="14299"/>
                    </a:lnTo>
                    <a:lnTo>
                      <a:pt x="13215" y="14155"/>
                    </a:lnTo>
                    <a:lnTo>
                      <a:pt x="13180" y="13971"/>
                    </a:lnTo>
                    <a:lnTo>
                      <a:pt x="13180" y="13801"/>
                    </a:lnTo>
                    <a:lnTo>
                      <a:pt x="13180" y="13591"/>
                    </a:lnTo>
                    <a:lnTo>
                      <a:pt x="13215" y="13395"/>
                    </a:lnTo>
                    <a:lnTo>
                      <a:pt x="13251" y="13198"/>
                    </a:lnTo>
                    <a:lnTo>
                      <a:pt x="13322" y="13015"/>
                    </a:lnTo>
                    <a:lnTo>
                      <a:pt x="13393" y="12870"/>
                    </a:lnTo>
                    <a:lnTo>
                      <a:pt x="13482" y="12713"/>
                    </a:lnTo>
                    <a:lnTo>
                      <a:pt x="13588" y="12569"/>
                    </a:lnTo>
                    <a:lnTo>
                      <a:pt x="13730" y="12438"/>
                    </a:lnTo>
                    <a:lnTo>
                      <a:pt x="13997" y="12215"/>
                    </a:lnTo>
                    <a:lnTo>
                      <a:pt x="14334" y="12005"/>
                    </a:lnTo>
                    <a:lnTo>
                      <a:pt x="14690" y="11861"/>
                    </a:lnTo>
                    <a:lnTo>
                      <a:pt x="15063" y="11756"/>
                    </a:lnTo>
                    <a:lnTo>
                      <a:pt x="15436" y="11678"/>
                    </a:lnTo>
                    <a:lnTo>
                      <a:pt x="15809" y="11638"/>
                    </a:lnTo>
                    <a:lnTo>
                      <a:pt x="16182" y="11638"/>
                    </a:lnTo>
                    <a:lnTo>
                      <a:pt x="16555" y="11678"/>
                    </a:lnTo>
                    <a:lnTo>
                      <a:pt x="16910" y="11730"/>
                    </a:lnTo>
                    <a:lnTo>
                      <a:pt x="17248" y="11835"/>
                    </a:lnTo>
                    <a:lnTo>
                      <a:pt x="17514" y="11966"/>
                    </a:lnTo>
                    <a:lnTo>
                      <a:pt x="17763" y="12110"/>
                    </a:lnTo>
                    <a:lnTo>
                      <a:pt x="17887" y="12215"/>
                    </a:lnTo>
                    <a:lnTo>
                      <a:pt x="18065" y="12307"/>
                    </a:lnTo>
                    <a:lnTo>
                      <a:pt x="18260" y="12412"/>
                    </a:lnTo>
                    <a:lnTo>
                      <a:pt x="18438" y="12464"/>
                    </a:lnTo>
                    <a:lnTo>
                      <a:pt x="18669" y="12543"/>
                    </a:lnTo>
                    <a:lnTo>
                      <a:pt x="18882" y="12569"/>
                    </a:lnTo>
                    <a:lnTo>
                      <a:pt x="19113" y="12595"/>
                    </a:lnTo>
                    <a:lnTo>
                      <a:pt x="19361" y="12608"/>
                    </a:lnTo>
                    <a:lnTo>
                      <a:pt x="19592" y="12608"/>
                    </a:lnTo>
                    <a:lnTo>
                      <a:pt x="19841" y="12595"/>
                    </a:lnTo>
                    <a:lnTo>
                      <a:pt x="20072" y="12543"/>
                    </a:lnTo>
                    <a:lnTo>
                      <a:pt x="20321" y="12490"/>
                    </a:lnTo>
                    <a:lnTo>
                      <a:pt x="20551" y="12438"/>
                    </a:lnTo>
                    <a:lnTo>
                      <a:pt x="20800" y="12333"/>
                    </a:lnTo>
                    <a:lnTo>
                      <a:pt x="20996" y="12241"/>
                    </a:lnTo>
                    <a:lnTo>
                      <a:pt x="21244" y="12110"/>
                    </a:lnTo>
                    <a:lnTo>
                      <a:pt x="21298" y="12032"/>
                    </a:lnTo>
                    <a:lnTo>
                      <a:pt x="21404" y="11966"/>
                    </a:lnTo>
                    <a:lnTo>
                      <a:pt x="21475" y="11861"/>
                    </a:lnTo>
                    <a:lnTo>
                      <a:pt x="21511" y="11730"/>
                    </a:lnTo>
                    <a:lnTo>
                      <a:pt x="21617" y="11481"/>
                    </a:lnTo>
                    <a:lnTo>
                      <a:pt x="21653" y="11180"/>
                    </a:lnTo>
                    <a:lnTo>
                      <a:pt x="21653" y="10826"/>
                    </a:lnTo>
                    <a:lnTo>
                      <a:pt x="21653" y="10472"/>
                    </a:lnTo>
                    <a:lnTo>
                      <a:pt x="21582" y="10092"/>
                    </a:lnTo>
                    <a:lnTo>
                      <a:pt x="21511" y="9725"/>
                    </a:lnTo>
                    <a:lnTo>
                      <a:pt x="21298" y="8912"/>
                    </a:lnTo>
                    <a:lnTo>
                      <a:pt x="21067" y="8191"/>
                    </a:lnTo>
                    <a:lnTo>
                      <a:pt x="20800" y="7536"/>
                    </a:lnTo>
                    <a:lnTo>
                      <a:pt x="20551" y="7025"/>
                    </a:lnTo>
                    <a:lnTo>
                      <a:pt x="20001" y="7103"/>
                    </a:lnTo>
                    <a:lnTo>
                      <a:pt x="19432" y="7156"/>
                    </a:lnTo>
                    <a:lnTo>
                      <a:pt x="18846" y="7208"/>
                    </a:lnTo>
                    <a:lnTo>
                      <a:pt x="18225" y="7208"/>
                    </a:lnTo>
                    <a:lnTo>
                      <a:pt x="17656" y="7208"/>
                    </a:lnTo>
                    <a:lnTo>
                      <a:pt x="17070" y="7182"/>
                    </a:lnTo>
                    <a:lnTo>
                      <a:pt x="16484" y="7156"/>
                    </a:lnTo>
                    <a:lnTo>
                      <a:pt x="15986" y="7103"/>
                    </a:lnTo>
                    <a:lnTo>
                      <a:pt x="14992" y="6999"/>
                    </a:lnTo>
                    <a:lnTo>
                      <a:pt x="14210" y="6907"/>
                    </a:lnTo>
                    <a:lnTo>
                      <a:pt x="13695" y="6828"/>
                    </a:lnTo>
                    <a:lnTo>
                      <a:pt x="13517" y="6802"/>
                    </a:lnTo>
                    <a:lnTo>
                      <a:pt x="13073" y="6645"/>
                    </a:lnTo>
                    <a:lnTo>
                      <a:pt x="12700" y="6474"/>
                    </a:lnTo>
                    <a:lnTo>
                      <a:pt x="12363" y="6304"/>
                    </a:lnTo>
                    <a:lnTo>
                      <a:pt x="12132" y="6094"/>
                    </a:lnTo>
                    <a:lnTo>
                      <a:pt x="11919" y="5871"/>
                    </a:lnTo>
                    <a:lnTo>
                      <a:pt x="11776" y="5649"/>
                    </a:lnTo>
                    <a:lnTo>
                      <a:pt x="11688" y="5413"/>
                    </a:lnTo>
                    <a:lnTo>
                      <a:pt x="11617" y="5190"/>
                    </a:lnTo>
                    <a:lnTo>
                      <a:pt x="11617" y="4941"/>
                    </a:lnTo>
                    <a:lnTo>
                      <a:pt x="11652" y="4718"/>
                    </a:lnTo>
                    <a:lnTo>
                      <a:pt x="11723" y="4482"/>
                    </a:lnTo>
                    <a:lnTo>
                      <a:pt x="11812" y="4285"/>
                    </a:lnTo>
                    <a:lnTo>
                      <a:pt x="11919" y="4089"/>
                    </a:lnTo>
                    <a:lnTo>
                      <a:pt x="12096" y="3905"/>
                    </a:lnTo>
                    <a:lnTo>
                      <a:pt x="12292" y="3735"/>
                    </a:lnTo>
                    <a:lnTo>
                      <a:pt x="12505" y="3604"/>
                    </a:lnTo>
                    <a:lnTo>
                      <a:pt x="12700" y="3460"/>
                    </a:lnTo>
                    <a:lnTo>
                      <a:pt x="12878" y="3250"/>
                    </a:lnTo>
                    <a:lnTo>
                      <a:pt x="13038" y="3027"/>
                    </a:lnTo>
                    <a:lnTo>
                      <a:pt x="13180" y="2752"/>
                    </a:lnTo>
                    <a:lnTo>
                      <a:pt x="13286" y="2477"/>
                    </a:lnTo>
                    <a:lnTo>
                      <a:pt x="13322" y="2175"/>
                    </a:lnTo>
                    <a:lnTo>
                      <a:pt x="13357" y="1874"/>
                    </a:lnTo>
                    <a:lnTo>
                      <a:pt x="13286" y="1572"/>
                    </a:lnTo>
                    <a:lnTo>
                      <a:pt x="13180" y="1271"/>
                    </a:lnTo>
                    <a:lnTo>
                      <a:pt x="13038" y="983"/>
                    </a:lnTo>
                    <a:lnTo>
                      <a:pt x="12949" y="865"/>
                    </a:lnTo>
                    <a:lnTo>
                      <a:pt x="12807" y="733"/>
                    </a:lnTo>
                    <a:lnTo>
                      <a:pt x="12665" y="616"/>
                    </a:lnTo>
                    <a:lnTo>
                      <a:pt x="12505" y="511"/>
                    </a:lnTo>
                    <a:lnTo>
                      <a:pt x="12327" y="406"/>
                    </a:lnTo>
                    <a:lnTo>
                      <a:pt x="12132" y="314"/>
                    </a:lnTo>
                    <a:lnTo>
                      <a:pt x="11883" y="235"/>
                    </a:lnTo>
                    <a:lnTo>
                      <a:pt x="11652" y="183"/>
                    </a:lnTo>
                    <a:lnTo>
                      <a:pt x="11368" y="104"/>
                    </a:lnTo>
                    <a:lnTo>
                      <a:pt x="11101" y="78"/>
                    </a:lnTo>
                    <a:lnTo>
                      <a:pt x="10800" y="52"/>
                    </a:lnTo>
                    <a:lnTo>
                      <a:pt x="10444" y="52"/>
                    </a:lnTo>
                    <a:lnTo>
                      <a:pt x="10142" y="52"/>
                    </a:lnTo>
                    <a:lnTo>
                      <a:pt x="9840" y="78"/>
                    </a:lnTo>
                    <a:lnTo>
                      <a:pt x="9574" y="104"/>
                    </a:lnTo>
                    <a:lnTo>
                      <a:pt x="9325" y="157"/>
                    </a:lnTo>
                    <a:lnTo>
                      <a:pt x="9094" y="209"/>
                    </a:lnTo>
                    <a:lnTo>
                      <a:pt x="8846" y="262"/>
                    </a:lnTo>
                    <a:lnTo>
                      <a:pt x="8650" y="340"/>
                    </a:lnTo>
                    <a:lnTo>
                      <a:pt x="8437" y="432"/>
                    </a:lnTo>
                    <a:lnTo>
                      <a:pt x="8277" y="511"/>
                    </a:lnTo>
                    <a:lnTo>
                      <a:pt x="8100" y="616"/>
                    </a:lnTo>
                    <a:lnTo>
                      <a:pt x="7957" y="707"/>
                    </a:lnTo>
                    <a:lnTo>
                      <a:pt x="7833" y="838"/>
                    </a:lnTo>
                    <a:lnTo>
                      <a:pt x="7620" y="1061"/>
                    </a:lnTo>
                    <a:lnTo>
                      <a:pt x="7442" y="1336"/>
                    </a:lnTo>
                    <a:lnTo>
                      <a:pt x="7353" y="1599"/>
                    </a:lnTo>
                    <a:lnTo>
                      <a:pt x="7318" y="1900"/>
                    </a:lnTo>
                    <a:lnTo>
                      <a:pt x="7318" y="2175"/>
                    </a:lnTo>
                    <a:lnTo>
                      <a:pt x="7353" y="2450"/>
                    </a:lnTo>
                    <a:lnTo>
                      <a:pt x="7442" y="2726"/>
                    </a:lnTo>
                    <a:lnTo>
                      <a:pt x="7620" y="2975"/>
                    </a:lnTo>
                    <a:lnTo>
                      <a:pt x="7833" y="3198"/>
                    </a:lnTo>
                    <a:lnTo>
                      <a:pt x="8064" y="3433"/>
                    </a:lnTo>
                    <a:lnTo>
                      <a:pt x="8295" y="3630"/>
                    </a:lnTo>
                    <a:lnTo>
                      <a:pt x="8508" y="3853"/>
                    </a:lnTo>
                    <a:lnTo>
                      <a:pt x="8686" y="4089"/>
                    </a:lnTo>
                    <a:lnTo>
                      <a:pt x="8775" y="4312"/>
                    </a:lnTo>
                    <a:lnTo>
                      <a:pt x="8846" y="4561"/>
                    </a:lnTo>
                    <a:lnTo>
                      <a:pt x="8846" y="4810"/>
                    </a:lnTo>
                    <a:lnTo>
                      <a:pt x="8810" y="5059"/>
                    </a:lnTo>
                    <a:lnTo>
                      <a:pt x="8721" y="5295"/>
                    </a:lnTo>
                    <a:lnTo>
                      <a:pt x="8579" y="5544"/>
                    </a:lnTo>
                    <a:lnTo>
                      <a:pt x="8366" y="5766"/>
                    </a:lnTo>
                    <a:lnTo>
                      <a:pt x="8135" y="5976"/>
                    </a:lnTo>
                    <a:lnTo>
                      <a:pt x="7833" y="6199"/>
                    </a:lnTo>
                    <a:lnTo>
                      <a:pt x="7478" y="6369"/>
                    </a:lnTo>
                    <a:lnTo>
                      <a:pt x="7069" y="6527"/>
                    </a:lnTo>
                    <a:lnTo>
                      <a:pt x="6590" y="6671"/>
                    </a:lnTo>
                    <a:lnTo>
                      <a:pt x="6092" y="6802"/>
                    </a:lnTo>
                    <a:lnTo>
                      <a:pt x="5684" y="6802"/>
                    </a:lnTo>
                    <a:lnTo>
                      <a:pt x="5133" y="6802"/>
                    </a:lnTo>
                    <a:lnTo>
                      <a:pt x="4547" y="6802"/>
                    </a:lnTo>
                    <a:lnTo>
                      <a:pt x="3872" y="6802"/>
                    </a:lnTo>
                    <a:lnTo>
                      <a:pt x="3144" y="6802"/>
                    </a:lnTo>
                    <a:lnTo>
                      <a:pt x="2362" y="6802"/>
                    </a:lnTo>
                    <a:lnTo>
                      <a:pt x="1545" y="6802"/>
                    </a:lnTo>
                    <a:lnTo>
                      <a:pt x="692" y="6802"/>
                    </a:lnTo>
                    <a:lnTo>
                      <a:pt x="586" y="7234"/>
                    </a:lnTo>
                    <a:lnTo>
                      <a:pt x="461" y="7837"/>
                    </a:lnTo>
                    <a:lnTo>
                      <a:pt x="355" y="8493"/>
                    </a:lnTo>
                    <a:lnTo>
                      <a:pt x="248" y="9187"/>
                    </a:lnTo>
                    <a:lnTo>
                      <a:pt x="142" y="9869"/>
                    </a:lnTo>
                    <a:lnTo>
                      <a:pt x="106" y="10498"/>
                    </a:lnTo>
                    <a:lnTo>
                      <a:pt x="106" y="10983"/>
                    </a:lnTo>
                    <a:lnTo>
                      <a:pt x="106" y="11311"/>
                    </a:lnTo>
                    <a:lnTo>
                      <a:pt x="213" y="11481"/>
                    </a:lnTo>
                    <a:lnTo>
                      <a:pt x="319" y="11651"/>
                    </a:lnTo>
                    <a:lnTo>
                      <a:pt x="497" y="11783"/>
                    </a:lnTo>
                    <a:lnTo>
                      <a:pt x="692" y="11914"/>
                    </a:lnTo>
                    <a:lnTo>
                      <a:pt x="941" y="12032"/>
                    </a:lnTo>
                    <a:lnTo>
                      <a:pt x="1207" y="12110"/>
                    </a:lnTo>
                    <a:lnTo>
                      <a:pt x="1509" y="12189"/>
                    </a:lnTo>
                    <a:lnTo>
                      <a:pt x="1794" y="12241"/>
                    </a:lnTo>
                    <a:lnTo>
                      <a:pt x="2131" y="12267"/>
                    </a:lnTo>
                    <a:lnTo>
                      <a:pt x="2433" y="12281"/>
                    </a:lnTo>
                    <a:lnTo>
                      <a:pt x="2735" y="12267"/>
                    </a:lnTo>
                    <a:lnTo>
                      <a:pt x="3055" y="12241"/>
                    </a:lnTo>
                    <a:lnTo>
                      <a:pt x="3357" y="12189"/>
                    </a:lnTo>
                    <a:lnTo>
                      <a:pt x="3623" y="12084"/>
                    </a:lnTo>
                    <a:lnTo>
                      <a:pt x="3872" y="11979"/>
                    </a:lnTo>
                    <a:lnTo>
                      <a:pt x="4103" y="11861"/>
                    </a:lnTo>
                    <a:lnTo>
                      <a:pt x="4316" y="11704"/>
                    </a:lnTo>
                    <a:lnTo>
                      <a:pt x="4582" y="11612"/>
                    </a:lnTo>
                    <a:lnTo>
                      <a:pt x="4849" y="11533"/>
                    </a:lnTo>
                    <a:lnTo>
                      <a:pt x="5169" y="11507"/>
                    </a:lnTo>
                    <a:lnTo>
                      <a:pt x="5506" y="11481"/>
                    </a:lnTo>
                    <a:lnTo>
                      <a:pt x="5808" y="11507"/>
                    </a:lnTo>
                    <a:lnTo>
                      <a:pt x="6146" y="11560"/>
                    </a:lnTo>
                    <a:lnTo>
                      <a:pt x="6501" y="11651"/>
                    </a:lnTo>
                    <a:lnTo>
                      <a:pt x="6803" y="11783"/>
                    </a:lnTo>
                    <a:lnTo>
                      <a:pt x="7105" y="11940"/>
                    </a:lnTo>
                    <a:lnTo>
                      <a:pt x="7353" y="12110"/>
                    </a:lnTo>
                    <a:lnTo>
                      <a:pt x="7584" y="12333"/>
                    </a:lnTo>
                    <a:lnTo>
                      <a:pt x="7798" y="12595"/>
                    </a:lnTo>
                    <a:lnTo>
                      <a:pt x="7922" y="12870"/>
                    </a:lnTo>
                    <a:lnTo>
                      <a:pt x="8028" y="13198"/>
                    </a:lnTo>
                    <a:lnTo>
                      <a:pt x="8064" y="13526"/>
                    </a:lnTo>
                    <a:lnTo>
                      <a:pt x="8028" y="13775"/>
                    </a:lnTo>
                    <a:lnTo>
                      <a:pt x="7922" y="13998"/>
                    </a:lnTo>
                    <a:lnTo>
                      <a:pt x="7798" y="14220"/>
                    </a:lnTo>
                    <a:lnTo>
                      <a:pt x="7584" y="14404"/>
                    </a:lnTo>
                    <a:lnTo>
                      <a:pt x="7353" y="14574"/>
                    </a:lnTo>
                    <a:lnTo>
                      <a:pt x="7105" y="14732"/>
                    </a:lnTo>
                    <a:lnTo>
                      <a:pt x="6803" y="14850"/>
                    </a:lnTo>
                    <a:lnTo>
                      <a:pt x="6501" y="14954"/>
                    </a:lnTo>
                    <a:lnTo>
                      <a:pt x="6146" y="15033"/>
                    </a:lnTo>
                    <a:lnTo>
                      <a:pt x="5808" y="15085"/>
                    </a:lnTo>
                    <a:lnTo>
                      <a:pt x="5506" y="15085"/>
                    </a:lnTo>
                    <a:lnTo>
                      <a:pt x="5169" y="15059"/>
                    </a:lnTo>
                    <a:lnTo>
                      <a:pt x="4849" y="15007"/>
                    </a:lnTo>
                    <a:lnTo>
                      <a:pt x="4582" y="14902"/>
                    </a:lnTo>
                    <a:lnTo>
                      <a:pt x="4316" y="14784"/>
                    </a:lnTo>
                    <a:lnTo>
                      <a:pt x="4103" y="14600"/>
                    </a:lnTo>
                    <a:lnTo>
                      <a:pt x="3907" y="14430"/>
                    </a:lnTo>
                    <a:lnTo>
                      <a:pt x="3659" y="14299"/>
                    </a:lnTo>
                    <a:lnTo>
                      <a:pt x="3428" y="14194"/>
                    </a:lnTo>
                    <a:lnTo>
                      <a:pt x="3179" y="14129"/>
                    </a:lnTo>
                    <a:lnTo>
                      <a:pt x="2913" y="14102"/>
                    </a:lnTo>
                    <a:lnTo>
                      <a:pt x="2646" y="14102"/>
                    </a:lnTo>
                    <a:lnTo>
                      <a:pt x="2362" y="14129"/>
                    </a:lnTo>
                    <a:lnTo>
                      <a:pt x="2096" y="14168"/>
                    </a:lnTo>
                    <a:lnTo>
                      <a:pt x="1811" y="14273"/>
                    </a:lnTo>
                    <a:lnTo>
                      <a:pt x="1545" y="14378"/>
                    </a:lnTo>
                    <a:lnTo>
                      <a:pt x="1314" y="14496"/>
                    </a:lnTo>
                    <a:lnTo>
                      <a:pt x="1065" y="14653"/>
                    </a:lnTo>
                    <a:lnTo>
                      <a:pt x="870" y="14797"/>
                    </a:lnTo>
                    <a:lnTo>
                      <a:pt x="657" y="14981"/>
                    </a:lnTo>
                    <a:lnTo>
                      <a:pt x="497" y="15177"/>
                    </a:lnTo>
                    <a:lnTo>
                      <a:pt x="390" y="15413"/>
                    </a:lnTo>
                    <a:lnTo>
                      <a:pt x="284" y="15636"/>
                    </a:lnTo>
                    <a:lnTo>
                      <a:pt x="248" y="15911"/>
                    </a:lnTo>
                    <a:lnTo>
                      <a:pt x="284" y="16239"/>
                    </a:lnTo>
                    <a:lnTo>
                      <a:pt x="319" y="16566"/>
                    </a:lnTo>
                    <a:lnTo>
                      <a:pt x="497" y="17340"/>
                    </a:lnTo>
                    <a:lnTo>
                      <a:pt x="692" y="18152"/>
                    </a:lnTo>
                    <a:lnTo>
                      <a:pt x="799" y="18559"/>
                    </a:lnTo>
                    <a:lnTo>
                      <a:pt x="905" y="18978"/>
                    </a:lnTo>
                    <a:lnTo>
                      <a:pt x="959" y="19384"/>
                    </a:lnTo>
                    <a:lnTo>
                      <a:pt x="994" y="19791"/>
                    </a:lnTo>
                    <a:lnTo>
                      <a:pt x="994" y="20132"/>
                    </a:lnTo>
                    <a:lnTo>
                      <a:pt x="959" y="20485"/>
                    </a:lnTo>
                    <a:lnTo>
                      <a:pt x="941" y="20669"/>
                    </a:lnTo>
                    <a:lnTo>
                      <a:pt x="870" y="20813"/>
                    </a:lnTo>
                    <a:lnTo>
                      <a:pt x="799" y="20970"/>
                    </a:lnTo>
                    <a:lnTo>
                      <a:pt x="692" y="21088"/>
                    </a:lnTo>
                    <a:lnTo>
                      <a:pt x="1474" y="20997"/>
                    </a:lnTo>
                    <a:lnTo>
                      <a:pt x="2291" y="20866"/>
                    </a:lnTo>
                    <a:lnTo>
                      <a:pt x="3108" y="20787"/>
                    </a:lnTo>
                    <a:lnTo>
                      <a:pt x="3907" y="20721"/>
                    </a:lnTo>
                    <a:lnTo>
                      <a:pt x="4653" y="20695"/>
                    </a:lnTo>
                    <a:lnTo>
                      <a:pt x="5364" y="20695"/>
                    </a:lnTo>
                    <a:lnTo>
                      <a:pt x="5701" y="20721"/>
                    </a:lnTo>
                    <a:lnTo>
                      <a:pt x="6057" y="20761"/>
                    </a:lnTo>
                    <a:lnTo>
                      <a:pt x="6323" y="20813"/>
                    </a:lnTo>
                    <a:lnTo>
                      <a:pt x="6625" y="2089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8" name="Puzzle2"/>
              <p:cNvSpPr>
                <a:spLocks noEditPoints="1" noChangeArrowheads="1"/>
              </p:cNvSpPr>
              <p:nvPr/>
            </p:nvSpPr>
            <p:spPr bwMode="gray">
              <a:xfrm>
                <a:off x="2880" y="1736"/>
                <a:ext cx="1778" cy="1379"/>
              </a:xfrm>
              <a:custGeom>
                <a:avLst/>
                <a:gdLst>
                  <a:gd name="T0" fmla="*/ 11 w 21600"/>
                  <a:gd name="T1" fmla="*/ 13386 h 21600"/>
                  <a:gd name="T2" fmla="*/ 4202 w 21600"/>
                  <a:gd name="T3" fmla="*/ 21161 h 21600"/>
                  <a:gd name="T4" fmla="*/ 10400 w 21600"/>
                  <a:gd name="T5" fmla="*/ 13909 h 21600"/>
                  <a:gd name="T6" fmla="*/ 16821 w 21600"/>
                  <a:gd name="T7" fmla="*/ 21190 h 21600"/>
                  <a:gd name="T8" fmla="*/ 21600 w 21600"/>
                  <a:gd name="T9" fmla="*/ 15083 h 21600"/>
                  <a:gd name="T10" fmla="*/ 16889 w 21600"/>
                  <a:gd name="T11" fmla="*/ 5739 h 21600"/>
                  <a:gd name="T12" fmla="*/ 10800 w 21600"/>
                  <a:gd name="T13" fmla="*/ 28 h 21600"/>
                  <a:gd name="T14" fmla="*/ 4202 w 21600"/>
                  <a:gd name="T15" fmla="*/ 5894 h 21600"/>
                  <a:gd name="T16" fmla="*/ 5388 w 21600"/>
                  <a:gd name="T17" fmla="*/ 6742 h 21600"/>
                  <a:gd name="T18" fmla="*/ 16177 w 21600"/>
                  <a:gd name="T19" fmla="*/ 2044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4247" y="12354"/>
                    </a:moveTo>
                    <a:lnTo>
                      <a:pt x="4134" y="12468"/>
                    </a:lnTo>
                    <a:lnTo>
                      <a:pt x="4010" y="12581"/>
                    </a:lnTo>
                    <a:lnTo>
                      <a:pt x="3897" y="12637"/>
                    </a:lnTo>
                    <a:lnTo>
                      <a:pt x="3773" y="12694"/>
                    </a:lnTo>
                    <a:lnTo>
                      <a:pt x="3637" y="12694"/>
                    </a:lnTo>
                    <a:lnTo>
                      <a:pt x="3524" y="12694"/>
                    </a:lnTo>
                    <a:lnTo>
                      <a:pt x="3400" y="12665"/>
                    </a:lnTo>
                    <a:lnTo>
                      <a:pt x="3287" y="12609"/>
                    </a:lnTo>
                    <a:lnTo>
                      <a:pt x="3027" y="12496"/>
                    </a:lnTo>
                    <a:lnTo>
                      <a:pt x="2790" y="12340"/>
                    </a:lnTo>
                    <a:lnTo>
                      <a:pt x="2530" y="12142"/>
                    </a:lnTo>
                    <a:lnTo>
                      <a:pt x="2293" y="11987"/>
                    </a:lnTo>
                    <a:lnTo>
                      <a:pt x="2033" y="11817"/>
                    </a:lnTo>
                    <a:lnTo>
                      <a:pt x="1773" y="11676"/>
                    </a:lnTo>
                    <a:lnTo>
                      <a:pt x="1638" y="11662"/>
                    </a:lnTo>
                    <a:lnTo>
                      <a:pt x="1513" y="11634"/>
                    </a:lnTo>
                    <a:lnTo>
                      <a:pt x="1378" y="11634"/>
                    </a:lnTo>
                    <a:lnTo>
                      <a:pt x="1253" y="11634"/>
                    </a:lnTo>
                    <a:lnTo>
                      <a:pt x="1118" y="11662"/>
                    </a:lnTo>
                    <a:lnTo>
                      <a:pt x="971" y="11732"/>
                    </a:lnTo>
                    <a:lnTo>
                      <a:pt x="835" y="11817"/>
                    </a:lnTo>
                    <a:lnTo>
                      <a:pt x="711" y="11959"/>
                    </a:lnTo>
                    <a:lnTo>
                      <a:pt x="553" y="12086"/>
                    </a:lnTo>
                    <a:lnTo>
                      <a:pt x="429" y="12284"/>
                    </a:lnTo>
                    <a:lnTo>
                      <a:pt x="271" y="12524"/>
                    </a:lnTo>
                    <a:lnTo>
                      <a:pt x="146" y="12793"/>
                    </a:lnTo>
                    <a:lnTo>
                      <a:pt x="79" y="12962"/>
                    </a:lnTo>
                    <a:lnTo>
                      <a:pt x="33" y="13146"/>
                    </a:lnTo>
                    <a:lnTo>
                      <a:pt x="11" y="13386"/>
                    </a:lnTo>
                    <a:lnTo>
                      <a:pt x="11" y="13641"/>
                    </a:lnTo>
                    <a:lnTo>
                      <a:pt x="33" y="13881"/>
                    </a:lnTo>
                    <a:lnTo>
                      <a:pt x="101" y="14150"/>
                    </a:lnTo>
                    <a:lnTo>
                      <a:pt x="192" y="14404"/>
                    </a:lnTo>
                    <a:lnTo>
                      <a:pt x="293" y="14645"/>
                    </a:lnTo>
                    <a:lnTo>
                      <a:pt x="451" y="14857"/>
                    </a:lnTo>
                    <a:lnTo>
                      <a:pt x="621" y="15054"/>
                    </a:lnTo>
                    <a:lnTo>
                      <a:pt x="734" y="15125"/>
                    </a:lnTo>
                    <a:lnTo>
                      <a:pt x="835" y="15210"/>
                    </a:lnTo>
                    <a:lnTo>
                      <a:pt x="948" y="15267"/>
                    </a:lnTo>
                    <a:lnTo>
                      <a:pt x="1084" y="15323"/>
                    </a:lnTo>
                    <a:lnTo>
                      <a:pt x="1208" y="15351"/>
                    </a:lnTo>
                    <a:lnTo>
                      <a:pt x="1355" y="15380"/>
                    </a:lnTo>
                    <a:lnTo>
                      <a:pt x="1513" y="15380"/>
                    </a:lnTo>
                    <a:lnTo>
                      <a:pt x="1683" y="15380"/>
                    </a:lnTo>
                    <a:lnTo>
                      <a:pt x="1864" y="15351"/>
                    </a:lnTo>
                    <a:lnTo>
                      <a:pt x="2033" y="15323"/>
                    </a:lnTo>
                    <a:lnTo>
                      <a:pt x="2225" y="15238"/>
                    </a:lnTo>
                    <a:lnTo>
                      <a:pt x="2428" y="15153"/>
                    </a:lnTo>
                    <a:lnTo>
                      <a:pt x="2745" y="15026"/>
                    </a:lnTo>
                    <a:lnTo>
                      <a:pt x="3005" y="14913"/>
                    </a:lnTo>
                    <a:lnTo>
                      <a:pt x="3264" y="14828"/>
                    </a:lnTo>
                    <a:lnTo>
                      <a:pt x="3513" y="14800"/>
                    </a:lnTo>
                    <a:lnTo>
                      <a:pt x="3615" y="14828"/>
                    </a:lnTo>
                    <a:lnTo>
                      <a:pt x="3728" y="14857"/>
                    </a:lnTo>
                    <a:lnTo>
                      <a:pt x="3807" y="14913"/>
                    </a:lnTo>
                    <a:lnTo>
                      <a:pt x="3920" y="14998"/>
                    </a:lnTo>
                    <a:lnTo>
                      <a:pt x="4010" y="15097"/>
                    </a:lnTo>
                    <a:lnTo>
                      <a:pt x="4089" y="15238"/>
                    </a:lnTo>
                    <a:lnTo>
                      <a:pt x="4179" y="15408"/>
                    </a:lnTo>
                    <a:lnTo>
                      <a:pt x="4247" y="15620"/>
                    </a:lnTo>
                    <a:lnTo>
                      <a:pt x="4326" y="15860"/>
                    </a:lnTo>
                    <a:lnTo>
                      <a:pt x="4394" y="16129"/>
                    </a:lnTo>
                    <a:lnTo>
                      <a:pt x="4439" y="16440"/>
                    </a:lnTo>
                    <a:lnTo>
                      <a:pt x="4507" y="16737"/>
                    </a:lnTo>
                    <a:lnTo>
                      <a:pt x="4552" y="17090"/>
                    </a:lnTo>
                    <a:lnTo>
                      <a:pt x="4575" y="17443"/>
                    </a:lnTo>
                    <a:lnTo>
                      <a:pt x="4586" y="17825"/>
                    </a:lnTo>
                    <a:lnTo>
                      <a:pt x="4586" y="18193"/>
                    </a:lnTo>
                    <a:lnTo>
                      <a:pt x="4586" y="18574"/>
                    </a:lnTo>
                    <a:lnTo>
                      <a:pt x="4586" y="18984"/>
                    </a:lnTo>
                    <a:lnTo>
                      <a:pt x="4552" y="19366"/>
                    </a:lnTo>
                    <a:lnTo>
                      <a:pt x="4507" y="19748"/>
                    </a:lnTo>
                    <a:lnTo>
                      <a:pt x="4462" y="20129"/>
                    </a:lnTo>
                    <a:lnTo>
                      <a:pt x="4371" y="20483"/>
                    </a:lnTo>
                    <a:lnTo>
                      <a:pt x="4292" y="20836"/>
                    </a:lnTo>
                    <a:lnTo>
                      <a:pt x="4202" y="21161"/>
                    </a:lnTo>
                    <a:lnTo>
                      <a:pt x="4744" y="21161"/>
                    </a:lnTo>
                    <a:lnTo>
                      <a:pt x="5264" y="21161"/>
                    </a:lnTo>
                    <a:lnTo>
                      <a:pt x="5784" y="21161"/>
                    </a:lnTo>
                    <a:lnTo>
                      <a:pt x="6235" y="21161"/>
                    </a:lnTo>
                    <a:lnTo>
                      <a:pt x="6676" y="21161"/>
                    </a:lnTo>
                    <a:lnTo>
                      <a:pt x="7060" y="21161"/>
                    </a:lnTo>
                    <a:lnTo>
                      <a:pt x="7410" y="21161"/>
                    </a:lnTo>
                    <a:lnTo>
                      <a:pt x="7670" y="21161"/>
                    </a:lnTo>
                    <a:lnTo>
                      <a:pt x="8020" y="21020"/>
                    </a:lnTo>
                    <a:lnTo>
                      <a:pt x="8303" y="20893"/>
                    </a:lnTo>
                    <a:lnTo>
                      <a:pt x="8563" y="20695"/>
                    </a:lnTo>
                    <a:lnTo>
                      <a:pt x="8800" y="20511"/>
                    </a:lnTo>
                    <a:lnTo>
                      <a:pt x="8969" y="20285"/>
                    </a:lnTo>
                    <a:lnTo>
                      <a:pt x="9150" y="20045"/>
                    </a:lnTo>
                    <a:lnTo>
                      <a:pt x="9252" y="19804"/>
                    </a:lnTo>
                    <a:lnTo>
                      <a:pt x="9342" y="19550"/>
                    </a:lnTo>
                    <a:lnTo>
                      <a:pt x="9410" y="19281"/>
                    </a:lnTo>
                    <a:lnTo>
                      <a:pt x="9433" y="19013"/>
                    </a:lnTo>
                    <a:lnTo>
                      <a:pt x="9433" y="18744"/>
                    </a:lnTo>
                    <a:lnTo>
                      <a:pt x="9387" y="18504"/>
                    </a:lnTo>
                    <a:lnTo>
                      <a:pt x="9320" y="18221"/>
                    </a:lnTo>
                    <a:lnTo>
                      <a:pt x="9207" y="17981"/>
                    </a:lnTo>
                    <a:lnTo>
                      <a:pt x="9105" y="17740"/>
                    </a:lnTo>
                    <a:lnTo>
                      <a:pt x="8924" y="17514"/>
                    </a:lnTo>
                    <a:lnTo>
                      <a:pt x="8777" y="17274"/>
                    </a:lnTo>
                    <a:lnTo>
                      <a:pt x="8642" y="17034"/>
                    </a:lnTo>
                    <a:lnTo>
                      <a:pt x="8563" y="16765"/>
                    </a:lnTo>
                    <a:lnTo>
                      <a:pt x="8472" y="16468"/>
                    </a:lnTo>
                    <a:lnTo>
                      <a:pt x="8450" y="16157"/>
                    </a:lnTo>
                    <a:lnTo>
                      <a:pt x="8450" y="15860"/>
                    </a:lnTo>
                    <a:lnTo>
                      <a:pt x="8472" y="15563"/>
                    </a:lnTo>
                    <a:lnTo>
                      <a:pt x="8540" y="15267"/>
                    </a:lnTo>
                    <a:lnTo>
                      <a:pt x="8642" y="14998"/>
                    </a:lnTo>
                    <a:lnTo>
                      <a:pt x="8777" y="14729"/>
                    </a:lnTo>
                    <a:lnTo>
                      <a:pt x="8868" y="14616"/>
                    </a:lnTo>
                    <a:lnTo>
                      <a:pt x="8969" y="14475"/>
                    </a:lnTo>
                    <a:lnTo>
                      <a:pt x="9060" y="14376"/>
                    </a:lnTo>
                    <a:lnTo>
                      <a:pt x="9184" y="14291"/>
                    </a:lnTo>
                    <a:lnTo>
                      <a:pt x="9297" y="14206"/>
                    </a:lnTo>
                    <a:lnTo>
                      <a:pt x="9433" y="14121"/>
                    </a:lnTo>
                    <a:lnTo>
                      <a:pt x="9579" y="14051"/>
                    </a:lnTo>
                    <a:lnTo>
                      <a:pt x="9726" y="13994"/>
                    </a:lnTo>
                    <a:lnTo>
                      <a:pt x="9884" y="13938"/>
                    </a:lnTo>
                    <a:lnTo>
                      <a:pt x="10054" y="13909"/>
                    </a:lnTo>
                    <a:lnTo>
                      <a:pt x="10257" y="13881"/>
                    </a:lnTo>
                    <a:lnTo>
                      <a:pt x="10449" y="13881"/>
                    </a:lnTo>
                    <a:lnTo>
                      <a:pt x="10664" y="13881"/>
                    </a:lnTo>
                    <a:lnTo>
                      <a:pt x="10856" y="13909"/>
                    </a:lnTo>
                    <a:lnTo>
                      <a:pt x="11037" y="13966"/>
                    </a:lnTo>
                    <a:lnTo>
                      <a:pt x="11206" y="14023"/>
                    </a:lnTo>
                    <a:lnTo>
                      <a:pt x="11353" y="14093"/>
                    </a:lnTo>
                    <a:lnTo>
                      <a:pt x="11511" y="14178"/>
                    </a:lnTo>
                    <a:lnTo>
                      <a:pt x="11635" y="14263"/>
                    </a:lnTo>
                    <a:lnTo>
                      <a:pt x="11748" y="14376"/>
                    </a:lnTo>
                    <a:lnTo>
                      <a:pt x="11861" y="14475"/>
                    </a:lnTo>
                    <a:lnTo>
                      <a:pt x="11941" y="14616"/>
                    </a:lnTo>
                    <a:lnTo>
                      <a:pt x="12031" y="14758"/>
                    </a:lnTo>
                    <a:lnTo>
                      <a:pt x="12099" y="14885"/>
                    </a:lnTo>
                    <a:lnTo>
                      <a:pt x="12200" y="15210"/>
                    </a:lnTo>
                    <a:lnTo>
                      <a:pt x="12268" y="15507"/>
                    </a:lnTo>
                    <a:lnTo>
                      <a:pt x="12291" y="15832"/>
                    </a:lnTo>
                    <a:lnTo>
                      <a:pt x="12291" y="16157"/>
                    </a:lnTo>
                    <a:lnTo>
                      <a:pt x="12246" y="16482"/>
                    </a:lnTo>
                    <a:lnTo>
                      <a:pt x="12178" y="16807"/>
                    </a:lnTo>
                    <a:lnTo>
                      <a:pt x="12099" y="17090"/>
                    </a:lnTo>
                    <a:lnTo>
                      <a:pt x="12008" y="17330"/>
                    </a:lnTo>
                    <a:lnTo>
                      <a:pt x="11884" y="17542"/>
                    </a:lnTo>
                    <a:lnTo>
                      <a:pt x="11748" y="17712"/>
                    </a:lnTo>
                    <a:lnTo>
                      <a:pt x="11613" y="17839"/>
                    </a:lnTo>
                    <a:lnTo>
                      <a:pt x="11489" y="18037"/>
                    </a:lnTo>
                    <a:lnTo>
                      <a:pt x="11398" y="18221"/>
                    </a:lnTo>
                    <a:lnTo>
                      <a:pt x="11319" y="18447"/>
                    </a:lnTo>
                    <a:lnTo>
                      <a:pt x="11251" y="18659"/>
                    </a:lnTo>
                    <a:lnTo>
                      <a:pt x="11206" y="18900"/>
                    </a:lnTo>
                    <a:lnTo>
                      <a:pt x="11184" y="19154"/>
                    </a:lnTo>
                    <a:lnTo>
                      <a:pt x="11184" y="19423"/>
                    </a:lnTo>
                    <a:lnTo>
                      <a:pt x="11229" y="19663"/>
                    </a:lnTo>
                    <a:lnTo>
                      <a:pt x="11297" y="19903"/>
                    </a:lnTo>
                    <a:lnTo>
                      <a:pt x="11376" y="20158"/>
                    </a:lnTo>
                    <a:lnTo>
                      <a:pt x="11511" y="20398"/>
                    </a:lnTo>
                    <a:lnTo>
                      <a:pt x="11681" y="20610"/>
                    </a:lnTo>
                    <a:lnTo>
                      <a:pt x="11884" y="20808"/>
                    </a:lnTo>
                    <a:lnTo>
                      <a:pt x="12121" y="20992"/>
                    </a:lnTo>
                    <a:lnTo>
                      <a:pt x="12404" y="21161"/>
                    </a:lnTo>
                    <a:lnTo>
                      <a:pt x="12528" y="21190"/>
                    </a:lnTo>
                    <a:lnTo>
                      <a:pt x="12856" y="21274"/>
                    </a:lnTo>
                    <a:lnTo>
                      <a:pt x="13330" y="21373"/>
                    </a:lnTo>
                    <a:lnTo>
                      <a:pt x="13963" y="21486"/>
                    </a:lnTo>
                    <a:lnTo>
                      <a:pt x="14313" y="21543"/>
                    </a:lnTo>
                    <a:lnTo>
                      <a:pt x="14652" y="21571"/>
                    </a:lnTo>
                    <a:lnTo>
                      <a:pt x="15025" y="21600"/>
                    </a:lnTo>
                    <a:lnTo>
                      <a:pt x="15409" y="21600"/>
                    </a:lnTo>
                    <a:lnTo>
                      <a:pt x="15782" y="21600"/>
                    </a:lnTo>
                    <a:lnTo>
                      <a:pt x="16177" y="21571"/>
                    </a:lnTo>
                    <a:lnTo>
                      <a:pt x="16516" y="21486"/>
                    </a:lnTo>
                    <a:lnTo>
                      <a:pt x="16889" y="21402"/>
                    </a:lnTo>
                    <a:lnTo>
                      <a:pt x="16821" y="21190"/>
                    </a:lnTo>
                    <a:lnTo>
                      <a:pt x="16776" y="20935"/>
                    </a:lnTo>
                    <a:lnTo>
                      <a:pt x="16742" y="20667"/>
                    </a:lnTo>
                    <a:lnTo>
                      <a:pt x="16719" y="20370"/>
                    </a:lnTo>
                    <a:lnTo>
                      <a:pt x="16697" y="19719"/>
                    </a:lnTo>
                    <a:lnTo>
                      <a:pt x="16697" y="19013"/>
                    </a:lnTo>
                    <a:lnTo>
                      <a:pt x="16719" y="18306"/>
                    </a:lnTo>
                    <a:lnTo>
                      <a:pt x="16753" y="17599"/>
                    </a:lnTo>
                    <a:lnTo>
                      <a:pt x="16821" y="16949"/>
                    </a:lnTo>
                    <a:lnTo>
                      <a:pt x="16889" y="16383"/>
                    </a:lnTo>
                    <a:lnTo>
                      <a:pt x="16934" y="16129"/>
                    </a:lnTo>
                    <a:lnTo>
                      <a:pt x="17002" y="15945"/>
                    </a:lnTo>
                    <a:lnTo>
                      <a:pt x="17081" y="15790"/>
                    </a:lnTo>
                    <a:lnTo>
                      <a:pt x="17194" y="15648"/>
                    </a:lnTo>
                    <a:lnTo>
                      <a:pt x="17318" y="15563"/>
                    </a:lnTo>
                    <a:lnTo>
                      <a:pt x="17453" y="15507"/>
                    </a:lnTo>
                    <a:lnTo>
                      <a:pt x="17600" y="15450"/>
                    </a:lnTo>
                    <a:lnTo>
                      <a:pt x="17758" y="15450"/>
                    </a:lnTo>
                    <a:lnTo>
                      <a:pt x="17905" y="15479"/>
                    </a:lnTo>
                    <a:lnTo>
                      <a:pt x="18064" y="15535"/>
                    </a:lnTo>
                    <a:lnTo>
                      <a:pt x="18233" y="15620"/>
                    </a:lnTo>
                    <a:lnTo>
                      <a:pt x="18380" y="15733"/>
                    </a:lnTo>
                    <a:lnTo>
                      <a:pt x="18561" y="15832"/>
                    </a:lnTo>
                    <a:lnTo>
                      <a:pt x="18707" y="15973"/>
                    </a:lnTo>
                    <a:lnTo>
                      <a:pt x="18866" y="16129"/>
                    </a:lnTo>
                    <a:lnTo>
                      <a:pt x="18990" y="16327"/>
                    </a:lnTo>
                    <a:lnTo>
                      <a:pt x="19125" y="16482"/>
                    </a:lnTo>
                    <a:lnTo>
                      <a:pt x="19295" y="16624"/>
                    </a:lnTo>
                    <a:lnTo>
                      <a:pt x="19464" y="16737"/>
                    </a:lnTo>
                    <a:lnTo>
                      <a:pt x="19668" y="16807"/>
                    </a:lnTo>
                    <a:lnTo>
                      <a:pt x="19860" y="16836"/>
                    </a:lnTo>
                    <a:lnTo>
                      <a:pt x="20052" y="16864"/>
                    </a:lnTo>
                    <a:lnTo>
                      <a:pt x="20266" y="16836"/>
                    </a:lnTo>
                    <a:lnTo>
                      <a:pt x="20470" y="16793"/>
                    </a:lnTo>
                    <a:lnTo>
                      <a:pt x="20662" y="16708"/>
                    </a:lnTo>
                    <a:lnTo>
                      <a:pt x="20854" y="16567"/>
                    </a:lnTo>
                    <a:lnTo>
                      <a:pt x="21035" y="16412"/>
                    </a:lnTo>
                    <a:lnTo>
                      <a:pt x="21182" y="16214"/>
                    </a:lnTo>
                    <a:lnTo>
                      <a:pt x="21340" y="16002"/>
                    </a:lnTo>
                    <a:lnTo>
                      <a:pt x="21441" y="15733"/>
                    </a:lnTo>
                    <a:lnTo>
                      <a:pt x="21532" y="15436"/>
                    </a:lnTo>
                    <a:lnTo>
                      <a:pt x="21600" y="15083"/>
                    </a:lnTo>
                    <a:lnTo>
                      <a:pt x="21600" y="14885"/>
                    </a:lnTo>
                    <a:lnTo>
                      <a:pt x="21600" y="14729"/>
                    </a:lnTo>
                    <a:lnTo>
                      <a:pt x="21600" y="14531"/>
                    </a:lnTo>
                    <a:lnTo>
                      <a:pt x="21577" y="14376"/>
                    </a:lnTo>
                    <a:lnTo>
                      <a:pt x="21532" y="14206"/>
                    </a:lnTo>
                    <a:lnTo>
                      <a:pt x="21487" y="14051"/>
                    </a:lnTo>
                    <a:lnTo>
                      <a:pt x="21419" y="13909"/>
                    </a:lnTo>
                    <a:lnTo>
                      <a:pt x="21351" y="13768"/>
                    </a:lnTo>
                    <a:lnTo>
                      <a:pt x="21204" y="13500"/>
                    </a:lnTo>
                    <a:lnTo>
                      <a:pt x="21035" y="13287"/>
                    </a:lnTo>
                    <a:lnTo>
                      <a:pt x="20809" y="13090"/>
                    </a:lnTo>
                    <a:lnTo>
                      <a:pt x="20594" y="12962"/>
                    </a:lnTo>
                    <a:lnTo>
                      <a:pt x="20357" y="12821"/>
                    </a:lnTo>
                    <a:lnTo>
                      <a:pt x="20120" y="12764"/>
                    </a:lnTo>
                    <a:lnTo>
                      <a:pt x="19882" y="12708"/>
                    </a:lnTo>
                    <a:lnTo>
                      <a:pt x="19645" y="12736"/>
                    </a:lnTo>
                    <a:lnTo>
                      <a:pt x="19430" y="12793"/>
                    </a:lnTo>
                    <a:lnTo>
                      <a:pt x="19227" y="12906"/>
                    </a:lnTo>
                    <a:lnTo>
                      <a:pt x="19148" y="12962"/>
                    </a:lnTo>
                    <a:lnTo>
                      <a:pt x="19058" y="13047"/>
                    </a:lnTo>
                    <a:lnTo>
                      <a:pt x="18990" y="13146"/>
                    </a:lnTo>
                    <a:lnTo>
                      <a:pt x="18911" y="13259"/>
                    </a:lnTo>
                    <a:lnTo>
                      <a:pt x="18775" y="13471"/>
                    </a:lnTo>
                    <a:lnTo>
                      <a:pt x="18628" y="13641"/>
                    </a:lnTo>
                    <a:lnTo>
                      <a:pt x="18470" y="13740"/>
                    </a:lnTo>
                    <a:lnTo>
                      <a:pt x="18301" y="13825"/>
                    </a:lnTo>
                    <a:lnTo>
                      <a:pt x="18143" y="13853"/>
                    </a:lnTo>
                    <a:lnTo>
                      <a:pt x="17973" y="13881"/>
                    </a:lnTo>
                    <a:lnTo>
                      <a:pt x="17804" y="13853"/>
                    </a:lnTo>
                    <a:lnTo>
                      <a:pt x="17646" y="13796"/>
                    </a:lnTo>
                    <a:lnTo>
                      <a:pt x="17499" y="13726"/>
                    </a:lnTo>
                    <a:lnTo>
                      <a:pt x="17341" y="13641"/>
                    </a:lnTo>
                    <a:lnTo>
                      <a:pt x="17216" y="13528"/>
                    </a:lnTo>
                    <a:lnTo>
                      <a:pt x="17103" y="13386"/>
                    </a:lnTo>
                    <a:lnTo>
                      <a:pt x="17024" y="13259"/>
                    </a:lnTo>
                    <a:lnTo>
                      <a:pt x="16934" y="13118"/>
                    </a:lnTo>
                    <a:lnTo>
                      <a:pt x="16889" y="12991"/>
                    </a:lnTo>
                    <a:lnTo>
                      <a:pt x="16889" y="12849"/>
                    </a:lnTo>
                    <a:lnTo>
                      <a:pt x="16889" y="12383"/>
                    </a:lnTo>
                    <a:lnTo>
                      <a:pt x="16889" y="11662"/>
                    </a:lnTo>
                    <a:lnTo>
                      <a:pt x="16889" y="10701"/>
                    </a:lnTo>
                    <a:lnTo>
                      <a:pt x="16889" y="9640"/>
                    </a:lnTo>
                    <a:lnTo>
                      <a:pt x="16889" y="8566"/>
                    </a:lnTo>
                    <a:lnTo>
                      <a:pt x="16889" y="7478"/>
                    </a:lnTo>
                    <a:lnTo>
                      <a:pt x="16889" y="6502"/>
                    </a:lnTo>
                    <a:lnTo>
                      <a:pt x="16889" y="5739"/>
                    </a:lnTo>
                    <a:lnTo>
                      <a:pt x="16674" y="5894"/>
                    </a:lnTo>
                    <a:lnTo>
                      <a:pt x="16414" y="6036"/>
                    </a:lnTo>
                    <a:lnTo>
                      <a:pt x="16154" y="6177"/>
                    </a:lnTo>
                    <a:lnTo>
                      <a:pt x="15849" y="6248"/>
                    </a:lnTo>
                    <a:lnTo>
                      <a:pt x="15544" y="6304"/>
                    </a:lnTo>
                    <a:lnTo>
                      <a:pt x="15217" y="6332"/>
                    </a:lnTo>
                    <a:lnTo>
                      <a:pt x="14866" y="6361"/>
                    </a:lnTo>
                    <a:lnTo>
                      <a:pt x="14550" y="6361"/>
                    </a:lnTo>
                    <a:lnTo>
                      <a:pt x="14200" y="6332"/>
                    </a:lnTo>
                    <a:lnTo>
                      <a:pt x="13850" y="6276"/>
                    </a:lnTo>
                    <a:lnTo>
                      <a:pt x="13522" y="6219"/>
                    </a:lnTo>
                    <a:lnTo>
                      <a:pt x="13206" y="6149"/>
                    </a:lnTo>
                    <a:lnTo>
                      <a:pt x="12901" y="6064"/>
                    </a:lnTo>
                    <a:lnTo>
                      <a:pt x="12618" y="5951"/>
                    </a:lnTo>
                    <a:lnTo>
                      <a:pt x="12358" y="5838"/>
                    </a:lnTo>
                    <a:lnTo>
                      <a:pt x="12121" y="5739"/>
                    </a:lnTo>
                    <a:lnTo>
                      <a:pt x="11941" y="5626"/>
                    </a:lnTo>
                    <a:lnTo>
                      <a:pt x="11794" y="5513"/>
                    </a:lnTo>
                    <a:lnTo>
                      <a:pt x="11658" y="5414"/>
                    </a:lnTo>
                    <a:lnTo>
                      <a:pt x="11556" y="5301"/>
                    </a:lnTo>
                    <a:lnTo>
                      <a:pt x="11466" y="5187"/>
                    </a:lnTo>
                    <a:lnTo>
                      <a:pt x="11398" y="5089"/>
                    </a:lnTo>
                    <a:lnTo>
                      <a:pt x="11376" y="4947"/>
                    </a:lnTo>
                    <a:lnTo>
                      <a:pt x="11353" y="4834"/>
                    </a:lnTo>
                    <a:lnTo>
                      <a:pt x="11353" y="4707"/>
                    </a:lnTo>
                    <a:lnTo>
                      <a:pt x="11376" y="4565"/>
                    </a:lnTo>
                    <a:lnTo>
                      <a:pt x="11443" y="4410"/>
                    </a:lnTo>
                    <a:lnTo>
                      <a:pt x="11511" y="4240"/>
                    </a:lnTo>
                    <a:lnTo>
                      <a:pt x="11703" y="3887"/>
                    </a:lnTo>
                    <a:lnTo>
                      <a:pt x="11986" y="3505"/>
                    </a:lnTo>
                    <a:lnTo>
                      <a:pt x="12144" y="3265"/>
                    </a:lnTo>
                    <a:lnTo>
                      <a:pt x="12246" y="3025"/>
                    </a:lnTo>
                    <a:lnTo>
                      <a:pt x="12336" y="2756"/>
                    </a:lnTo>
                    <a:lnTo>
                      <a:pt x="12404" y="2445"/>
                    </a:lnTo>
                    <a:lnTo>
                      <a:pt x="12438" y="2176"/>
                    </a:lnTo>
                    <a:lnTo>
                      <a:pt x="12438" y="1880"/>
                    </a:lnTo>
                    <a:lnTo>
                      <a:pt x="12404" y="1583"/>
                    </a:lnTo>
                    <a:lnTo>
                      <a:pt x="12336" y="1314"/>
                    </a:lnTo>
                    <a:lnTo>
                      <a:pt x="12246" y="1046"/>
                    </a:lnTo>
                    <a:lnTo>
                      <a:pt x="12099" y="791"/>
                    </a:lnTo>
                    <a:lnTo>
                      <a:pt x="12008" y="692"/>
                    </a:lnTo>
                    <a:lnTo>
                      <a:pt x="11918" y="579"/>
                    </a:lnTo>
                    <a:lnTo>
                      <a:pt x="11816" y="466"/>
                    </a:lnTo>
                    <a:lnTo>
                      <a:pt x="11703" y="381"/>
                    </a:lnTo>
                    <a:lnTo>
                      <a:pt x="11579" y="310"/>
                    </a:lnTo>
                    <a:lnTo>
                      <a:pt x="11443" y="226"/>
                    </a:lnTo>
                    <a:lnTo>
                      <a:pt x="11297" y="169"/>
                    </a:lnTo>
                    <a:lnTo>
                      <a:pt x="11138" y="113"/>
                    </a:lnTo>
                    <a:lnTo>
                      <a:pt x="10969" y="56"/>
                    </a:lnTo>
                    <a:lnTo>
                      <a:pt x="10800" y="28"/>
                    </a:lnTo>
                    <a:lnTo>
                      <a:pt x="10619" y="28"/>
                    </a:lnTo>
                    <a:lnTo>
                      <a:pt x="10404" y="28"/>
                    </a:lnTo>
                    <a:lnTo>
                      <a:pt x="10257" y="28"/>
                    </a:lnTo>
                    <a:lnTo>
                      <a:pt x="10076" y="56"/>
                    </a:lnTo>
                    <a:lnTo>
                      <a:pt x="9952" y="84"/>
                    </a:lnTo>
                    <a:lnTo>
                      <a:pt x="9794" y="141"/>
                    </a:lnTo>
                    <a:lnTo>
                      <a:pt x="9692" y="226"/>
                    </a:lnTo>
                    <a:lnTo>
                      <a:pt x="9557" y="282"/>
                    </a:lnTo>
                    <a:lnTo>
                      <a:pt x="9455" y="381"/>
                    </a:lnTo>
                    <a:lnTo>
                      <a:pt x="9365" y="466"/>
                    </a:lnTo>
                    <a:lnTo>
                      <a:pt x="9274" y="579"/>
                    </a:lnTo>
                    <a:lnTo>
                      <a:pt x="9184" y="692"/>
                    </a:lnTo>
                    <a:lnTo>
                      <a:pt x="9128" y="791"/>
                    </a:lnTo>
                    <a:lnTo>
                      <a:pt x="9060" y="932"/>
                    </a:lnTo>
                    <a:lnTo>
                      <a:pt x="8969" y="1201"/>
                    </a:lnTo>
                    <a:lnTo>
                      <a:pt x="8913" y="1498"/>
                    </a:lnTo>
                    <a:lnTo>
                      <a:pt x="8890" y="1795"/>
                    </a:lnTo>
                    <a:lnTo>
                      <a:pt x="8890" y="2120"/>
                    </a:lnTo>
                    <a:lnTo>
                      <a:pt x="8913" y="2445"/>
                    </a:lnTo>
                    <a:lnTo>
                      <a:pt x="8969" y="2756"/>
                    </a:lnTo>
                    <a:lnTo>
                      <a:pt x="9060" y="3081"/>
                    </a:lnTo>
                    <a:lnTo>
                      <a:pt x="9173" y="3378"/>
                    </a:lnTo>
                    <a:lnTo>
                      <a:pt x="9297" y="3647"/>
                    </a:lnTo>
                    <a:lnTo>
                      <a:pt x="9466" y="3887"/>
                    </a:lnTo>
                    <a:lnTo>
                      <a:pt x="9579" y="4085"/>
                    </a:lnTo>
                    <a:lnTo>
                      <a:pt x="9670" y="4269"/>
                    </a:lnTo>
                    <a:lnTo>
                      <a:pt x="9726" y="4467"/>
                    </a:lnTo>
                    <a:lnTo>
                      <a:pt x="9771" y="4650"/>
                    </a:lnTo>
                    <a:lnTo>
                      <a:pt x="9771" y="4834"/>
                    </a:lnTo>
                    <a:lnTo>
                      <a:pt x="9749" y="5032"/>
                    </a:lnTo>
                    <a:lnTo>
                      <a:pt x="9715" y="5216"/>
                    </a:lnTo>
                    <a:lnTo>
                      <a:pt x="9625" y="5385"/>
                    </a:lnTo>
                    <a:lnTo>
                      <a:pt x="9534" y="5513"/>
                    </a:lnTo>
                    <a:lnTo>
                      <a:pt x="9410" y="5626"/>
                    </a:lnTo>
                    <a:lnTo>
                      <a:pt x="9229" y="5710"/>
                    </a:lnTo>
                    <a:lnTo>
                      <a:pt x="9060" y="5767"/>
                    </a:lnTo>
                    <a:lnTo>
                      <a:pt x="8845" y="5767"/>
                    </a:lnTo>
                    <a:lnTo>
                      <a:pt x="8585" y="5739"/>
                    </a:lnTo>
                    <a:lnTo>
                      <a:pt x="8325" y="5654"/>
                    </a:lnTo>
                    <a:lnTo>
                      <a:pt x="8020" y="5513"/>
                    </a:lnTo>
                    <a:lnTo>
                      <a:pt x="7840" y="5442"/>
                    </a:lnTo>
                    <a:lnTo>
                      <a:pt x="7648" y="5385"/>
                    </a:lnTo>
                    <a:lnTo>
                      <a:pt x="7433" y="5329"/>
                    </a:lnTo>
                    <a:lnTo>
                      <a:pt x="7241" y="5301"/>
                    </a:lnTo>
                    <a:lnTo>
                      <a:pt x="6755" y="5301"/>
                    </a:lnTo>
                    <a:lnTo>
                      <a:pt x="6281" y="5329"/>
                    </a:lnTo>
                    <a:lnTo>
                      <a:pt x="5784" y="5385"/>
                    </a:lnTo>
                    <a:lnTo>
                      <a:pt x="5264" y="5498"/>
                    </a:lnTo>
                    <a:lnTo>
                      <a:pt x="4744" y="5597"/>
                    </a:lnTo>
                    <a:lnTo>
                      <a:pt x="4247" y="5739"/>
                    </a:lnTo>
                    <a:lnTo>
                      <a:pt x="4202" y="5894"/>
                    </a:lnTo>
                    <a:lnTo>
                      <a:pt x="4202" y="6191"/>
                    </a:lnTo>
                    <a:lnTo>
                      <a:pt x="4202" y="6545"/>
                    </a:lnTo>
                    <a:lnTo>
                      <a:pt x="4225" y="6954"/>
                    </a:lnTo>
                    <a:lnTo>
                      <a:pt x="4315" y="7930"/>
                    </a:lnTo>
                    <a:lnTo>
                      <a:pt x="4394" y="9018"/>
                    </a:lnTo>
                    <a:lnTo>
                      <a:pt x="4439" y="9570"/>
                    </a:lnTo>
                    <a:lnTo>
                      <a:pt x="4462" y="10107"/>
                    </a:lnTo>
                    <a:lnTo>
                      <a:pt x="4484" y="10630"/>
                    </a:lnTo>
                    <a:lnTo>
                      <a:pt x="4507" y="11082"/>
                    </a:lnTo>
                    <a:lnTo>
                      <a:pt x="4484" y="11520"/>
                    </a:lnTo>
                    <a:lnTo>
                      <a:pt x="4439" y="11874"/>
                    </a:lnTo>
                    <a:lnTo>
                      <a:pt x="4394" y="12029"/>
                    </a:lnTo>
                    <a:lnTo>
                      <a:pt x="4349" y="12171"/>
                    </a:lnTo>
                    <a:lnTo>
                      <a:pt x="4315" y="12284"/>
                    </a:lnTo>
                    <a:lnTo>
                      <a:pt x="4247" y="12354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4549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19" name="Puzzle4"/>
              <p:cNvSpPr>
                <a:spLocks noEditPoints="1" noChangeArrowheads="1"/>
              </p:cNvSpPr>
              <p:nvPr/>
            </p:nvSpPr>
            <p:spPr bwMode="gray">
              <a:xfrm>
                <a:off x="2192" y="1719"/>
                <a:ext cx="1072" cy="1763"/>
              </a:xfrm>
              <a:custGeom>
                <a:avLst/>
                <a:gdLst>
                  <a:gd name="T0" fmla="*/ 8307 w 21600"/>
                  <a:gd name="T1" fmla="*/ 11593 h 21600"/>
                  <a:gd name="T2" fmla="*/ 453 w 21600"/>
                  <a:gd name="T3" fmla="*/ 16938 h 21600"/>
                  <a:gd name="T4" fmla="*/ 11500 w 21600"/>
                  <a:gd name="T5" fmla="*/ 21600 h 21600"/>
                  <a:gd name="T6" fmla="*/ 20920 w 21600"/>
                  <a:gd name="T7" fmla="*/ 16751 h 21600"/>
                  <a:gd name="T8" fmla="*/ 13972 w 21600"/>
                  <a:gd name="T9" fmla="*/ 10888 h 21600"/>
                  <a:gd name="T10" fmla="*/ 21033 w 21600"/>
                  <a:gd name="T11" fmla="*/ 4716 h 21600"/>
                  <a:gd name="T12" fmla="*/ 11102 w 21600"/>
                  <a:gd name="T13" fmla="*/ 11 h 21600"/>
                  <a:gd name="T14" fmla="*/ 453 w 21600"/>
                  <a:gd name="T15" fmla="*/ 4716 h 21600"/>
                  <a:gd name="T16" fmla="*/ 2076 w 21600"/>
                  <a:gd name="T17" fmla="*/ 5664 h 21600"/>
                  <a:gd name="T18" fmla="*/ 20203 w 21600"/>
                  <a:gd name="T19" fmla="*/ 1598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3813" y="10590"/>
                    </a:moveTo>
                    <a:lnTo>
                      <a:pt x="3927" y="10513"/>
                    </a:lnTo>
                    <a:lnTo>
                      <a:pt x="4078" y="10425"/>
                    </a:lnTo>
                    <a:lnTo>
                      <a:pt x="4210" y="10359"/>
                    </a:lnTo>
                    <a:lnTo>
                      <a:pt x="4361" y="10315"/>
                    </a:lnTo>
                    <a:lnTo>
                      <a:pt x="4682" y="10237"/>
                    </a:lnTo>
                    <a:lnTo>
                      <a:pt x="5041" y="10193"/>
                    </a:lnTo>
                    <a:lnTo>
                      <a:pt x="5456" y="10171"/>
                    </a:lnTo>
                    <a:lnTo>
                      <a:pt x="5853" y="10193"/>
                    </a:lnTo>
                    <a:lnTo>
                      <a:pt x="6249" y="10260"/>
                    </a:lnTo>
                    <a:lnTo>
                      <a:pt x="6646" y="10337"/>
                    </a:lnTo>
                    <a:lnTo>
                      <a:pt x="7004" y="10469"/>
                    </a:lnTo>
                    <a:lnTo>
                      <a:pt x="7363" y="10612"/>
                    </a:lnTo>
                    <a:lnTo>
                      <a:pt x="7665" y="10788"/>
                    </a:lnTo>
                    <a:lnTo>
                      <a:pt x="7911" y="10998"/>
                    </a:lnTo>
                    <a:lnTo>
                      <a:pt x="8024" y="11097"/>
                    </a:lnTo>
                    <a:lnTo>
                      <a:pt x="8137" y="11207"/>
                    </a:lnTo>
                    <a:lnTo>
                      <a:pt x="8194" y="11340"/>
                    </a:lnTo>
                    <a:lnTo>
                      <a:pt x="8269" y="11461"/>
                    </a:lnTo>
                    <a:lnTo>
                      <a:pt x="8307" y="11593"/>
                    </a:lnTo>
                    <a:lnTo>
                      <a:pt x="8307" y="11714"/>
                    </a:lnTo>
                    <a:lnTo>
                      <a:pt x="8307" y="11868"/>
                    </a:lnTo>
                    <a:lnTo>
                      <a:pt x="8307" y="12012"/>
                    </a:lnTo>
                    <a:lnTo>
                      <a:pt x="8194" y="12265"/>
                    </a:lnTo>
                    <a:lnTo>
                      <a:pt x="8062" y="12519"/>
                    </a:lnTo>
                    <a:lnTo>
                      <a:pt x="7873" y="12706"/>
                    </a:lnTo>
                    <a:lnTo>
                      <a:pt x="7627" y="12904"/>
                    </a:lnTo>
                    <a:lnTo>
                      <a:pt x="7363" y="13048"/>
                    </a:lnTo>
                    <a:lnTo>
                      <a:pt x="7080" y="13180"/>
                    </a:lnTo>
                    <a:lnTo>
                      <a:pt x="6759" y="13257"/>
                    </a:lnTo>
                    <a:lnTo>
                      <a:pt x="6419" y="13345"/>
                    </a:lnTo>
                    <a:lnTo>
                      <a:pt x="6098" y="13389"/>
                    </a:lnTo>
                    <a:lnTo>
                      <a:pt x="5739" y="13389"/>
                    </a:lnTo>
                    <a:lnTo>
                      <a:pt x="5418" y="13389"/>
                    </a:lnTo>
                    <a:lnTo>
                      <a:pt x="5079" y="13345"/>
                    </a:lnTo>
                    <a:lnTo>
                      <a:pt x="4758" y="13301"/>
                    </a:lnTo>
                    <a:lnTo>
                      <a:pt x="4474" y="13213"/>
                    </a:lnTo>
                    <a:lnTo>
                      <a:pt x="4172" y="13114"/>
                    </a:lnTo>
                    <a:lnTo>
                      <a:pt x="3965" y="12982"/>
                    </a:lnTo>
                    <a:lnTo>
                      <a:pt x="3738" y="12838"/>
                    </a:lnTo>
                    <a:lnTo>
                      <a:pt x="3493" y="12706"/>
                    </a:lnTo>
                    <a:lnTo>
                      <a:pt x="3228" y="12607"/>
                    </a:lnTo>
                    <a:lnTo>
                      <a:pt x="2945" y="12519"/>
                    </a:lnTo>
                    <a:lnTo>
                      <a:pt x="2700" y="12431"/>
                    </a:lnTo>
                    <a:lnTo>
                      <a:pt x="2397" y="12375"/>
                    </a:lnTo>
                    <a:lnTo>
                      <a:pt x="2152" y="12331"/>
                    </a:lnTo>
                    <a:lnTo>
                      <a:pt x="1888" y="12309"/>
                    </a:lnTo>
                    <a:lnTo>
                      <a:pt x="1642" y="12309"/>
                    </a:lnTo>
                    <a:lnTo>
                      <a:pt x="1397" y="12331"/>
                    </a:lnTo>
                    <a:lnTo>
                      <a:pt x="1170" y="12397"/>
                    </a:lnTo>
                    <a:lnTo>
                      <a:pt x="962" y="12453"/>
                    </a:lnTo>
                    <a:lnTo>
                      <a:pt x="774" y="12563"/>
                    </a:lnTo>
                    <a:lnTo>
                      <a:pt x="623" y="12684"/>
                    </a:lnTo>
                    <a:lnTo>
                      <a:pt x="528" y="12838"/>
                    </a:lnTo>
                    <a:lnTo>
                      <a:pt x="453" y="13026"/>
                    </a:lnTo>
                    <a:lnTo>
                      <a:pt x="339" y="13477"/>
                    </a:lnTo>
                    <a:lnTo>
                      <a:pt x="226" y="13984"/>
                    </a:lnTo>
                    <a:lnTo>
                      <a:pt x="151" y="14535"/>
                    </a:lnTo>
                    <a:lnTo>
                      <a:pt x="113" y="15075"/>
                    </a:lnTo>
                    <a:lnTo>
                      <a:pt x="113" y="15626"/>
                    </a:lnTo>
                    <a:lnTo>
                      <a:pt x="151" y="16133"/>
                    </a:lnTo>
                    <a:lnTo>
                      <a:pt x="188" y="16376"/>
                    </a:lnTo>
                    <a:lnTo>
                      <a:pt x="264" y="16585"/>
                    </a:lnTo>
                    <a:lnTo>
                      <a:pt x="339" y="16773"/>
                    </a:lnTo>
                    <a:lnTo>
                      <a:pt x="453" y="16938"/>
                    </a:lnTo>
                    <a:lnTo>
                      <a:pt x="1095" y="16883"/>
                    </a:lnTo>
                    <a:lnTo>
                      <a:pt x="1963" y="16795"/>
                    </a:lnTo>
                    <a:lnTo>
                      <a:pt x="2945" y="16751"/>
                    </a:lnTo>
                    <a:lnTo>
                      <a:pt x="3965" y="16706"/>
                    </a:lnTo>
                    <a:lnTo>
                      <a:pt x="5022" y="16684"/>
                    </a:lnTo>
                    <a:lnTo>
                      <a:pt x="5947" y="16684"/>
                    </a:lnTo>
                    <a:lnTo>
                      <a:pt x="6759" y="16706"/>
                    </a:lnTo>
                    <a:lnTo>
                      <a:pt x="7363" y="16751"/>
                    </a:lnTo>
                    <a:lnTo>
                      <a:pt x="7948" y="16839"/>
                    </a:lnTo>
                    <a:lnTo>
                      <a:pt x="8458" y="16916"/>
                    </a:lnTo>
                    <a:lnTo>
                      <a:pt x="8893" y="17026"/>
                    </a:lnTo>
                    <a:lnTo>
                      <a:pt x="9289" y="17158"/>
                    </a:lnTo>
                    <a:lnTo>
                      <a:pt x="9572" y="17280"/>
                    </a:lnTo>
                    <a:lnTo>
                      <a:pt x="9799" y="17412"/>
                    </a:lnTo>
                    <a:lnTo>
                      <a:pt x="9969" y="17555"/>
                    </a:lnTo>
                    <a:lnTo>
                      <a:pt x="10120" y="17687"/>
                    </a:lnTo>
                    <a:lnTo>
                      <a:pt x="10158" y="17831"/>
                    </a:lnTo>
                    <a:lnTo>
                      <a:pt x="10195" y="17974"/>
                    </a:lnTo>
                    <a:lnTo>
                      <a:pt x="10158" y="18128"/>
                    </a:lnTo>
                    <a:lnTo>
                      <a:pt x="10082" y="18271"/>
                    </a:lnTo>
                    <a:lnTo>
                      <a:pt x="9969" y="18426"/>
                    </a:lnTo>
                    <a:lnTo>
                      <a:pt x="9837" y="18569"/>
                    </a:lnTo>
                    <a:lnTo>
                      <a:pt x="9648" y="18701"/>
                    </a:lnTo>
                    <a:lnTo>
                      <a:pt x="9440" y="18822"/>
                    </a:lnTo>
                    <a:lnTo>
                      <a:pt x="9213" y="18999"/>
                    </a:lnTo>
                    <a:lnTo>
                      <a:pt x="9044" y="19186"/>
                    </a:lnTo>
                    <a:lnTo>
                      <a:pt x="8893" y="19395"/>
                    </a:lnTo>
                    <a:lnTo>
                      <a:pt x="8817" y="19627"/>
                    </a:lnTo>
                    <a:lnTo>
                      <a:pt x="8779" y="19858"/>
                    </a:lnTo>
                    <a:lnTo>
                      <a:pt x="8779" y="20112"/>
                    </a:lnTo>
                    <a:lnTo>
                      <a:pt x="8855" y="20354"/>
                    </a:lnTo>
                    <a:lnTo>
                      <a:pt x="8968" y="20586"/>
                    </a:lnTo>
                    <a:lnTo>
                      <a:pt x="9138" y="20817"/>
                    </a:lnTo>
                    <a:lnTo>
                      <a:pt x="9365" y="21026"/>
                    </a:lnTo>
                    <a:lnTo>
                      <a:pt x="9610" y="21192"/>
                    </a:lnTo>
                    <a:lnTo>
                      <a:pt x="9950" y="21368"/>
                    </a:lnTo>
                    <a:lnTo>
                      <a:pt x="10120" y="21445"/>
                    </a:lnTo>
                    <a:lnTo>
                      <a:pt x="10346" y="21511"/>
                    </a:lnTo>
                    <a:lnTo>
                      <a:pt x="10516" y="21555"/>
                    </a:lnTo>
                    <a:lnTo>
                      <a:pt x="10743" y="21600"/>
                    </a:lnTo>
                    <a:lnTo>
                      <a:pt x="10988" y="21644"/>
                    </a:lnTo>
                    <a:lnTo>
                      <a:pt x="11215" y="21666"/>
                    </a:lnTo>
                    <a:lnTo>
                      <a:pt x="11498" y="21666"/>
                    </a:lnTo>
                    <a:lnTo>
                      <a:pt x="11762" y="21666"/>
                    </a:lnTo>
                    <a:lnTo>
                      <a:pt x="12253" y="21644"/>
                    </a:lnTo>
                    <a:lnTo>
                      <a:pt x="12763" y="21577"/>
                    </a:lnTo>
                    <a:lnTo>
                      <a:pt x="13197" y="21467"/>
                    </a:lnTo>
                    <a:lnTo>
                      <a:pt x="13556" y="21346"/>
                    </a:lnTo>
                    <a:lnTo>
                      <a:pt x="13896" y="21192"/>
                    </a:lnTo>
                    <a:lnTo>
                      <a:pt x="14179" y="21026"/>
                    </a:lnTo>
                    <a:lnTo>
                      <a:pt x="14444" y="20839"/>
                    </a:lnTo>
                    <a:lnTo>
                      <a:pt x="14576" y="20641"/>
                    </a:lnTo>
                    <a:lnTo>
                      <a:pt x="14727" y="20431"/>
                    </a:lnTo>
                    <a:lnTo>
                      <a:pt x="14765" y="20200"/>
                    </a:lnTo>
                    <a:lnTo>
                      <a:pt x="14802" y="19991"/>
                    </a:lnTo>
                    <a:lnTo>
                      <a:pt x="14727" y="19759"/>
                    </a:lnTo>
                    <a:lnTo>
                      <a:pt x="14613" y="19550"/>
                    </a:lnTo>
                    <a:lnTo>
                      <a:pt x="14444" y="19307"/>
                    </a:lnTo>
                    <a:lnTo>
                      <a:pt x="14217" y="19098"/>
                    </a:lnTo>
                    <a:lnTo>
                      <a:pt x="13934" y="18911"/>
                    </a:lnTo>
                    <a:lnTo>
                      <a:pt x="13669" y="18745"/>
                    </a:lnTo>
                    <a:lnTo>
                      <a:pt x="13462" y="18547"/>
                    </a:lnTo>
                    <a:lnTo>
                      <a:pt x="13311" y="18337"/>
                    </a:lnTo>
                    <a:lnTo>
                      <a:pt x="13197" y="18150"/>
                    </a:lnTo>
                    <a:lnTo>
                      <a:pt x="13122" y="17941"/>
                    </a:lnTo>
                    <a:lnTo>
                      <a:pt x="13122" y="17720"/>
                    </a:lnTo>
                    <a:lnTo>
                      <a:pt x="13122" y="17533"/>
                    </a:lnTo>
                    <a:lnTo>
                      <a:pt x="13197" y="17346"/>
                    </a:lnTo>
                    <a:lnTo>
                      <a:pt x="13273" y="17158"/>
                    </a:lnTo>
                    <a:lnTo>
                      <a:pt x="13386" y="16982"/>
                    </a:lnTo>
                    <a:lnTo>
                      <a:pt x="13537" y="16839"/>
                    </a:lnTo>
                    <a:lnTo>
                      <a:pt x="13707" y="16706"/>
                    </a:lnTo>
                    <a:lnTo>
                      <a:pt x="13896" y="16607"/>
                    </a:lnTo>
                    <a:lnTo>
                      <a:pt x="14104" y="16519"/>
                    </a:lnTo>
                    <a:lnTo>
                      <a:pt x="14330" y="16453"/>
                    </a:lnTo>
                    <a:lnTo>
                      <a:pt x="14538" y="16431"/>
                    </a:lnTo>
                    <a:lnTo>
                      <a:pt x="14897" y="16453"/>
                    </a:lnTo>
                    <a:lnTo>
                      <a:pt x="15406" y="16497"/>
                    </a:lnTo>
                    <a:lnTo>
                      <a:pt x="16105" y="16541"/>
                    </a:lnTo>
                    <a:lnTo>
                      <a:pt x="16898" y="16607"/>
                    </a:lnTo>
                    <a:lnTo>
                      <a:pt x="17804" y="16651"/>
                    </a:lnTo>
                    <a:lnTo>
                      <a:pt x="18786" y="16684"/>
                    </a:lnTo>
                    <a:lnTo>
                      <a:pt x="19844" y="16728"/>
                    </a:lnTo>
                    <a:lnTo>
                      <a:pt x="20920" y="16751"/>
                    </a:lnTo>
                    <a:lnTo>
                      <a:pt x="21109" y="16497"/>
                    </a:lnTo>
                    <a:lnTo>
                      <a:pt x="21241" y="16222"/>
                    </a:lnTo>
                    <a:lnTo>
                      <a:pt x="21392" y="15946"/>
                    </a:lnTo>
                    <a:lnTo>
                      <a:pt x="21467" y="15648"/>
                    </a:lnTo>
                    <a:lnTo>
                      <a:pt x="21543" y="15351"/>
                    </a:lnTo>
                    <a:lnTo>
                      <a:pt x="21618" y="15042"/>
                    </a:lnTo>
                    <a:lnTo>
                      <a:pt x="21618" y="14745"/>
                    </a:lnTo>
                    <a:lnTo>
                      <a:pt x="21618" y="14447"/>
                    </a:lnTo>
                    <a:lnTo>
                      <a:pt x="21618" y="14150"/>
                    </a:lnTo>
                    <a:lnTo>
                      <a:pt x="21581" y="13852"/>
                    </a:lnTo>
                    <a:lnTo>
                      <a:pt x="21505" y="13577"/>
                    </a:lnTo>
                    <a:lnTo>
                      <a:pt x="21430" y="13301"/>
                    </a:lnTo>
                    <a:lnTo>
                      <a:pt x="21354" y="13048"/>
                    </a:lnTo>
                    <a:lnTo>
                      <a:pt x="21241" y="12816"/>
                    </a:lnTo>
                    <a:lnTo>
                      <a:pt x="21146" y="12607"/>
                    </a:lnTo>
                    <a:lnTo>
                      <a:pt x="21033" y="12431"/>
                    </a:lnTo>
                    <a:lnTo>
                      <a:pt x="20920" y="12265"/>
                    </a:lnTo>
                    <a:lnTo>
                      <a:pt x="20769" y="12144"/>
                    </a:lnTo>
                    <a:lnTo>
                      <a:pt x="20637" y="12034"/>
                    </a:lnTo>
                    <a:lnTo>
                      <a:pt x="20486" y="11946"/>
                    </a:lnTo>
                    <a:lnTo>
                      <a:pt x="20297" y="11891"/>
                    </a:lnTo>
                    <a:lnTo>
                      <a:pt x="20165" y="11846"/>
                    </a:lnTo>
                    <a:lnTo>
                      <a:pt x="19976" y="11824"/>
                    </a:lnTo>
                    <a:lnTo>
                      <a:pt x="19806" y="11802"/>
                    </a:lnTo>
                    <a:lnTo>
                      <a:pt x="19390" y="11824"/>
                    </a:lnTo>
                    <a:lnTo>
                      <a:pt x="18956" y="11891"/>
                    </a:lnTo>
                    <a:lnTo>
                      <a:pt x="18503" y="11968"/>
                    </a:lnTo>
                    <a:lnTo>
                      <a:pt x="17993" y="12078"/>
                    </a:lnTo>
                    <a:lnTo>
                      <a:pt x="17653" y="12144"/>
                    </a:lnTo>
                    <a:lnTo>
                      <a:pt x="17332" y="12199"/>
                    </a:lnTo>
                    <a:lnTo>
                      <a:pt x="17049" y="12221"/>
                    </a:lnTo>
                    <a:lnTo>
                      <a:pt x="16747" y="12243"/>
                    </a:lnTo>
                    <a:lnTo>
                      <a:pt x="16464" y="12243"/>
                    </a:lnTo>
                    <a:lnTo>
                      <a:pt x="16218" y="12243"/>
                    </a:lnTo>
                    <a:lnTo>
                      <a:pt x="15992" y="12221"/>
                    </a:lnTo>
                    <a:lnTo>
                      <a:pt x="15746" y="12199"/>
                    </a:lnTo>
                    <a:lnTo>
                      <a:pt x="15520" y="12155"/>
                    </a:lnTo>
                    <a:lnTo>
                      <a:pt x="15350" y="12122"/>
                    </a:lnTo>
                    <a:lnTo>
                      <a:pt x="15161" y="12056"/>
                    </a:lnTo>
                    <a:lnTo>
                      <a:pt x="14972" y="11990"/>
                    </a:lnTo>
                    <a:lnTo>
                      <a:pt x="14689" y="11846"/>
                    </a:lnTo>
                    <a:lnTo>
                      <a:pt x="14444" y="11670"/>
                    </a:lnTo>
                    <a:lnTo>
                      <a:pt x="14255" y="11483"/>
                    </a:lnTo>
                    <a:lnTo>
                      <a:pt x="14104" y="11295"/>
                    </a:lnTo>
                    <a:lnTo>
                      <a:pt x="14028" y="11086"/>
                    </a:lnTo>
                    <a:lnTo>
                      <a:pt x="13972" y="10888"/>
                    </a:lnTo>
                    <a:lnTo>
                      <a:pt x="13972" y="10700"/>
                    </a:lnTo>
                    <a:lnTo>
                      <a:pt x="14009" y="10513"/>
                    </a:lnTo>
                    <a:lnTo>
                      <a:pt x="14066" y="10359"/>
                    </a:lnTo>
                    <a:lnTo>
                      <a:pt x="14179" y="10215"/>
                    </a:lnTo>
                    <a:lnTo>
                      <a:pt x="14406" y="10006"/>
                    </a:lnTo>
                    <a:lnTo>
                      <a:pt x="14651" y="9830"/>
                    </a:lnTo>
                    <a:lnTo>
                      <a:pt x="14878" y="9686"/>
                    </a:lnTo>
                    <a:lnTo>
                      <a:pt x="15123" y="9554"/>
                    </a:lnTo>
                    <a:lnTo>
                      <a:pt x="15350" y="9477"/>
                    </a:lnTo>
                    <a:lnTo>
                      <a:pt x="15558" y="9411"/>
                    </a:lnTo>
                    <a:lnTo>
                      <a:pt x="15803" y="9345"/>
                    </a:lnTo>
                    <a:lnTo>
                      <a:pt x="16030" y="9323"/>
                    </a:lnTo>
                    <a:lnTo>
                      <a:pt x="16256" y="9301"/>
                    </a:lnTo>
                    <a:lnTo>
                      <a:pt x="16464" y="9323"/>
                    </a:lnTo>
                    <a:lnTo>
                      <a:pt x="16690" y="9345"/>
                    </a:lnTo>
                    <a:lnTo>
                      <a:pt x="16898" y="9367"/>
                    </a:lnTo>
                    <a:lnTo>
                      <a:pt x="17332" y="9477"/>
                    </a:lnTo>
                    <a:lnTo>
                      <a:pt x="17767" y="9598"/>
                    </a:lnTo>
                    <a:lnTo>
                      <a:pt x="18163" y="9731"/>
                    </a:lnTo>
                    <a:lnTo>
                      <a:pt x="18597" y="9874"/>
                    </a:lnTo>
                    <a:lnTo>
                      <a:pt x="18994" y="10006"/>
                    </a:lnTo>
                    <a:lnTo>
                      <a:pt x="19428" y="10083"/>
                    </a:lnTo>
                    <a:lnTo>
                      <a:pt x="19617" y="10127"/>
                    </a:lnTo>
                    <a:lnTo>
                      <a:pt x="19844" y="10149"/>
                    </a:lnTo>
                    <a:lnTo>
                      <a:pt x="20013" y="10149"/>
                    </a:lnTo>
                    <a:lnTo>
                      <a:pt x="20240" y="10127"/>
                    </a:lnTo>
                    <a:lnTo>
                      <a:pt x="20410" y="10105"/>
                    </a:lnTo>
                    <a:lnTo>
                      <a:pt x="20637" y="10061"/>
                    </a:lnTo>
                    <a:lnTo>
                      <a:pt x="20844" y="9984"/>
                    </a:lnTo>
                    <a:lnTo>
                      <a:pt x="21033" y="9896"/>
                    </a:lnTo>
                    <a:lnTo>
                      <a:pt x="21146" y="9830"/>
                    </a:lnTo>
                    <a:lnTo>
                      <a:pt x="21203" y="9753"/>
                    </a:lnTo>
                    <a:lnTo>
                      <a:pt x="21279" y="9642"/>
                    </a:lnTo>
                    <a:lnTo>
                      <a:pt x="21354" y="9521"/>
                    </a:lnTo>
                    <a:lnTo>
                      <a:pt x="21430" y="9246"/>
                    </a:lnTo>
                    <a:lnTo>
                      <a:pt x="21430" y="8904"/>
                    </a:lnTo>
                    <a:lnTo>
                      <a:pt x="21430" y="8540"/>
                    </a:lnTo>
                    <a:lnTo>
                      <a:pt x="21392" y="8144"/>
                    </a:lnTo>
                    <a:lnTo>
                      <a:pt x="21354" y="7714"/>
                    </a:lnTo>
                    <a:lnTo>
                      <a:pt x="21279" y="7295"/>
                    </a:lnTo>
                    <a:lnTo>
                      <a:pt x="21146" y="6446"/>
                    </a:lnTo>
                    <a:lnTo>
                      <a:pt x="20995" y="5686"/>
                    </a:lnTo>
                    <a:lnTo>
                      <a:pt x="20958" y="5366"/>
                    </a:lnTo>
                    <a:lnTo>
                      <a:pt x="20958" y="5091"/>
                    </a:lnTo>
                    <a:lnTo>
                      <a:pt x="20958" y="4860"/>
                    </a:lnTo>
                    <a:lnTo>
                      <a:pt x="21033" y="4716"/>
                    </a:lnTo>
                    <a:lnTo>
                      <a:pt x="20637" y="4860"/>
                    </a:lnTo>
                    <a:lnTo>
                      <a:pt x="20127" y="4992"/>
                    </a:lnTo>
                    <a:lnTo>
                      <a:pt x="19617" y="5069"/>
                    </a:lnTo>
                    <a:lnTo>
                      <a:pt x="19032" y="5157"/>
                    </a:lnTo>
                    <a:lnTo>
                      <a:pt x="18465" y="5201"/>
                    </a:lnTo>
                    <a:lnTo>
                      <a:pt x="17842" y="5245"/>
                    </a:lnTo>
                    <a:lnTo>
                      <a:pt x="17219" y="5267"/>
                    </a:lnTo>
                    <a:lnTo>
                      <a:pt x="16615" y="5267"/>
                    </a:lnTo>
                    <a:lnTo>
                      <a:pt x="15992" y="5245"/>
                    </a:lnTo>
                    <a:lnTo>
                      <a:pt x="15369" y="5201"/>
                    </a:lnTo>
                    <a:lnTo>
                      <a:pt x="14840" y="5157"/>
                    </a:lnTo>
                    <a:lnTo>
                      <a:pt x="14293" y="5091"/>
                    </a:lnTo>
                    <a:lnTo>
                      <a:pt x="13783" y="5014"/>
                    </a:lnTo>
                    <a:lnTo>
                      <a:pt x="13386" y="4926"/>
                    </a:lnTo>
                    <a:lnTo>
                      <a:pt x="13027" y="4815"/>
                    </a:lnTo>
                    <a:lnTo>
                      <a:pt x="12725" y="4716"/>
                    </a:lnTo>
                    <a:lnTo>
                      <a:pt x="12480" y="4606"/>
                    </a:lnTo>
                    <a:lnTo>
                      <a:pt x="12291" y="4496"/>
                    </a:lnTo>
                    <a:lnTo>
                      <a:pt x="12197" y="4397"/>
                    </a:lnTo>
                    <a:lnTo>
                      <a:pt x="12083" y="4286"/>
                    </a:lnTo>
                    <a:lnTo>
                      <a:pt x="12046" y="4187"/>
                    </a:lnTo>
                    <a:lnTo>
                      <a:pt x="12008" y="4077"/>
                    </a:lnTo>
                    <a:lnTo>
                      <a:pt x="12046" y="3967"/>
                    </a:lnTo>
                    <a:lnTo>
                      <a:pt x="12121" y="3868"/>
                    </a:lnTo>
                    <a:lnTo>
                      <a:pt x="12197" y="3735"/>
                    </a:lnTo>
                    <a:lnTo>
                      <a:pt x="12291" y="3614"/>
                    </a:lnTo>
                    <a:lnTo>
                      <a:pt x="12442" y="3482"/>
                    </a:lnTo>
                    <a:lnTo>
                      <a:pt x="12631" y="3361"/>
                    </a:lnTo>
                    <a:lnTo>
                      <a:pt x="13065" y="3085"/>
                    </a:lnTo>
                    <a:lnTo>
                      <a:pt x="13537" y="2766"/>
                    </a:lnTo>
                    <a:lnTo>
                      <a:pt x="13783" y="2578"/>
                    </a:lnTo>
                    <a:lnTo>
                      <a:pt x="13934" y="2380"/>
                    </a:lnTo>
                    <a:lnTo>
                      <a:pt x="14028" y="2171"/>
                    </a:lnTo>
                    <a:lnTo>
                      <a:pt x="14104" y="1961"/>
                    </a:lnTo>
                    <a:lnTo>
                      <a:pt x="14104" y="1730"/>
                    </a:lnTo>
                    <a:lnTo>
                      <a:pt x="14066" y="1498"/>
                    </a:lnTo>
                    <a:lnTo>
                      <a:pt x="13972" y="1267"/>
                    </a:lnTo>
                    <a:lnTo>
                      <a:pt x="13820" y="1057"/>
                    </a:lnTo>
                    <a:lnTo>
                      <a:pt x="13594" y="837"/>
                    </a:lnTo>
                    <a:lnTo>
                      <a:pt x="13386" y="628"/>
                    </a:lnTo>
                    <a:lnTo>
                      <a:pt x="13103" y="462"/>
                    </a:lnTo>
                    <a:lnTo>
                      <a:pt x="12763" y="308"/>
                    </a:lnTo>
                    <a:lnTo>
                      <a:pt x="12404" y="187"/>
                    </a:lnTo>
                    <a:lnTo>
                      <a:pt x="12008" y="77"/>
                    </a:lnTo>
                    <a:lnTo>
                      <a:pt x="11574" y="33"/>
                    </a:lnTo>
                    <a:lnTo>
                      <a:pt x="11102" y="11"/>
                    </a:lnTo>
                    <a:lnTo>
                      <a:pt x="10667" y="11"/>
                    </a:lnTo>
                    <a:lnTo>
                      <a:pt x="10233" y="77"/>
                    </a:lnTo>
                    <a:lnTo>
                      <a:pt x="9837" y="187"/>
                    </a:lnTo>
                    <a:lnTo>
                      <a:pt x="9440" y="286"/>
                    </a:lnTo>
                    <a:lnTo>
                      <a:pt x="9062" y="462"/>
                    </a:lnTo>
                    <a:lnTo>
                      <a:pt x="8741" y="628"/>
                    </a:lnTo>
                    <a:lnTo>
                      <a:pt x="8458" y="815"/>
                    </a:lnTo>
                    <a:lnTo>
                      <a:pt x="8232" y="1035"/>
                    </a:lnTo>
                    <a:lnTo>
                      <a:pt x="8062" y="1245"/>
                    </a:lnTo>
                    <a:lnTo>
                      <a:pt x="7911" y="1476"/>
                    </a:lnTo>
                    <a:lnTo>
                      <a:pt x="7835" y="1708"/>
                    </a:lnTo>
                    <a:lnTo>
                      <a:pt x="7797" y="1961"/>
                    </a:lnTo>
                    <a:lnTo>
                      <a:pt x="7835" y="2193"/>
                    </a:lnTo>
                    <a:lnTo>
                      <a:pt x="7948" y="2402"/>
                    </a:lnTo>
                    <a:lnTo>
                      <a:pt x="8062" y="2534"/>
                    </a:lnTo>
                    <a:lnTo>
                      <a:pt x="8175" y="2644"/>
                    </a:lnTo>
                    <a:lnTo>
                      <a:pt x="8269" y="2744"/>
                    </a:lnTo>
                    <a:lnTo>
                      <a:pt x="8420" y="2832"/>
                    </a:lnTo>
                    <a:lnTo>
                      <a:pt x="8704" y="3019"/>
                    </a:lnTo>
                    <a:lnTo>
                      <a:pt x="8968" y="3206"/>
                    </a:lnTo>
                    <a:lnTo>
                      <a:pt x="9138" y="3405"/>
                    </a:lnTo>
                    <a:lnTo>
                      <a:pt x="9327" y="3570"/>
                    </a:lnTo>
                    <a:lnTo>
                      <a:pt x="9440" y="3735"/>
                    </a:lnTo>
                    <a:lnTo>
                      <a:pt x="9516" y="3890"/>
                    </a:lnTo>
                    <a:lnTo>
                      <a:pt x="9534" y="4033"/>
                    </a:lnTo>
                    <a:lnTo>
                      <a:pt x="9534" y="4165"/>
                    </a:lnTo>
                    <a:lnTo>
                      <a:pt x="9516" y="4286"/>
                    </a:lnTo>
                    <a:lnTo>
                      <a:pt x="9440" y="4397"/>
                    </a:lnTo>
                    <a:lnTo>
                      <a:pt x="9327" y="4496"/>
                    </a:lnTo>
                    <a:lnTo>
                      <a:pt x="9176" y="4562"/>
                    </a:lnTo>
                    <a:lnTo>
                      <a:pt x="9006" y="4628"/>
                    </a:lnTo>
                    <a:lnTo>
                      <a:pt x="8779" y="4694"/>
                    </a:lnTo>
                    <a:lnTo>
                      <a:pt x="8534" y="4716"/>
                    </a:lnTo>
                    <a:lnTo>
                      <a:pt x="8232" y="4716"/>
                    </a:lnTo>
                    <a:lnTo>
                      <a:pt x="7118" y="4738"/>
                    </a:lnTo>
                    <a:lnTo>
                      <a:pt x="5947" y="4771"/>
                    </a:lnTo>
                    <a:lnTo>
                      <a:pt x="4795" y="4815"/>
                    </a:lnTo>
                    <a:lnTo>
                      <a:pt x="3681" y="4860"/>
                    </a:lnTo>
                    <a:lnTo>
                      <a:pt x="2662" y="4882"/>
                    </a:lnTo>
                    <a:lnTo>
                      <a:pt x="1755" y="4882"/>
                    </a:lnTo>
                    <a:lnTo>
                      <a:pt x="1359" y="4860"/>
                    </a:lnTo>
                    <a:lnTo>
                      <a:pt x="981" y="4837"/>
                    </a:lnTo>
                    <a:lnTo>
                      <a:pt x="698" y="4771"/>
                    </a:lnTo>
                    <a:lnTo>
                      <a:pt x="453" y="4716"/>
                    </a:lnTo>
                    <a:lnTo>
                      <a:pt x="453" y="5322"/>
                    </a:lnTo>
                    <a:lnTo>
                      <a:pt x="453" y="6083"/>
                    </a:lnTo>
                    <a:lnTo>
                      <a:pt x="453" y="6909"/>
                    </a:lnTo>
                    <a:lnTo>
                      <a:pt x="453" y="7780"/>
                    </a:lnTo>
                    <a:lnTo>
                      <a:pt x="453" y="8606"/>
                    </a:lnTo>
                    <a:lnTo>
                      <a:pt x="453" y="9345"/>
                    </a:lnTo>
                    <a:lnTo>
                      <a:pt x="453" y="9918"/>
                    </a:lnTo>
                    <a:lnTo>
                      <a:pt x="453" y="10282"/>
                    </a:lnTo>
                    <a:lnTo>
                      <a:pt x="490" y="10381"/>
                    </a:lnTo>
                    <a:lnTo>
                      <a:pt x="547" y="10491"/>
                    </a:lnTo>
                    <a:lnTo>
                      <a:pt x="660" y="10590"/>
                    </a:lnTo>
                    <a:lnTo>
                      <a:pt x="811" y="10700"/>
                    </a:lnTo>
                    <a:lnTo>
                      <a:pt x="981" y="10811"/>
                    </a:lnTo>
                    <a:lnTo>
                      <a:pt x="1208" y="10888"/>
                    </a:lnTo>
                    <a:lnTo>
                      <a:pt x="1453" y="10954"/>
                    </a:lnTo>
                    <a:lnTo>
                      <a:pt x="1718" y="11020"/>
                    </a:lnTo>
                    <a:lnTo>
                      <a:pt x="1963" y="11064"/>
                    </a:lnTo>
                    <a:lnTo>
                      <a:pt x="2265" y="11086"/>
                    </a:lnTo>
                    <a:lnTo>
                      <a:pt x="2548" y="11064"/>
                    </a:lnTo>
                    <a:lnTo>
                      <a:pt x="2794" y="11042"/>
                    </a:lnTo>
                    <a:lnTo>
                      <a:pt x="3096" y="10976"/>
                    </a:lnTo>
                    <a:lnTo>
                      <a:pt x="3341" y="10888"/>
                    </a:lnTo>
                    <a:lnTo>
                      <a:pt x="3606" y="10766"/>
                    </a:lnTo>
                    <a:lnTo>
                      <a:pt x="3813" y="1059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tint val="51373"/>
                      <a:invGamma/>
                    </a:schemeClr>
                  </a:gs>
                </a:gsLst>
                <a:lin ang="189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520" name="Puzzle1"/>
              <p:cNvSpPr>
                <a:spLocks noEditPoints="1" noChangeArrowheads="1"/>
              </p:cNvSpPr>
              <p:nvPr/>
            </p:nvSpPr>
            <p:spPr bwMode="gray">
              <a:xfrm>
                <a:off x="1824" y="1091"/>
                <a:ext cx="1800" cy="1051"/>
              </a:xfrm>
              <a:custGeom>
                <a:avLst/>
                <a:gdLst>
                  <a:gd name="T0" fmla="*/ 16740 w 21600"/>
                  <a:gd name="T1" fmla="*/ 21078 h 21600"/>
                  <a:gd name="T2" fmla="*/ 16976 w 21600"/>
                  <a:gd name="T3" fmla="*/ 521 h 21600"/>
                  <a:gd name="T4" fmla="*/ 4725 w 21600"/>
                  <a:gd name="T5" fmla="*/ 856 h 21600"/>
                  <a:gd name="T6" fmla="*/ 5040 w 21600"/>
                  <a:gd name="T7" fmla="*/ 21004 h 21600"/>
                  <a:gd name="T8" fmla="*/ 10811 w 21600"/>
                  <a:gd name="T9" fmla="*/ 12885 h 21600"/>
                  <a:gd name="T10" fmla="*/ 10845 w 21600"/>
                  <a:gd name="T11" fmla="*/ 8714 h 21600"/>
                  <a:gd name="T12" fmla="*/ 21600 w 21600"/>
                  <a:gd name="T13" fmla="*/ 10000 h 21600"/>
                  <a:gd name="T14" fmla="*/ 56 w 21600"/>
                  <a:gd name="T15" fmla="*/ 10000 h 21600"/>
                  <a:gd name="T16" fmla="*/ 6086 w 21600"/>
                  <a:gd name="T17" fmla="*/ 2569 h 21600"/>
                  <a:gd name="T18" fmla="*/ 16132 w 21600"/>
                  <a:gd name="T19" fmla="*/ 1955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9360" y="20836"/>
                    </a:moveTo>
                    <a:lnTo>
                      <a:pt x="9528" y="20836"/>
                    </a:lnTo>
                    <a:lnTo>
                      <a:pt x="9686" y="20762"/>
                    </a:lnTo>
                    <a:lnTo>
                      <a:pt x="9810" y="20687"/>
                    </a:lnTo>
                    <a:lnTo>
                      <a:pt x="9922" y="20575"/>
                    </a:lnTo>
                    <a:lnTo>
                      <a:pt x="10012" y="20426"/>
                    </a:lnTo>
                    <a:lnTo>
                      <a:pt x="10068" y="20296"/>
                    </a:lnTo>
                    <a:lnTo>
                      <a:pt x="10113" y="20110"/>
                    </a:lnTo>
                    <a:lnTo>
                      <a:pt x="10136" y="19905"/>
                    </a:lnTo>
                    <a:lnTo>
                      <a:pt x="10136" y="19682"/>
                    </a:lnTo>
                    <a:lnTo>
                      <a:pt x="10113" y="19440"/>
                    </a:lnTo>
                    <a:lnTo>
                      <a:pt x="10068" y="19142"/>
                    </a:lnTo>
                    <a:lnTo>
                      <a:pt x="10012" y="18900"/>
                    </a:lnTo>
                    <a:lnTo>
                      <a:pt x="9900" y="18620"/>
                    </a:lnTo>
                    <a:lnTo>
                      <a:pt x="9787" y="18285"/>
                    </a:lnTo>
                    <a:lnTo>
                      <a:pt x="9641" y="17968"/>
                    </a:lnTo>
                    <a:lnTo>
                      <a:pt x="9472" y="17652"/>
                    </a:lnTo>
                    <a:lnTo>
                      <a:pt x="9382" y="17466"/>
                    </a:lnTo>
                    <a:lnTo>
                      <a:pt x="9315" y="17298"/>
                    </a:lnTo>
                    <a:lnTo>
                      <a:pt x="9258" y="17112"/>
                    </a:lnTo>
                    <a:lnTo>
                      <a:pt x="9191" y="16926"/>
                    </a:lnTo>
                    <a:lnTo>
                      <a:pt x="9123" y="16535"/>
                    </a:lnTo>
                    <a:lnTo>
                      <a:pt x="9101" y="16144"/>
                    </a:lnTo>
                    <a:lnTo>
                      <a:pt x="9101" y="15753"/>
                    </a:lnTo>
                    <a:lnTo>
                      <a:pt x="9168" y="15362"/>
                    </a:lnTo>
                    <a:lnTo>
                      <a:pt x="9236" y="14971"/>
                    </a:lnTo>
                    <a:lnTo>
                      <a:pt x="9360" y="14580"/>
                    </a:lnTo>
                    <a:lnTo>
                      <a:pt x="9495" y="14244"/>
                    </a:lnTo>
                    <a:lnTo>
                      <a:pt x="9663" y="13891"/>
                    </a:lnTo>
                    <a:lnTo>
                      <a:pt x="9855" y="13611"/>
                    </a:lnTo>
                    <a:lnTo>
                      <a:pt x="10068" y="13351"/>
                    </a:lnTo>
                    <a:lnTo>
                      <a:pt x="10293" y="13146"/>
                    </a:lnTo>
                    <a:lnTo>
                      <a:pt x="10552" y="12997"/>
                    </a:lnTo>
                    <a:lnTo>
                      <a:pt x="10811" y="12885"/>
                    </a:lnTo>
                    <a:lnTo>
                      <a:pt x="11069" y="12866"/>
                    </a:lnTo>
                    <a:lnTo>
                      <a:pt x="11351" y="12885"/>
                    </a:lnTo>
                    <a:lnTo>
                      <a:pt x="11610" y="12997"/>
                    </a:lnTo>
                    <a:lnTo>
                      <a:pt x="11846" y="13183"/>
                    </a:lnTo>
                    <a:lnTo>
                      <a:pt x="12060" y="13388"/>
                    </a:lnTo>
                    <a:lnTo>
                      <a:pt x="12251" y="13648"/>
                    </a:lnTo>
                    <a:lnTo>
                      <a:pt x="12419" y="13928"/>
                    </a:lnTo>
                    <a:lnTo>
                      <a:pt x="12555" y="14244"/>
                    </a:lnTo>
                    <a:lnTo>
                      <a:pt x="12690" y="14617"/>
                    </a:lnTo>
                    <a:lnTo>
                      <a:pt x="12768" y="15008"/>
                    </a:lnTo>
                    <a:lnTo>
                      <a:pt x="12836" y="15399"/>
                    </a:lnTo>
                    <a:lnTo>
                      <a:pt x="12858" y="15753"/>
                    </a:lnTo>
                    <a:lnTo>
                      <a:pt x="12858" y="16144"/>
                    </a:lnTo>
                    <a:lnTo>
                      <a:pt x="12813" y="16535"/>
                    </a:lnTo>
                    <a:lnTo>
                      <a:pt x="12746" y="16888"/>
                    </a:lnTo>
                    <a:lnTo>
                      <a:pt x="12667" y="17224"/>
                    </a:lnTo>
                    <a:lnTo>
                      <a:pt x="12510" y="17503"/>
                    </a:lnTo>
                    <a:lnTo>
                      <a:pt x="12228" y="18043"/>
                    </a:lnTo>
                    <a:lnTo>
                      <a:pt x="11970" y="18546"/>
                    </a:lnTo>
                    <a:lnTo>
                      <a:pt x="11868" y="18751"/>
                    </a:lnTo>
                    <a:lnTo>
                      <a:pt x="11778" y="18974"/>
                    </a:lnTo>
                    <a:lnTo>
                      <a:pt x="11711" y="19179"/>
                    </a:lnTo>
                    <a:lnTo>
                      <a:pt x="11666" y="19365"/>
                    </a:lnTo>
                    <a:lnTo>
                      <a:pt x="11632" y="19570"/>
                    </a:lnTo>
                    <a:lnTo>
                      <a:pt x="11632" y="19756"/>
                    </a:lnTo>
                    <a:lnTo>
                      <a:pt x="11632" y="19942"/>
                    </a:lnTo>
                    <a:lnTo>
                      <a:pt x="11643" y="20110"/>
                    </a:lnTo>
                    <a:lnTo>
                      <a:pt x="11711" y="20296"/>
                    </a:lnTo>
                    <a:lnTo>
                      <a:pt x="11801" y="20464"/>
                    </a:lnTo>
                    <a:lnTo>
                      <a:pt x="11891" y="20650"/>
                    </a:lnTo>
                    <a:lnTo>
                      <a:pt x="12037" y="20836"/>
                    </a:lnTo>
                    <a:lnTo>
                      <a:pt x="12206" y="21004"/>
                    </a:lnTo>
                    <a:lnTo>
                      <a:pt x="12419" y="21190"/>
                    </a:lnTo>
                    <a:lnTo>
                      <a:pt x="12667" y="21320"/>
                    </a:lnTo>
                    <a:lnTo>
                      <a:pt x="12960" y="21432"/>
                    </a:lnTo>
                    <a:lnTo>
                      <a:pt x="13286" y="21544"/>
                    </a:lnTo>
                    <a:lnTo>
                      <a:pt x="13612" y="21655"/>
                    </a:lnTo>
                    <a:lnTo>
                      <a:pt x="13983" y="21693"/>
                    </a:lnTo>
                    <a:lnTo>
                      <a:pt x="14343" y="21730"/>
                    </a:lnTo>
                    <a:lnTo>
                      <a:pt x="14715" y="21730"/>
                    </a:lnTo>
                    <a:lnTo>
                      <a:pt x="15075" y="21730"/>
                    </a:lnTo>
                    <a:lnTo>
                      <a:pt x="15446" y="21655"/>
                    </a:lnTo>
                    <a:lnTo>
                      <a:pt x="15794" y="21581"/>
                    </a:lnTo>
                    <a:lnTo>
                      <a:pt x="16132" y="21432"/>
                    </a:lnTo>
                    <a:lnTo>
                      <a:pt x="16458" y="21302"/>
                    </a:lnTo>
                    <a:lnTo>
                      <a:pt x="16740" y="21078"/>
                    </a:lnTo>
                    <a:lnTo>
                      <a:pt x="16976" y="20836"/>
                    </a:lnTo>
                    <a:lnTo>
                      <a:pt x="17043" y="20650"/>
                    </a:lnTo>
                    <a:lnTo>
                      <a:pt x="17088" y="20426"/>
                    </a:lnTo>
                    <a:lnTo>
                      <a:pt x="17133" y="20222"/>
                    </a:lnTo>
                    <a:lnTo>
                      <a:pt x="17156" y="19980"/>
                    </a:lnTo>
                    <a:lnTo>
                      <a:pt x="17167" y="19477"/>
                    </a:lnTo>
                    <a:lnTo>
                      <a:pt x="17167" y="18974"/>
                    </a:lnTo>
                    <a:lnTo>
                      <a:pt x="17156" y="18397"/>
                    </a:lnTo>
                    <a:lnTo>
                      <a:pt x="17111" y="17820"/>
                    </a:lnTo>
                    <a:lnTo>
                      <a:pt x="17066" y="17261"/>
                    </a:lnTo>
                    <a:lnTo>
                      <a:pt x="16998" y="16646"/>
                    </a:lnTo>
                    <a:lnTo>
                      <a:pt x="16852" y="15511"/>
                    </a:lnTo>
                    <a:lnTo>
                      <a:pt x="16740" y="14393"/>
                    </a:lnTo>
                    <a:lnTo>
                      <a:pt x="16717" y="13928"/>
                    </a:lnTo>
                    <a:lnTo>
                      <a:pt x="16695" y="13462"/>
                    </a:lnTo>
                    <a:lnTo>
                      <a:pt x="16717" y="13071"/>
                    </a:lnTo>
                    <a:lnTo>
                      <a:pt x="16785" y="12755"/>
                    </a:lnTo>
                    <a:lnTo>
                      <a:pt x="16852" y="12419"/>
                    </a:lnTo>
                    <a:lnTo>
                      <a:pt x="16953" y="12140"/>
                    </a:lnTo>
                    <a:lnTo>
                      <a:pt x="17088" y="11898"/>
                    </a:lnTo>
                    <a:lnTo>
                      <a:pt x="17212" y="11675"/>
                    </a:lnTo>
                    <a:lnTo>
                      <a:pt x="17370" y="11470"/>
                    </a:lnTo>
                    <a:lnTo>
                      <a:pt x="17516" y="11284"/>
                    </a:lnTo>
                    <a:lnTo>
                      <a:pt x="17696" y="11135"/>
                    </a:lnTo>
                    <a:lnTo>
                      <a:pt x="17865" y="11042"/>
                    </a:lnTo>
                    <a:lnTo>
                      <a:pt x="18033" y="10930"/>
                    </a:lnTo>
                    <a:lnTo>
                      <a:pt x="18213" y="10893"/>
                    </a:lnTo>
                    <a:lnTo>
                      <a:pt x="18382" y="10893"/>
                    </a:lnTo>
                    <a:lnTo>
                      <a:pt x="18551" y="10967"/>
                    </a:lnTo>
                    <a:lnTo>
                      <a:pt x="18708" y="11042"/>
                    </a:lnTo>
                    <a:lnTo>
                      <a:pt x="18855" y="11172"/>
                    </a:lnTo>
                    <a:lnTo>
                      <a:pt x="19012" y="11358"/>
                    </a:lnTo>
                    <a:lnTo>
                      <a:pt x="19136" y="11600"/>
                    </a:lnTo>
                    <a:lnTo>
                      <a:pt x="19271" y="11861"/>
                    </a:lnTo>
                    <a:lnTo>
                      <a:pt x="19440" y="12028"/>
                    </a:lnTo>
                    <a:lnTo>
                      <a:pt x="19608" y="12177"/>
                    </a:lnTo>
                    <a:lnTo>
                      <a:pt x="19822" y="12289"/>
                    </a:lnTo>
                    <a:lnTo>
                      <a:pt x="20025" y="12289"/>
                    </a:lnTo>
                    <a:lnTo>
                      <a:pt x="20238" y="12289"/>
                    </a:lnTo>
                    <a:lnTo>
                      <a:pt x="20452" y="12215"/>
                    </a:lnTo>
                    <a:lnTo>
                      <a:pt x="20643" y="12103"/>
                    </a:lnTo>
                    <a:lnTo>
                      <a:pt x="20846" y="11973"/>
                    </a:lnTo>
                    <a:lnTo>
                      <a:pt x="21037" y="11786"/>
                    </a:lnTo>
                    <a:lnTo>
                      <a:pt x="21206" y="11563"/>
                    </a:lnTo>
                    <a:lnTo>
                      <a:pt x="21363" y="11321"/>
                    </a:lnTo>
                    <a:lnTo>
                      <a:pt x="21465" y="11079"/>
                    </a:lnTo>
                    <a:lnTo>
                      <a:pt x="21577" y="10744"/>
                    </a:lnTo>
                    <a:lnTo>
                      <a:pt x="21622" y="10427"/>
                    </a:lnTo>
                    <a:lnTo>
                      <a:pt x="21645" y="10111"/>
                    </a:lnTo>
                    <a:lnTo>
                      <a:pt x="21622" y="9608"/>
                    </a:lnTo>
                    <a:lnTo>
                      <a:pt x="21577" y="9142"/>
                    </a:lnTo>
                    <a:lnTo>
                      <a:pt x="21465" y="8751"/>
                    </a:lnTo>
                    <a:lnTo>
                      <a:pt x="21363" y="8397"/>
                    </a:lnTo>
                    <a:lnTo>
                      <a:pt x="21206" y="8062"/>
                    </a:lnTo>
                    <a:lnTo>
                      <a:pt x="21037" y="7820"/>
                    </a:lnTo>
                    <a:lnTo>
                      <a:pt x="20846" y="7597"/>
                    </a:lnTo>
                    <a:lnTo>
                      <a:pt x="20643" y="7429"/>
                    </a:lnTo>
                    <a:lnTo>
                      <a:pt x="20452" y="7317"/>
                    </a:lnTo>
                    <a:lnTo>
                      <a:pt x="20238" y="7206"/>
                    </a:lnTo>
                    <a:lnTo>
                      <a:pt x="20025" y="7168"/>
                    </a:lnTo>
                    <a:lnTo>
                      <a:pt x="19822" y="7206"/>
                    </a:lnTo>
                    <a:lnTo>
                      <a:pt x="19608" y="7243"/>
                    </a:lnTo>
                    <a:lnTo>
                      <a:pt x="19440" y="7355"/>
                    </a:lnTo>
                    <a:lnTo>
                      <a:pt x="19271" y="7504"/>
                    </a:lnTo>
                    <a:lnTo>
                      <a:pt x="19136" y="7708"/>
                    </a:lnTo>
                    <a:lnTo>
                      <a:pt x="19012" y="7895"/>
                    </a:lnTo>
                    <a:lnTo>
                      <a:pt x="18832" y="8025"/>
                    </a:lnTo>
                    <a:lnTo>
                      <a:pt x="18663" y="8174"/>
                    </a:lnTo>
                    <a:lnTo>
                      <a:pt x="18472" y="8248"/>
                    </a:lnTo>
                    <a:lnTo>
                      <a:pt x="18270" y="8286"/>
                    </a:lnTo>
                    <a:lnTo>
                      <a:pt x="18078" y="8323"/>
                    </a:lnTo>
                    <a:lnTo>
                      <a:pt x="17887" y="8323"/>
                    </a:lnTo>
                    <a:lnTo>
                      <a:pt x="17696" y="8248"/>
                    </a:lnTo>
                    <a:lnTo>
                      <a:pt x="17493" y="8174"/>
                    </a:lnTo>
                    <a:lnTo>
                      <a:pt x="17302" y="8062"/>
                    </a:lnTo>
                    <a:lnTo>
                      <a:pt x="17133" y="7969"/>
                    </a:lnTo>
                    <a:lnTo>
                      <a:pt x="16976" y="7783"/>
                    </a:lnTo>
                    <a:lnTo>
                      <a:pt x="16852" y="7597"/>
                    </a:lnTo>
                    <a:lnTo>
                      <a:pt x="16740" y="7429"/>
                    </a:lnTo>
                    <a:lnTo>
                      <a:pt x="16672" y="7168"/>
                    </a:lnTo>
                    <a:lnTo>
                      <a:pt x="16638" y="6926"/>
                    </a:lnTo>
                    <a:lnTo>
                      <a:pt x="16616" y="6498"/>
                    </a:lnTo>
                    <a:lnTo>
                      <a:pt x="16616" y="5772"/>
                    </a:lnTo>
                    <a:lnTo>
                      <a:pt x="16650" y="4915"/>
                    </a:lnTo>
                    <a:lnTo>
                      <a:pt x="16695" y="3928"/>
                    </a:lnTo>
                    <a:lnTo>
                      <a:pt x="16762" y="2960"/>
                    </a:lnTo>
                    <a:lnTo>
                      <a:pt x="16830" y="1992"/>
                    </a:lnTo>
                    <a:lnTo>
                      <a:pt x="16908" y="1173"/>
                    </a:lnTo>
                    <a:lnTo>
                      <a:pt x="16976" y="521"/>
                    </a:lnTo>
                    <a:lnTo>
                      <a:pt x="16953" y="521"/>
                    </a:lnTo>
                    <a:lnTo>
                      <a:pt x="16931" y="521"/>
                    </a:lnTo>
                    <a:lnTo>
                      <a:pt x="16267" y="484"/>
                    </a:lnTo>
                    <a:lnTo>
                      <a:pt x="15637" y="428"/>
                    </a:lnTo>
                    <a:lnTo>
                      <a:pt x="15063" y="353"/>
                    </a:lnTo>
                    <a:lnTo>
                      <a:pt x="14523" y="279"/>
                    </a:lnTo>
                    <a:lnTo>
                      <a:pt x="14040" y="167"/>
                    </a:lnTo>
                    <a:lnTo>
                      <a:pt x="13635" y="93"/>
                    </a:lnTo>
                    <a:lnTo>
                      <a:pt x="13331" y="18"/>
                    </a:lnTo>
                    <a:lnTo>
                      <a:pt x="13117" y="18"/>
                    </a:lnTo>
                    <a:lnTo>
                      <a:pt x="12982" y="18"/>
                    </a:lnTo>
                    <a:lnTo>
                      <a:pt x="12858" y="130"/>
                    </a:lnTo>
                    <a:lnTo>
                      <a:pt x="12723" y="279"/>
                    </a:lnTo>
                    <a:lnTo>
                      <a:pt x="12622" y="446"/>
                    </a:lnTo>
                    <a:lnTo>
                      <a:pt x="12510" y="670"/>
                    </a:lnTo>
                    <a:lnTo>
                      <a:pt x="12419" y="912"/>
                    </a:lnTo>
                    <a:lnTo>
                      <a:pt x="12363" y="1210"/>
                    </a:lnTo>
                    <a:lnTo>
                      <a:pt x="12318" y="1526"/>
                    </a:lnTo>
                    <a:lnTo>
                      <a:pt x="12273" y="1843"/>
                    </a:lnTo>
                    <a:lnTo>
                      <a:pt x="12251" y="2215"/>
                    </a:lnTo>
                    <a:lnTo>
                      <a:pt x="12273" y="2532"/>
                    </a:lnTo>
                    <a:lnTo>
                      <a:pt x="12318" y="2886"/>
                    </a:lnTo>
                    <a:lnTo>
                      <a:pt x="12386" y="3240"/>
                    </a:lnTo>
                    <a:lnTo>
                      <a:pt x="12464" y="3556"/>
                    </a:lnTo>
                    <a:lnTo>
                      <a:pt x="12577" y="3891"/>
                    </a:lnTo>
                    <a:lnTo>
                      <a:pt x="12746" y="4171"/>
                    </a:lnTo>
                    <a:lnTo>
                      <a:pt x="12926" y="4487"/>
                    </a:lnTo>
                    <a:lnTo>
                      <a:pt x="13050" y="4860"/>
                    </a:lnTo>
                    <a:lnTo>
                      <a:pt x="13162" y="5251"/>
                    </a:lnTo>
                    <a:lnTo>
                      <a:pt x="13218" y="5604"/>
                    </a:lnTo>
                    <a:lnTo>
                      <a:pt x="13263" y="5995"/>
                    </a:lnTo>
                    <a:lnTo>
                      <a:pt x="13241" y="6386"/>
                    </a:lnTo>
                    <a:lnTo>
                      <a:pt x="13218" y="6740"/>
                    </a:lnTo>
                    <a:lnTo>
                      <a:pt x="13139" y="7094"/>
                    </a:lnTo>
                    <a:lnTo>
                      <a:pt x="13050" y="7429"/>
                    </a:lnTo>
                    <a:lnTo>
                      <a:pt x="12903" y="7746"/>
                    </a:lnTo>
                    <a:lnTo>
                      <a:pt x="12723" y="8025"/>
                    </a:lnTo>
                    <a:lnTo>
                      <a:pt x="12532" y="8286"/>
                    </a:lnTo>
                    <a:lnTo>
                      <a:pt x="12318" y="8491"/>
                    </a:lnTo>
                    <a:lnTo>
                      <a:pt x="12060" y="8677"/>
                    </a:lnTo>
                    <a:lnTo>
                      <a:pt x="11756" y="8788"/>
                    </a:lnTo>
                    <a:lnTo>
                      <a:pt x="11452" y="8826"/>
                    </a:lnTo>
                    <a:lnTo>
                      <a:pt x="11283" y="8826"/>
                    </a:lnTo>
                    <a:lnTo>
                      <a:pt x="11126" y="8826"/>
                    </a:lnTo>
                    <a:lnTo>
                      <a:pt x="11002" y="8788"/>
                    </a:lnTo>
                    <a:lnTo>
                      <a:pt x="10845" y="8714"/>
                    </a:lnTo>
                    <a:lnTo>
                      <a:pt x="10721" y="8640"/>
                    </a:lnTo>
                    <a:lnTo>
                      <a:pt x="10608" y="8565"/>
                    </a:lnTo>
                    <a:lnTo>
                      <a:pt x="10485" y="8453"/>
                    </a:lnTo>
                    <a:lnTo>
                      <a:pt x="10372" y="8323"/>
                    </a:lnTo>
                    <a:lnTo>
                      <a:pt x="10181" y="8062"/>
                    </a:lnTo>
                    <a:lnTo>
                      <a:pt x="10035" y="7746"/>
                    </a:lnTo>
                    <a:lnTo>
                      <a:pt x="9900" y="7392"/>
                    </a:lnTo>
                    <a:lnTo>
                      <a:pt x="9787" y="7001"/>
                    </a:lnTo>
                    <a:lnTo>
                      <a:pt x="9731" y="6610"/>
                    </a:lnTo>
                    <a:lnTo>
                      <a:pt x="9686" y="6219"/>
                    </a:lnTo>
                    <a:lnTo>
                      <a:pt x="9663" y="5772"/>
                    </a:lnTo>
                    <a:lnTo>
                      <a:pt x="9686" y="5381"/>
                    </a:lnTo>
                    <a:lnTo>
                      <a:pt x="9753" y="4990"/>
                    </a:lnTo>
                    <a:lnTo>
                      <a:pt x="9832" y="4636"/>
                    </a:lnTo>
                    <a:lnTo>
                      <a:pt x="9945" y="4320"/>
                    </a:lnTo>
                    <a:lnTo>
                      <a:pt x="10068" y="4022"/>
                    </a:lnTo>
                    <a:lnTo>
                      <a:pt x="10203" y="3817"/>
                    </a:lnTo>
                    <a:lnTo>
                      <a:pt x="10316" y="3593"/>
                    </a:lnTo>
                    <a:lnTo>
                      <a:pt x="10395" y="3351"/>
                    </a:lnTo>
                    <a:lnTo>
                      <a:pt x="10462" y="3109"/>
                    </a:lnTo>
                    <a:lnTo>
                      <a:pt x="10507" y="2848"/>
                    </a:lnTo>
                    <a:lnTo>
                      <a:pt x="10530" y="2606"/>
                    </a:lnTo>
                    <a:lnTo>
                      <a:pt x="10507" y="2346"/>
                    </a:lnTo>
                    <a:lnTo>
                      <a:pt x="10462" y="2141"/>
                    </a:lnTo>
                    <a:lnTo>
                      <a:pt x="10395" y="1880"/>
                    </a:lnTo>
                    <a:lnTo>
                      <a:pt x="10293" y="1638"/>
                    </a:lnTo>
                    <a:lnTo>
                      <a:pt x="10158" y="1415"/>
                    </a:lnTo>
                    <a:lnTo>
                      <a:pt x="9967" y="1210"/>
                    </a:lnTo>
                    <a:lnTo>
                      <a:pt x="9753" y="986"/>
                    </a:lnTo>
                    <a:lnTo>
                      <a:pt x="9495" y="819"/>
                    </a:lnTo>
                    <a:lnTo>
                      <a:pt x="9191" y="670"/>
                    </a:lnTo>
                    <a:lnTo>
                      <a:pt x="8842" y="521"/>
                    </a:lnTo>
                    <a:lnTo>
                      <a:pt x="8471" y="446"/>
                    </a:lnTo>
                    <a:lnTo>
                      <a:pt x="7998" y="428"/>
                    </a:lnTo>
                    <a:lnTo>
                      <a:pt x="7413" y="428"/>
                    </a:lnTo>
                    <a:lnTo>
                      <a:pt x="6817" y="446"/>
                    </a:lnTo>
                    <a:lnTo>
                      <a:pt x="6187" y="521"/>
                    </a:lnTo>
                    <a:lnTo>
                      <a:pt x="5602" y="633"/>
                    </a:lnTo>
                    <a:lnTo>
                      <a:pt x="5107" y="744"/>
                    </a:lnTo>
                    <a:lnTo>
                      <a:pt x="4725" y="856"/>
                    </a:lnTo>
                    <a:lnTo>
                      <a:pt x="4848" y="1564"/>
                    </a:lnTo>
                    <a:lnTo>
                      <a:pt x="5028" y="2495"/>
                    </a:lnTo>
                    <a:lnTo>
                      <a:pt x="5175" y="3556"/>
                    </a:lnTo>
                    <a:lnTo>
                      <a:pt x="5298" y="4673"/>
                    </a:lnTo>
                    <a:lnTo>
                      <a:pt x="5343" y="5213"/>
                    </a:lnTo>
                    <a:lnTo>
                      <a:pt x="5388" y="5753"/>
                    </a:lnTo>
                    <a:lnTo>
                      <a:pt x="5411" y="6275"/>
                    </a:lnTo>
                    <a:lnTo>
                      <a:pt x="5411" y="6740"/>
                    </a:lnTo>
                    <a:lnTo>
                      <a:pt x="5366" y="7168"/>
                    </a:lnTo>
                    <a:lnTo>
                      <a:pt x="5321" y="7541"/>
                    </a:lnTo>
                    <a:lnTo>
                      <a:pt x="5287" y="7708"/>
                    </a:lnTo>
                    <a:lnTo>
                      <a:pt x="5242" y="7857"/>
                    </a:lnTo>
                    <a:lnTo>
                      <a:pt x="5197" y="7969"/>
                    </a:lnTo>
                    <a:lnTo>
                      <a:pt x="5130" y="8062"/>
                    </a:lnTo>
                    <a:lnTo>
                      <a:pt x="5006" y="8248"/>
                    </a:lnTo>
                    <a:lnTo>
                      <a:pt x="4848" y="8397"/>
                    </a:lnTo>
                    <a:lnTo>
                      <a:pt x="4725" y="8528"/>
                    </a:lnTo>
                    <a:lnTo>
                      <a:pt x="4567" y="8640"/>
                    </a:lnTo>
                    <a:lnTo>
                      <a:pt x="4421" y="8714"/>
                    </a:lnTo>
                    <a:lnTo>
                      <a:pt x="4263" y="8751"/>
                    </a:lnTo>
                    <a:lnTo>
                      <a:pt x="4095" y="8788"/>
                    </a:lnTo>
                    <a:lnTo>
                      <a:pt x="3948" y="8788"/>
                    </a:lnTo>
                    <a:lnTo>
                      <a:pt x="3791" y="8751"/>
                    </a:lnTo>
                    <a:lnTo>
                      <a:pt x="3667" y="8714"/>
                    </a:lnTo>
                    <a:lnTo>
                      <a:pt x="3510" y="8677"/>
                    </a:lnTo>
                    <a:lnTo>
                      <a:pt x="3386" y="8602"/>
                    </a:lnTo>
                    <a:lnTo>
                      <a:pt x="3251" y="8491"/>
                    </a:lnTo>
                    <a:lnTo>
                      <a:pt x="3127" y="8360"/>
                    </a:lnTo>
                    <a:lnTo>
                      <a:pt x="3015" y="8248"/>
                    </a:lnTo>
                    <a:lnTo>
                      <a:pt x="2925" y="8062"/>
                    </a:lnTo>
                    <a:lnTo>
                      <a:pt x="2778" y="7857"/>
                    </a:lnTo>
                    <a:lnTo>
                      <a:pt x="2610" y="7671"/>
                    </a:lnTo>
                    <a:lnTo>
                      <a:pt x="2407" y="7541"/>
                    </a:lnTo>
                    <a:lnTo>
                      <a:pt x="2171" y="7466"/>
                    </a:lnTo>
                    <a:lnTo>
                      <a:pt x="1957" y="7429"/>
                    </a:lnTo>
                    <a:lnTo>
                      <a:pt x="1698" y="7429"/>
                    </a:lnTo>
                    <a:lnTo>
                      <a:pt x="1462" y="7466"/>
                    </a:lnTo>
                    <a:lnTo>
                      <a:pt x="1226" y="7559"/>
                    </a:lnTo>
                    <a:lnTo>
                      <a:pt x="989" y="7708"/>
                    </a:lnTo>
                    <a:lnTo>
                      <a:pt x="776" y="7932"/>
                    </a:lnTo>
                    <a:lnTo>
                      <a:pt x="551" y="8211"/>
                    </a:lnTo>
                    <a:lnTo>
                      <a:pt x="382" y="8528"/>
                    </a:lnTo>
                    <a:lnTo>
                      <a:pt x="315" y="8714"/>
                    </a:lnTo>
                    <a:lnTo>
                      <a:pt x="236" y="8919"/>
                    </a:lnTo>
                    <a:lnTo>
                      <a:pt x="191" y="9142"/>
                    </a:lnTo>
                    <a:lnTo>
                      <a:pt x="123" y="9347"/>
                    </a:lnTo>
                    <a:lnTo>
                      <a:pt x="78" y="9608"/>
                    </a:lnTo>
                    <a:lnTo>
                      <a:pt x="56" y="9887"/>
                    </a:lnTo>
                    <a:lnTo>
                      <a:pt x="33" y="10185"/>
                    </a:lnTo>
                    <a:lnTo>
                      <a:pt x="33" y="10464"/>
                    </a:lnTo>
                    <a:lnTo>
                      <a:pt x="33" y="10706"/>
                    </a:lnTo>
                    <a:lnTo>
                      <a:pt x="56" y="10967"/>
                    </a:lnTo>
                    <a:lnTo>
                      <a:pt x="78" y="11172"/>
                    </a:lnTo>
                    <a:lnTo>
                      <a:pt x="123" y="11395"/>
                    </a:lnTo>
                    <a:lnTo>
                      <a:pt x="168" y="11600"/>
                    </a:lnTo>
                    <a:lnTo>
                      <a:pt x="236" y="11786"/>
                    </a:lnTo>
                    <a:lnTo>
                      <a:pt x="292" y="11973"/>
                    </a:lnTo>
                    <a:lnTo>
                      <a:pt x="382" y="12140"/>
                    </a:lnTo>
                    <a:lnTo>
                      <a:pt x="540" y="12419"/>
                    </a:lnTo>
                    <a:lnTo>
                      <a:pt x="731" y="12680"/>
                    </a:lnTo>
                    <a:lnTo>
                      <a:pt x="944" y="12866"/>
                    </a:lnTo>
                    <a:lnTo>
                      <a:pt x="1158" y="12997"/>
                    </a:lnTo>
                    <a:lnTo>
                      <a:pt x="1395" y="13108"/>
                    </a:lnTo>
                    <a:lnTo>
                      <a:pt x="1608" y="13183"/>
                    </a:lnTo>
                    <a:lnTo>
                      <a:pt x="1856" y="13183"/>
                    </a:lnTo>
                    <a:lnTo>
                      <a:pt x="2070" y="13146"/>
                    </a:lnTo>
                    <a:lnTo>
                      <a:pt x="2261" y="13071"/>
                    </a:lnTo>
                    <a:lnTo>
                      <a:pt x="2430" y="12960"/>
                    </a:lnTo>
                    <a:lnTo>
                      <a:pt x="2587" y="12792"/>
                    </a:lnTo>
                    <a:lnTo>
                      <a:pt x="2688" y="12606"/>
                    </a:lnTo>
                    <a:lnTo>
                      <a:pt x="2801" y="12419"/>
                    </a:lnTo>
                    <a:lnTo>
                      <a:pt x="2925" y="12289"/>
                    </a:lnTo>
                    <a:lnTo>
                      <a:pt x="3082" y="12177"/>
                    </a:lnTo>
                    <a:lnTo>
                      <a:pt x="3228" y="12103"/>
                    </a:lnTo>
                    <a:lnTo>
                      <a:pt x="3408" y="12103"/>
                    </a:lnTo>
                    <a:lnTo>
                      <a:pt x="3577" y="12103"/>
                    </a:lnTo>
                    <a:lnTo>
                      <a:pt x="3723" y="12177"/>
                    </a:lnTo>
                    <a:lnTo>
                      <a:pt x="3903" y="12252"/>
                    </a:lnTo>
                    <a:lnTo>
                      <a:pt x="4072" y="12364"/>
                    </a:lnTo>
                    <a:lnTo>
                      <a:pt x="4230" y="12494"/>
                    </a:lnTo>
                    <a:lnTo>
                      <a:pt x="4353" y="12643"/>
                    </a:lnTo>
                    <a:lnTo>
                      <a:pt x="4488" y="12829"/>
                    </a:lnTo>
                    <a:lnTo>
                      <a:pt x="4567" y="13034"/>
                    </a:lnTo>
                    <a:lnTo>
                      <a:pt x="4657" y="13257"/>
                    </a:lnTo>
                    <a:lnTo>
                      <a:pt x="4702" y="13462"/>
                    </a:lnTo>
                    <a:lnTo>
                      <a:pt x="4725" y="13686"/>
                    </a:lnTo>
                    <a:lnTo>
                      <a:pt x="4702" y="14282"/>
                    </a:lnTo>
                    <a:lnTo>
                      <a:pt x="4657" y="15045"/>
                    </a:lnTo>
                    <a:lnTo>
                      <a:pt x="4612" y="15976"/>
                    </a:lnTo>
                    <a:lnTo>
                      <a:pt x="4590" y="16926"/>
                    </a:lnTo>
                    <a:lnTo>
                      <a:pt x="4567" y="17968"/>
                    </a:lnTo>
                    <a:lnTo>
                      <a:pt x="4567" y="19011"/>
                    </a:lnTo>
                    <a:lnTo>
                      <a:pt x="4590" y="19514"/>
                    </a:lnTo>
                    <a:lnTo>
                      <a:pt x="4612" y="19980"/>
                    </a:lnTo>
                    <a:lnTo>
                      <a:pt x="4657" y="20426"/>
                    </a:lnTo>
                    <a:lnTo>
                      <a:pt x="4725" y="20836"/>
                    </a:lnTo>
                    <a:lnTo>
                      <a:pt x="4848" y="20929"/>
                    </a:lnTo>
                    <a:lnTo>
                      <a:pt x="5040" y="21004"/>
                    </a:lnTo>
                    <a:lnTo>
                      <a:pt x="5265" y="21078"/>
                    </a:lnTo>
                    <a:lnTo>
                      <a:pt x="5478" y="21115"/>
                    </a:lnTo>
                    <a:lnTo>
                      <a:pt x="6041" y="21115"/>
                    </a:lnTo>
                    <a:lnTo>
                      <a:pt x="6637" y="21078"/>
                    </a:lnTo>
                    <a:lnTo>
                      <a:pt x="7312" y="21004"/>
                    </a:lnTo>
                    <a:lnTo>
                      <a:pt x="7998" y="20929"/>
                    </a:lnTo>
                    <a:lnTo>
                      <a:pt x="8696" y="20855"/>
                    </a:lnTo>
                    <a:lnTo>
                      <a:pt x="9360" y="2083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57150">
                <a:solidFill>
                  <a:srgbClr val="FFFFFF"/>
                </a:solidFill>
                <a:miter lim="800000"/>
                <a:headEnd/>
                <a:tailEnd/>
              </a:ln>
              <a:effectLst>
                <a:outerShdw dist="135003" dir="2471156" algn="ctr" rotWithShape="0">
                  <a:srgbClr val="000000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4521" name="Text Box 9"/>
            <p:cNvSpPr txBox="1">
              <a:spLocks noChangeArrowheads="1"/>
            </p:cNvSpPr>
            <p:nvPr/>
          </p:nvSpPr>
          <p:spPr bwMode="auto">
            <a:xfrm>
              <a:off x="3984" y="2610"/>
              <a:ext cx="1196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ru-RU" sz="2400" b="1" dirty="0" smtClean="0"/>
                <a:t>Федеральные</a:t>
              </a:r>
            </a:p>
            <a:p>
              <a:pPr eaLnBrk="0" hangingPunct="0"/>
              <a:r>
                <a:rPr lang="ru-RU" sz="2400" b="1" dirty="0" smtClean="0"/>
                <a:t>законы</a:t>
              </a:r>
              <a:endParaRPr lang="en-US" sz="2400" b="1" dirty="0"/>
            </a:p>
          </p:txBody>
        </p:sp>
        <p:sp>
          <p:nvSpPr>
            <p:cNvPr id="64522" name="Text Box 10"/>
            <p:cNvSpPr txBox="1">
              <a:spLocks noChangeArrowheads="1"/>
            </p:cNvSpPr>
            <p:nvPr/>
          </p:nvSpPr>
          <p:spPr bwMode="auto">
            <a:xfrm>
              <a:off x="528" y="2313"/>
              <a:ext cx="1200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sz="2400" b="1" dirty="0" smtClean="0"/>
                <a:t>Конституция РФ</a:t>
              </a:r>
              <a:endParaRPr lang="en-US" sz="2400" b="1" dirty="0"/>
            </a:p>
          </p:txBody>
        </p:sp>
        <p:sp>
          <p:nvSpPr>
            <p:cNvPr id="64523" name="Text Box 11"/>
            <p:cNvSpPr txBox="1">
              <a:spLocks noChangeArrowheads="1"/>
            </p:cNvSpPr>
            <p:nvPr/>
          </p:nvSpPr>
          <p:spPr bwMode="auto">
            <a:xfrm>
              <a:off x="1632" y="1248"/>
              <a:ext cx="153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/>
              <a:r>
                <a:rPr lang="ru-RU" sz="2400" b="1" dirty="0" smtClean="0"/>
                <a:t>Кодексы РФ</a:t>
              </a:r>
              <a:endParaRPr lang="en-US" sz="2400" b="1" dirty="0"/>
            </a:p>
          </p:txBody>
        </p:sp>
        <p:sp>
          <p:nvSpPr>
            <p:cNvPr id="64524" name="Text Box 12"/>
            <p:cNvSpPr txBox="1">
              <a:spLocks noChangeArrowheads="1"/>
            </p:cNvSpPr>
            <p:nvPr/>
          </p:nvSpPr>
          <p:spPr bwMode="auto">
            <a:xfrm>
              <a:off x="2709" y="3695"/>
              <a:ext cx="2253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400" b="1" dirty="0" smtClean="0"/>
                <a:t>Управленческие решения</a:t>
              </a:r>
              <a:endParaRPr lang="en-US" sz="2400" b="1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57232"/>
            <a:ext cx="2666999" cy="200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5008" y="2500306"/>
            <a:ext cx="3248912" cy="3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Принципы предпринимательской деятельности</a:t>
            </a:r>
            <a:endParaRPr lang="en-US" sz="2000" dirty="0"/>
          </a:p>
        </p:txBody>
      </p:sp>
      <p:sp>
        <p:nvSpPr>
          <p:cNvPr id="69635" name="AutoShape 3"/>
          <p:cNvSpPr>
            <a:spLocks noChangeArrowheads="1"/>
          </p:cNvSpPr>
          <p:nvPr/>
        </p:nvSpPr>
        <p:spPr bwMode="invGray">
          <a:xfrm>
            <a:off x="0" y="1524000"/>
            <a:ext cx="6096000" cy="4495800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211E54"/>
              </a:gs>
              <a:gs pos="100000">
                <a:srgbClr val="727EA8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AutoShape 4"/>
          <p:cNvSpPr>
            <a:spLocks noChangeArrowheads="1"/>
          </p:cNvSpPr>
          <p:nvPr/>
        </p:nvSpPr>
        <p:spPr bwMode="blackWhite">
          <a:xfrm>
            <a:off x="533400" y="2133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dirty="0" smtClean="0"/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Свободная экономическая </a:t>
            </a:r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</a:t>
            </a:r>
          </a:p>
          <a:p>
            <a:pPr algn="ctr" eaLnBrk="0" hangingPunct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(ст. 34 Конституции РФ)</a:t>
            </a:r>
          </a:p>
          <a:p>
            <a:pPr algn="ctr" eaLnBrk="0" hangingPunct="0"/>
            <a:endParaRPr lang="en-US" dirty="0"/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blackWhite">
          <a:xfrm>
            <a:off x="533400" y="32766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Поддержка добросовестной</a:t>
            </a:r>
          </a:p>
          <a:p>
            <a:pPr algn="ctr" eaLnBrk="0" hangingPunct="0"/>
            <a:r>
              <a:rPr lang="ru-RU" b="1" dirty="0" smtClean="0"/>
              <a:t>конкуренции, недопустимость </a:t>
            </a:r>
          </a:p>
          <a:p>
            <a:pPr algn="ctr" eaLnBrk="0" hangingPunct="0"/>
            <a:r>
              <a:rPr lang="ru-RU" b="1" dirty="0" smtClean="0"/>
              <a:t>монополизации рынка</a:t>
            </a:r>
            <a:endParaRPr lang="en-US" b="1" dirty="0"/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blackWhite">
          <a:xfrm>
            <a:off x="428596" y="4419600"/>
            <a:ext cx="4286280" cy="115254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dirty="0" smtClean="0"/>
              <a:t>Многообразие форм собственности,</a:t>
            </a:r>
          </a:p>
          <a:p>
            <a:pPr algn="ctr" eaLnBrk="0" hangingPunct="0"/>
            <a:r>
              <a:rPr lang="ru-RU" b="1" dirty="0" smtClean="0"/>
              <a:t>юридическое равенство и равенство</a:t>
            </a:r>
          </a:p>
          <a:p>
            <a:pPr algn="ctr" eaLnBrk="0" hangingPunct="0"/>
            <a:r>
              <a:rPr lang="ru-RU" b="1" dirty="0" smtClean="0"/>
              <a:t>защиты (ст.8 Конституции РФ)</a:t>
            </a:r>
            <a:endParaRPr lang="en-US" b="1" dirty="0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429124" y="142852"/>
            <a:ext cx="4500594" cy="2714644"/>
          </a:xfrm>
          <a:prstGeom prst="wedgeRoundRectCallout">
            <a:avLst>
              <a:gd name="adj1" fmla="val -61451"/>
              <a:gd name="adj2" fmla="val 578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«Каждый имеет право на свободное использование своих способностей и своего имущества для предпринимательской и иной не запрещённой законом экономической деятельности»</a:t>
            </a:r>
            <a:endParaRPr lang="ru-RU" sz="2000" b="1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500562" y="785794"/>
            <a:ext cx="4500594" cy="3143272"/>
          </a:xfrm>
          <a:prstGeom prst="wedgeRoundRectCallout">
            <a:avLst>
              <a:gd name="adj1" fmla="val -60230"/>
              <a:gd name="adj2" fmla="val 54611"/>
              <a:gd name="adj3" fmla="val 16667"/>
            </a:avLst>
          </a:prstGeom>
          <a:solidFill>
            <a:srgbClr val="824A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ЗАКОН </a:t>
            </a:r>
          </a:p>
          <a:p>
            <a:pPr algn="ctr"/>
            <a:r>
              <a:rPr lang="ru-RU" sz="2000" b="1" dirty="0" smtClean="0"/>
              <a:t>"О КОНКУРЕНЦИИ И ОГРАНИЧЕНИИ МОНОПОЛИСТИЧЕСКОЙ ДЕЯТЕЛЬНОСТИ НА ТОВАРНЫХ РЫНКАХ"</a:t>
            </a:r>
            <a:endParaRPr lang="ru-RU" sz="2000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500562" y="2214554"/>
            <a:ext cx="4500594" cy="3143272"/>
          </a:xfrm>
          <a:prstGeom prst="wedgeRoundRectCallout">
            <a:avLst>
              <a:gd name="adj1" fmla="val -57829"/>
              <a:gd name="adj2" fmla="val 44698"/>
              <a:gd name="adj3" fmla="val 16667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«В Российской Федерации признаются и защищаются равным образом частная, государственная, муниципальная и иные формы собственности»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Задание для самостоятельной работы ( стр. 66, </a:t>
            </a:r>
            <a:r>
              <a:rPr lang="ru-RU" sz="2800" dirty="0" err="1" smtClean="0"/>
              <a:t>з</a:t>
            </a:r>
            <a:r>
              <a:rPr lang="ru-RU" sz="2800" dirty="0" smtClean="0"/>
              <a:t>. № 1)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285860"/>
            <a:ext cx="8782194" cy="54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 descr="C:\Documents and Settings\Пользователь\Мои документы\Мои рисунки\Организатор клипов (Microsoft)\00315776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21068" y="5072074"/>
            <a:ext cx="1965048" cy="1567623"/>
          </a:xfrm>
          <a:prstGeom prst="rect">
            <a:avLst/>
          </a:prstGeom>
          <a:noFill/>
        </p:spPr>
      </p:pic>
      <p:pic>
        <p:nvPicPr>
          <p:cNvPr id="5125" name="Picture 5" descr="C:\Documents and Settings\Пользователь\Мои документы\Мои рисунки\Коллекция картинок (Microsoft)\j0283997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357553" y="5339370"/>
            <a:ext cx="1357323" cy="1232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086600" cy="563563"/>
          </a:xfrm>
        </p:spPr>
        <p:txBody>
          <a:bodyPr/>
          <a:lstStyle/>
          <a:p>
            <a:r>
              <a:rPr lang="ru-RU" sz="3600" dirty="0" smtClean="0"/>
              <a:t>Этапы открытия своего дела</a:t>
            </a:r>
            <a:endParaRPr lang="en-US" sz="2000" dirty="0"/>
          </a:p>
        </p:txBody>
      </p:sp>
      <p:sp>
        <p:nvSpPr>
          <p:cNvPr id="70659" name="AutoShape 3"/>
          <p:cNvSpPr>
            <a:spLocks noChangeArrowheads="1"/>
          </p:cNvSpPr>
          <p:nvPr/>
        </p:nvSpPr>
        <p:spPr bwMode="gray">
          <a:xfrm>
            <a:off x="2916238" y="29257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gray">
          <a:xfrm>
            <a:off x="5651500" y="2925763"/>
            <a:ext cx="504825" cy="576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2" name="Oval 6"/>
          <p:cNvSpPr>
            <a:spLocks noChangeArrowheads="1"/>
          </p:cNvSpPr>
          <p:nvPr/>
        </p:nvSpPr>
        <p:spPr bwMode="gray">
          <a:xfrm>
            <a:off x="6227763" y="2133600"/>
            <a:ext cx="2160587" cy="2160588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3" name="Oval 7"/>
          <p:cNvSpPr>
            <a:spLocks noChangeArrowheads="1"/>
          </p:cNvSpPr>
          <p:nvPr/>
        </p:nvSpPr>
        <p:spPr bwMode="gray">
          <a:xfrm>
            <a:off x="6369050" y="2274888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4" name="Oval 8"/>
          <p:cNvSpPr>
            <a:spLocks noChangeArrowheads="1"/>
          </p:cNvSpPr>
          <p:nvPr/>
        </p:nvSpPr>
        <p:spPr bwMode="gray">
          <a:xfrm>
            <a:off x="6400800" y="2286000"/>
            <a:ext cx="1878013" cy="1878013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5" name="Oval 9"/>
          <p:cNvSpPr>
            <a:spLocks noChangeArrowheads="1"/>
          </p:cNvSpPr>
          <p:nvPr/>
        </p:nvSpPr>
        <p:spPr bwMode="gray">
          <a:xfrm>
            <a:off x="64706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6" name="Oval 10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7" name="Oval 11"/>
          <p:cNvSpPr>
            <a:spLocks noChangeArrowheads="1"/>
          </p:cNvSpPr>
          <p:nvPr/>
        </p:nvSpPr>
        <p:spPr bwMode="gray">
          <a:xfrm>
            <a:off x="755650" y="212725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68" name="Oval 12"/>
          <p:cNvSpPr>
            <a:spLocks noChangeArrowheads="1"/>
          </p:cNvSpPr>
          <p:nvPr/>
        </p:nvSpPr>
        <p:spPr bwMode="gray">
          <a:xfrm>
            <a:off x="896938" y="226853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69" name="Oval 13"/>
          <p:cNvSpPr>
            <a:spLocks noChangeArrowheads="1"/>
          </p:cNvSpPr>
          <p:nvPr/>
        </p:nvSpPr>
        <p:spPr bwMode="gray">
          <a:xfrm>
            <a:off x="898525" y="227171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70" name="Oval 14"/>
          <p:cNvSpPr>
            <a:spLocks noChangeArrowheads="1"/>
          </p:cNvSpPr>
          <p:nvPr/>
        </p:nvSpPr>
        <p:spPr bwMode="gray">
          <a:xfrm>
            <a:off x="990600" y="236220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0671" name="Group 15"/>
          <p:cNvGrpSpPr>
            <a:grpSpLocks/>
          </p:cNvGrpSpPr>
          <p:nvPr/>
        </p:nvGrpSpPr>
        <p:grpSpPr bwMode="auto">
          <a:xfrm>
            <a:off x="1017588" y="2387600"/>
            <a:ext cx="1636712" cy="1636713"/>
            <a:chOff x="4166" y="1706"/>
            <a:chExt cx="1252" cy="1252"/>
          </a:xfrm>
        </p:grpSpPr>
        <p:sp>
          <p:nvSpPr>
            <p:cNvPr id="70672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3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4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75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76" name="Oval 20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7" name="Oval 21"/>
          <p:cNvSpPr>
            <a:spLocks noChangeArrowheads="1"/>
          </p:cNvSpPr>
          <p:nvPr/>
        </p:nvSpPr>
        <p:spPr bwMode="gray">
          <a:xfrm>
            <a:off x="3492500" y="2133600"/>
            <a:ext cx="2160588" cy="2160588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0678" name="Oval 22"/>
          <p:cNvSpPr>
            <a:spLocks noChangeArrowheads="1"/>
          </p:cNvSpPr>
          <p:nvPr/>
        </p:nvSpPr>
        <p:spPr bwMode="gray">
          <a:xfrm>
            <a:off x="3633788" y="2274888"/>
            <a:ext cx="1878012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79" name="Oval 23"/>
          <p:cNvSpPr>
            <a:spLocks noChangeArrowheads="1"/>
          </p:cNvSpPr>
          <p:nvPr/>
        </p:nvSpPr>
        <p:spPr bwMode="gray">
          <a:xfrm>
            <a:off x="3635375" y="2278063"/>
            <a:ext cx="1878013" cy="1878012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0680" name="Oval 24"/>
          <p:cNvSpPr>
            <a:spLocks noChangeArrowheads="1"/>
          </p:cNvSpPr>
          <p:nvPr/>
        </p:nvSpPr>
        <p:spPr bwMode="gray">
          <a:xfrm>
            <a:off x="3727450" y="2368550"/>
            <a:ext cx="1690688" cy="169068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0681" name="Group 25"/>
          <p:cNvGrpSpPr>
            <a:grpSpLocks/>
          </p:cNvGrpSpPr>
          <p:nvPr/>
        </p:nvGrpSpPr>
        <p:grpSpPr bwMode="auto">
          <a:xfrm>
            <a:off x="3754438" y="2387600"/>
            <a:ext cx="1636712" cy="1636713"/>
            <a:chOff x="4166" y="1706"/>
            <a:chExt cx="1252" cy="1252"/>
          </a:xfrm>
        </p:grpSpPr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4" name="Oval 2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5" name="Oval 2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grpSp>
        <p:nvGrpSpPr>
          <p:cNvPr id="70686" name="Group 30"/>
          <p:cNvGrpSpPr>
            <a:grpSpLocks/>
          </p:cNvGrpSpPr>
          <p:nvPr/>
        </p:nvGrpSpPr>
        <p:grpSpPr bwMode="auto">
          <a:xfrm>
            <a:off x="6500813" y="2387600"/>
            <a:ext cx="1636712" cy="1636713"/>
            <a:chOff x="4166" y="1706"/>
            <a:chExt cx="1252" cy="1252"/>
          </a:xfrm>
        </p:grpSpPr>
        <p:sp>
          <p:nvSpPr>
            <p:cNvPr id="70687" name="Oval 31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8" name="Oval 32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9" name="Oval 33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90" name="Oval 34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0691" name="AutoShape 35"/>
          <p:cNvSpPr>
            <a:spLocks noChangeArrowheads="1"/>
          </p:cNvSpPr>
          <p:nvPr/>
        </p:nvSpPr>
        <p:spPr bwMode="auto">
          <a:xfrm>
            <a:off x="357158" y="4665663"/>
            <a:ext cx="2505105" cy="21923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i="1" dirty="0" smtClean="0">
                <a:latin typeface="Verdana" pitchFamily="34" charset="0"/>
              </a:rPr>
              <a:t>Экономический </a:t>
            </a:r>
          </a:p>
          <a:p>
            <a:pPr algn="ctr" eaLnBrk="0" hangingPunct="0"/>
            <a:r>
              <a:rPr lang="ru-RU" b="1" i="1" dirty="0" smtClean="0">
                <a:latin typeface="Verdana" pitchFamily="34" charset="0"/>
              </a:rPr>
              <a:t>интерес и мотивы</a:t>
            </a:r>
          </a:p>
          <a:p>
            <a:pPr algn="ctr" eaLnBrk="0" hangingPunct="0"/>
            <a:r>
              <a:rPr lang="ru-RU" b="1" i="1" dirty="0" smtClean="0">
                <a:latin typeface="Verdana" pitchFamily="34" charset="0"/>
              </a:rPr>
              <a:t>деятельности</a:t>
            </a:r>
            <a:endParaRPr lang="en-US" b="1" i="1" dirty="0">
              <a:latin typeface="Verdana" pitchFamily="34" charset="0"/>
            </a:endParaRPr>
          </a:p>
        </p:txBody>
      </p:sp>
      <p:sp>
        <p:nvSpPr>
          <p:cNvPr id="70692" name="AutoShape 36"/>
          <p:cNvSpPr>
            <a:spLocks noChangeArrowheads="1"/>
          </p:cNvSpPr>
          <p:nvPr/>
        </p:nvSpPr>
        <p:spPr bwMode="auto">
          <a:xfrm>
            <a:off x="3000364" y="4665663"/>
            <a:ext cx="3000396" cy="21923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Состав учредителей,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разработка 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наименования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организации</a:t>
            </a:r>
            <a:endParaRPr lang="en-US" b="1" i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0693" name="AutoShape 37"/>
          <p:cNvSpPr>
            <a:spLocks noChangeArrowheads="1"/>
          </p:cNvSpPr>
          <p:nvPr/>
        </p:nvSpPr>
        <p:spPr bwMode="auto">
          <a:xfrm>
            <a:off x="6215075" y="4665663"/>
            <a:ext cx="2786082" cy="2192337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Устав организации,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Учредительный </a:t>
            </a:r>
          </a:p>
          <a:p>
            <a:pPr algn="ctr" eaLnBrk="0" hangingPunct="0"/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договор</a:t>
            </a:r>
            <a:endParaRPr lang="en-US" b="1" i="1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gray">
          <a:xfrm>
            <a:off x="852504" y="2992438"/>
            <a:ext cx="19732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Обоснование 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идеи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70695" name="Text Box 39"/>
          <p:cNvSpPr txBox="1">
            <a:spLocks noChangeArrowheads="1"/>
          </p:cNvSpPr>
          <p:nvPr/>
        </p:nvSpPr>
        <p:spPr bwMode="gray">
          <a:xfrm>
            <a:off x="3439138" y="2571744"/>
            <a:ext cx="2353337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Выбор 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организационно-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правовой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формы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70696" name="Text Box 40"/>
          <p:cNvSpPr txBox="1">
            <a:spLocks noChangeArrowheads="1"/>
          </p:cNvSpPr>
          <p:nvPr/>
        </p:nvSpPr>
        <p:spPr bwMode="gray">
          <a:xfrm>
            <a:off x="6183831" y="2643182"/>
            <a:ext cx="2273379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Оформление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учредительных </a:t>
            </a:r>
          </a:p>
          <a:p>
            <a:pPr algn="ctr" eaLnBrk="0" hangingPunct="0"/>
            <a:r>
              <a:rPr lang="ru-RU" sz="2000" b="1" dirty="0" smtClean="0">
                <a:solidFill>
                  <a:srgbClr val="000000"/>
                </a:solidFill>
              </a:rPr>
              <a:t>документо</a:t>
            </a:r>
            <a:r>
              <a:rPr lang="ru-RU" sz="2400" dirty="0" smtClean="0">
                <a:solidFill>
                  <a:srgbClr val="000000"/>
                </a:solidFill>
              </a:rPr>
              <a:t>в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70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70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91" grpId="0" animBg="1"/>
      <p:bldP spid="70692" grpId="0" animBg="1"/>
      <p:bldP spid="70693" grpId="0" animBg="1"/>
    </p:bldLst>
  </p:timing>
</p:sld>
</file>

<file path=ppt/theme/theme1.xml><?xml version="1.0" encoding="utf-8"?>
<a:theme xmlns:a="http://schemas.openxmlformats.org/drawingml/2006/main" name="Предпринимательская деятельность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C48352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C4835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Предпринимательская деятельность</Template>
  <TotalTime>6</TotalTime>
  <Words>755</Words>
  <Application>Microsoft Office PowerPoint</Application>
  <PresentationFormat>Экран (4:3)</PresentationFormat>
  <Paragraphs>155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Предпринимательская деятельность</vt:lpstr>
      <vt:lpstr>Правовые основы предпринимательской деятельности </vt:lpstr>
      <vt:lpstr>Предпринимательство </vt:lpstr>
      <vt:lpstr>Аспекты предпринимательства</vt:lpstr>
      <vt:lpstr> Условия успешного развития предпринимательства  </vt:lpstr>
      <vt:lpstr>Предпринимательские правоотношения  </vt:lpstr>
      <vt:lpstr>Источники предпринимательского права</vt:lpstr>
      <vt:lpstr> Принципы предпринимательской деятельности</vt:lpstr>
      <vt:lpstr>Задание для самостоятельной работы ( стр. 66, з. № 1)</vt:lpstr>
      <vt:lpstr>Этапы открытия своего дела</vt:lpstr>
      <vt:lpstr>Этапы открытия своего дела</vt:lpstr>
      <vt:lpstr>Проверь свои знания</vt:lpstr>
      <vt:lpstr>Проверь свои знания</vt:lpstr>
      <vt:lpstr>Проверь свои знания</vt:lpstr>
      <vt:lpstr>Проверь свои знания</vt:lpstr>
      <vt:lpstr>Проверь свои знания</vt:lpstr>
      <vt:lpstr>Проверь свои знания</vt:lpstr>
      <vt:lpstr>Проверь свои знания</vt:lpstr>
      <vt:lpstr>Проверь свои знания</vt:lpstr>
      <vt:lpstr>Проверь свои знания</vt:lpstr>
      <vt:lpstr>Проверь свои знания</vt:lpstr>
      <vt:lpstr>Презентация PowerPoint</vt:lpstr>
      <vt:lpstr>Пример рекламного билборда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Правовые основы предпринимательской деятельности </dc:title>
  <dc:subject>Правовые основы предпринимательской деятельности</dc:subject>
  <dc:creator>Masha</dc:creator>
  <cp:lastModifiedBy>Masha</cp:lastModifiedBy>
  <cp:revision>2</cp:revision>
  <dcterms:created xsi:type="dcterms:W3CDTF">2012-01-16T00:38:53Z</dcterms:created>
  <dcterms:modified xsi:type="dcterms:W3CDTF">2012-01-16T05:14:08Z</dcterms:modified>
  <cp:category>ЦОР</cp:category>
</cp:coreProperties>
</file>