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3" r:id="rId5"/>
    <p:sldId id="268" r:id="rId6"/>
    <p:sldId id="267" r:id="rId7"/>
    <p:sldId id="266" r:id="rId8"/>
    <p:sldId id="265" r:id="rId9"/>
    <p:sldId id="264" r:id="rId10"/>
    <p:sldId id="269" r:id="rId11"/>
    <p:sldId id="272" r:id="rId12"/>
    <p:sldId id="271" r:id="rId13"/>
    <p:sldId id="270" r:id="rId14"/>
    <p:sldId id="273" r:id="rId15"/>
    <p:sldId id="261" r:id="rId16"/>
    <p:sldId id="274" r:id="rId17"/>
    <p:sldId id="275" r:id="rId18"/>
    <p:sldId id="279" r:id="rId19"/>
    <p:sldId id="262" r:id="rId20"/>
    <p:sldId id="276" r:id="rId21"/>
    <p:sldId id="280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351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406806292070639E-2"/>
          <c:y val="8.247486999188948E-2"/>
          <c:w val="0.63786008891745649"/>
          <c:h val="0.80175853696770594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b="1"/>
                      <a:t>6,8</a:t>
                    </a:r>
                    <a:r>
                      <a:rPr lang="en-US" sz="2400" b="1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/>
                      <a:t>45</a:t>
                    </a:r>
                    <a:r>
                      <a:rPr lang="ru-RU" sz="2400" b="1"/>
                      <a:t>,5</a:t>
                    </a:r>
                    <a:r>
                      <a:rPr lang="en-US" sz="2400" b="1"/>
                      <a:t>%</a:t>
                    </a:r>
                    <a:endParaRPr lang="en-US"/>
                  </a:p>
                </c:rich>
              </c:tx>
              <c:numFmt formatCode="General" sourceLinked="0"/>
              <c:spPr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/>
                      <a:t>3</a:t>
                    </a:r>
                    <a:r>
                      <a:rPr lang="ru-RU" sz="2400" b="1"/>
                      <a:t>8,6%</a:t>
                    </a:r>
                    <a:endParaRPr lang="en-US"/>
                  </a:p>
                </c:rich>
              </c:tx>
              <c:numFmt formatCode="#,##0.00" sourceLinked="0"/>
              <c:spPr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b="1"/>
                      <a:t>9</a:t>
                    </a:r>
                    <a:r>
                      <a:rPr lang="ru-RU" sz="2400" b="1"/>
                      <a:t>,1</a:t>
                    </a:r>
                    <a:r>
                      <a:rPr lang="en-US" sz="2400" b="1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Лист1!$A$1:$A$4</c:f>
              <c:strCache>
                <c:ptCount val="4"/>
                <c:pt idx="0">
                  <c:v>0-13</c:v>
                </c:pt>
                <c:pt idx="1">
                  <c:v>14-27</c:v>
                </c:pt>
                <c:pt idx="2">
                  <c:v>28-41</c:v>
                </c:pt>
                <c:pt idx="3">
                  <c:v>42-54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6.8</c:v>
                </c:pt>
                <c:pt idx="1">
                  <c:v>45.5</c:v>
                </c:pt>
                <c:pt idx="2">
                  <c:v>38.6</c:v>
                </c:pt>
                <c:pt idx="3">
                  <c:v>9.1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Лист2!$A$1:$A$6</c:f>
              <c:strCache>
                <c:ptCount val="6"/>
                <c:pt idx="0">
                  <c:v>История</c:v>
                </c:pt>
                <c:pt idx="1">
                  <c:v>Начальная школа</c:v>
                </c:pt>
                <c:pt idx="2">
                  <c:v>Естесственный цикл</c:v>
                </c:pt>
                <c:pt idx="3">
                  <c:v>Математика</c:v>
                </c:pt>
                <c:pt idx="4">
                  <c:v>Русский язык</c:v>
                </c:pt>
                <c:pt idx="5">
                  <c:v>Иностранные языки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40.300000000000004</c:v>
                </c:pt>
                <c:pt idx="1">
                  <c:v>32</c:v>
                </c:pt>
                <c:pt idx="2">
                  <c:v>27</c:v>
                </c:pt>
                <c:pt idx="3">
                  <c:v>25.4</c:v>
                </c:pt>
                <c:pt idx="4">
                  <c:v>25.2</c:v>
                </c:pt>
                <c:pt idx="5">
                  <c:v>23.4</c:v>
                </c:pt>
              </c:numCache>
            </c:numRef>
          </c:val>
        </c:ser>
        <c:shape val="box"/>
        <c:axId val="85388288"/>
        <c:axId val="85390080"/>
        <c:axId val="0"/>
      </c:bar3DChart>
      <c:catAx>
        <c:axId val="85388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5390080"/>
        <c:crosses val="autoZero"/>
        <c:auto val="1"/>
        <c:lblAlgn val="ctr"/>
        <c:lblOffset val="100"/>
      </c:catAx>
      <c:valAx>
        <c:axId val="85390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5388288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Лист3!$A$1:$A$14</c:f>
              <c:strCache>
                <c:ptCount val="14"/>
                <c:pt idx="0">
                  <c:v>Текстовый редактор</c:v>
                </c:pt>
                <c:pt idx="1">
                  <c:v>Электронные таблицы</c:v>
                </c:pt>
                <c:pt idx="2">
                  <c:v>Создание презентаций</c:v>
                </c:pt>
                <c:pt idx="3">
                  <c:v>Распечатка материалов</c:v>
                </c:pt>
                <c:pt idx="4">
                  <c:v>Электронная почта</c:v>
                </c:pt>
                <c:pt idx="5">
                  <c:v>Поиск информации в Интернете</c:v>
                </c:pt>
                <c:pt idx="6">
                  <c:v>ИКТ на уроке</c:v>
                </c:pt>
                <c:pt idx="7">
                  <c:v>Работе в Excel</c:v>
                </c:pt>
                <c:pt idx="8">
                  <c:v>Создание поурочного планирования с использованием ИКТ</c:v>
                </c:pt>
                <c:pt idx="9">
                  <c:v>Электронный дневник</c:v>
                </c:pt>
                <c:pt idx="10">
                  <c:v>Электронное портфолио</c:v>
                </c:pt>
                <c:pt idx="11">
                  <c:v>Работа с цифровыми устройствами (сканер, камера)</c:v>
                </c:pt>
                <c:pt idx="12">
                  <c:v>Использование ЭОР, интернет-ресурсов</c:v>
                </c:pt>
                <c:pt idx="13">
                  <c:v>Использование ИКТ для взаимодействия с коллегами и родителями</c:v>
                </c:pt>
              </c:strCache>
            </c:strRef>
          </c:cat>
          <c:val>
            <c:numRef>
              <c:f>Лист3!$B$1:$B$14</c:f>
              <c:numCache>
                <c:formatCode>General</c:formatCode>
                <c:ptCount val="14"/>
                <c:pt idx="0">
                  <c:v>1.8</c:v>
                </c:pt>
                <c:pt idx="1">
                  <c:v>1.6</c:v>
                </c:pt>
                <c:pt idx="2">
                  <c:v>1.7</c:v>
                </c:pt>
                <c:pt idx="3">
                  <c:v>1.8</c:v>
                </c:pt>
                <c:pt idx="4">
                  <c:v>1.8</c:v>
                </c:pt>
                <c:pt idx="5">
                  <c:v>1.9000000000000001</c:v>
                </c:pt>
                <c:pt idx="6">
                  <c:v>1.1000000000000001</c:v>
                </c:pt>
                <c:pt idx="7">
                  <c:v>1</c:v>
                </c:pt>
                <c:pt idx="8">
                  <c:v>1.9000000000000001</c:v>
                </c:pt>
                <c:pt idx="9">
                  <c:v>1.9000000000000001</c:v>
                </c:pt>
                <c:pt idx="10">
                  <c:v>1</c:v>
                </c:pt>
                <c:pt idx="11">
                  <c:v>1.5</c:v>
                </c:pt>
                <c:pt idx="12">
                  <c:v>1.5</c:v>
                </c:pt>
                <c:pt idx="13">
                  <c:v>1.1000000000000001</c:v>
                </c:pt>
              </c:numCache>
            </c:numRef>
          </c:val>
        </c:ser>
        <c:shape val="box"/>
        <c:axId val="85250816"/>
        <c:axId val="85252352"/>
        <c:axId val="0"/>
      </c:bar3DChart>
      <c:catAx>
        <c:axId val="85250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5252352"/>
        <c:crosses val="autoZero"/>
        <c:auto val="1"/>
        <c:lblAlgn val="ctr"/>
        <c:lblOffset val="100"/>
      </c:catAx>
      <c:valAx>
        <c:axId val="85252352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5250816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Лист4!$A$1:$A$13</c:f>
              <c:strCache>
                <c:ptCount val="13"/>
                <c:pt idx="0">
                  <c:v>Дистанционное обучение</c:v>
                </c:pt>
                <c:pt idx="1">
                  <c:v>Электронные учебники</c:v>
                </c:pt>
                <c:pt idx="2">
                  <c:v>Программы для работы с видео, звуком, графикой</c:v>
                </c:pt>
                <c:pt idx="3">
                  <c:v>Интерактивная доска</c:v>
                </c:pt>
                <c:pt idx="4">
                  <c:v>Создание сайтов</c:v>
                </c:pt>
                <c:pt idx="5">
                  <c:v>Наличие публикаций</c:v>
                </c:pt>
                <c:pt idx="6">
                  <c:v>Участие в дистанционных конкурсах, олимпиадах</c:v>
                </c:pt>
                <c:pt idx="7">
                  <c:v>Проведение мастер-классов</c:v>
                </c:pt>
                <c:pt idx="8">
                  <c:v>Работа в сетевых сообществах</c:v>
                </c:pt>
                <c:pt idx="9">
                  <c:v>Тестирование с помощью специальных программных средств ("Знак")</c:v>
                </c:pt>
                <c:pt idx="10">
                  <c:v>Прохождение дистанционных курсов</c:v>
                </c:pt>
                <c:pt idx="11">
                  <c:v>Привлечение сетевых средств организации совместной работы школьников (Интернет, форумы, блоги)</c:v>
                </c:pt>
                <c:pt idx="12">
                  <c:v>Участие в видео-конференциях</c:v>
                </c:pt>
              </c:strCache>
            </c:strRef>
          </c:cat>
          <c:val>
            <c:numRef>
              <c:f>Лист4!$B$1:$B$13</c:f>
              <c:numCache>
                <c:formatCode>General</c:formatCode>
                <c:ptCount val="13"/>
                <c:pt idx="0">
                  <c:v>0.5</c:v>
                </c:pt>
                <c:pt idx="1">
                  <c:v>0.5</c:v>
                </c:pt>
                <c:pt idx="2">
                  <c:v>0.9</c:v>
                </c:pt>
                <c:pt idx="3">
                  <c:v>0.3000000000000001</c:v>
                </c:pt>
                <c:pt idx="4">
                  <c:v>0.8</c:v>
                </c:pt>
                <c:pt idx="5">
                  <c:v>0.8</c:v>
                </c:pt>
                <c:pt idx="6">
                  <c:v>0.5</c:v>
                </c:pt>
                <c:pt idx="7">
                  <c:v>0.3000000000000001</c:v>
                </c:pt>
                <c:pt idx="8">
                  <c:v>0.9</c:v>
                </c:pt>
                <c:pt idx="9">
                  <c:v>0.4</c:v>
                </c:pt>
                <c:pt idx="10">
                  <c:v>0.2</c:v>
                </c:pt>
                <c:pt idx="11">
                  <c:v>0.3000000000000001</c:v>
                </c:pt>
                <c:pt idx="12">
                  <c:v>0.1</c:v>
                </c:pt>
              </c:numCache>
            </c:numRef>
          </c:val>
        </c:ser>
        <c:shape val="box"/>
        <c:axId val="90827008"/>
        <c:axId val="90828800"/>
        <c:axId val="0"/>
      </c:bar3DChart>
      <c:catAx>
        <c:axId val="9082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0828800"/>
        <c:crosses val="autoZero"/>
        <c:auto val="1"/>
        <c:lblAlgn val="ctr"/>
        <c:lblOffset val="100"/>
      </c:catAx>
      <c:valAx>
        <c:axId val="90828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0827008"/>
        <c:crosses val="autoZero"/>
        <c:crossBetween val="between"/>
      </c:valAx>
    </c:plotArea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828800"/>
            <a:ext cx="5181600" cy="1447800"/>
          </a:xfrm>
        </p:spPr>
        <p:txBody>
          <a:bodyPr/>
          <a:lstStyle>
            <a:lvl1pPr>
              <a:defRPr>
                <a:solidFill>
                  <a:srgbClr val="351F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51816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F1D444-DE82-4F1D-B5A9-E4D1CD30C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DD15E-0138-4B8B-B43E-000D4C271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A2B3F-509A-4172-8D60-AB48E1D5D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1A582-3A46-4B25-8325-BAC28194F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A74B3-8899-40F7-98E6-B88C257AA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3A28D-9965-46D9-9BE3-926AD6FA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9347B-763B-4A36-A50B-CD51A76E1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18122-7CA3-4309-8DC7-A00D39162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2A493-DCA3-433F-A744-155D818A8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488A4-5590-4424-9DD3-25017DFD0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D82B-9721-4681-82E6-45AD31127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5F19F9-910D-4BD0-BF32-008E86648C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51F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51F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51F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51F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51F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51F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51F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51F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51F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0" y="2667000"/>
            <a:ext cx="7010400" cy="14478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Информационно-коммуникативная компетентность 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учителя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00808"/>
            <a:ext cx="7924800" cy="4272955"/>
          </a:xfrm>
        </p:spPr>
        <p:txBody>
          <a:bodyPr/>
          <a:lstStyle/>
          <a:p>
            <a:r>
              <a:rPr lang="ru-RU" u="sng" dirty="0"/>
              <a:t>2.</a:t>
            </a:r>
            <a:r>
              <a:rPr lang="ru-RU" b="1" u="sng" dirty="0"/>
              <a:t>Деятельностный уровень  (состоявшаяся деятельность)</a:t>
            </a:r>
            <a:r>
              <a:rPr lang="ru-RU" u="sng" dirty="0"/>
              <a:t>.</a:t>
            </a:r>
            <a:endParaRPr lang="ru-RU" dirty="0"/>
          </a:p>
          <a:p>
            <a:r>
              <a:rPr lang="ru-RU" dirty="0" err="1"/>
              <a:t>Деятельностный</a:t>
            </a:r>
            <a:r>
              <a:rPr lang="ru-RU" dirty="0"/>
              <a:t> уровень – это уровень использования ИКТ. На этом уровне функциональная грамотность в сфере ИКТ эффективно и систематически применяется учителем для решения образовательных задач.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5760"/>
          </a:xfrm>
        </p:spPr>
        <p:txBody>
          <a:bodyPr/>
          <a:lstStyle/>
          <a:p>
            <a:r>
              <a:rPr lang="ru-RU" sz="40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Уровни </a:t>
            </a:r>
            <a:r>
              <a:rPr lang="ru-RU" sz="4000" b="1" u="sng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ИКТ-компетентности</a:t>
            </a:r>
            <a:r>
              <a:rPr lang="ru-RU" sz="40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современного учителя:</a:t>
            </a:r>
            <a:endParaRPr lang="ru-RU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dirty="0"/>
              <a:t>Формирование </a:t>
            </a:r>
            <a:r>
              <a:rPr lang="ru-RU" sz="4400" dirty="0" err="1"/>
              <a:t>ИКТ-компетентности</a:t>
            </a:r>
            <a:r>
              <a:rPr lang="ru-RU" sz="4400" dirty="0"/>
              <a:t> должно проходить на всех уроках (а не только на уроках информатики).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 smtClean="0"/>
              <a:t>Учитель </a:t>
            </a:r>
            <a:r>
              <a:rPr lang="ru-RU" sz="2800" b="1" dirty="0"/>
              <a:t>- предметник </a:t>
            </a:r>
            <a:r>
              <a:rPr lang="ru-RU" sz="2800" dirty="0"/>
              <a:t>должен обладать предметно - ориентированной  ИКТ - компетентностью, то есть учитель должен осваивать специализированные технологии и ресурсы, разработанные в соответствии с требованиями к содержания того или иного учебного предмета, и также формировать готовность к их внедрению в образовательную деятельность.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7924800" cy="4705003"/>
          </a:xfrm>
        </p:spPr>
        <p:txBody>
          <a:bodyPr/>
          <a:lstStyle/>
          <a:p>
            <a:r>
              <a:rPr lang="ru-RU" u="sng" dirty="0" smtClean="0"/>
              <a:t>ИКТ-компетентность предполагает:</a:t>
            </a:r>
          </a:p>
          <a:p>
            <a:r>
              <a:rPr lang="ru-RU" dirty="0"/>
              <a:t> ведение различной документации (планирования, конспекты занятий, отчеты и т.п.)</a:t>
            </a:r>
          </a:p>
          <a:p>
            <a:r>
              <a:rPr lang="ru-RU" dirty="0" smtClean="0"/>
              <a:t>Разработку разнообразных дидактических материалов.</a:t>
            </a:r>
            <a:endParaRPr lang="ru-RU" dirty="0"/>
          </a:p>
          <a:p>
            <a:r>
              <a:rPr lang="ru-RU" dirty="0"/>
              <a:t> использование мультимедиа проектора, интерактивных досок, электронных </a:t>
            </a:r>
            <a:r>
              <a:rPr lang="ru-RU" dirty="0" smtClean="0"/>
              <a:t>журналов и учебников.</a:t>
            </a:r>
          </a:p>
          <a:p>
            <a:r>
              <a:rPr lang="ru-RU" dirty="0" smtClean="0"/>
              <a:t>Самостоятельное создание тестов для контроля знаний учащихся.</a:t>
            </a:r>
          </a:p>
          <a:p>
            <a:r>
              <a:rPr lang="ru-RU" dirty="0" smtClean="0"/>
              <a:t>обучение </a:t>
            </a:r>
            <a:r>
              <a:rPr lang="ru-RU" dirty="0"/>
              <a:t>технологиям создания сайтов и основам Web-дизайна.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760"/>
            <a:ext cx="7924800" cy="4824536"/>
          </a:xfrm>
        </p:spPr>
        <p:txBody>
          <a:bodyPr/>
          <a:lstStyle/>
          <a:p>
            <a:r>
              <a:rPr lang="ru-RU" u="sng" dirty="0" smtClean="0"/>
              <a:t>ИКТ-компетентность предполагает (продолжение):</a:t>
            </a:r>
          </a:p>
          <a:p>
            <a:pPr>
              <a:buNone/>
            </a:pPr>
            <a:endParaRPr lang="ru-RU" u="sng" dirty="0" smtClean="0"/>
          </a:p>
          <a:p>
            <a:r>
              <a:rPr lang="ru-RU" u="sng" dirty="0" smtClean="0"/>
              <a:t>Использование Интернета:</a:t>
            </a:r>
          </a:p>
          <a:p>
            <a:pPr>
              <a:buNone/>
            </a:pPr>
            <a:endParaRPr lang="ru-RU" u="sng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Дистанционное обучение;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/>
              <a:t>Оn-line</a:t>
            </a:r>
            <a:r>
              <a:rPr lang="ru-RU" dirty="0"/>
              <a:t> тестирование;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Участие в дистанционных олимпиадах;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Конференции;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Виртуальные экскурсии;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Поиск различной информации.</a:t>
            </a:r>
          </a:p>
          <a:p>
            <a:endParaRPr lang="ru-RU" u="sng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124744"/>
            <a:ext cx="6770712" cy="4849019"/>
          </a:xfrm>
        </p:spPr>
        <p:txBody>
          <a:bodyPr/>
          <a:lstStyle/>
          <a:p>
            <a:r>
              <a:rPr lang="ru-RU" dirty="0"/>
              <a:t>  </a:t>
            </a:r>
            <a:r>
              <a:rPr lang="ru-RU" sz="2000" dirty="0"/>
              <a:t>Компетентный учитель - предметник в области ИКТ  должен вести поиск и отбор дополнительной информации с использованием ресурсов Интернет; применять различные компьютерные средства, представляя образовательную информацию; участвовать в различных </a:t>
            </a:r>
            <a:r>
              <a:rPr lang="ru-RU" sz="2000" dirty="0" err="1"/>
              <a:t>on-line</a:t>
            </a:r>
            <a:r>
              <a:rPr lang="ru-RU" sz="2000" dirty="0"/>
              <a:t> конференциях, с целью повышения своего профессионального уровня; создавать компьютерные тесты; создавать базы данных учебного назначения; применять </a:t>
            </a:r>
            <a:r>
              <a:rPr lang="ru-RU" sz="2000" dirty="0" err="1"/>
              <a:t>мультимедийные</a:t>
            </a:r>
            <a:r>
              <a:rPr lang="ru-RU" sz="2000" dirty="0"/>
              <a:t> разработки в образовательных и воспитательных целях; создавать учебные пособия в электронном виде; а также управлять учебным процессом с помощью различных электронных средств и компьютерных программ.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371600"/>
            <a:ext cx="6770712" cy="4602163"/>
          </a:xfrm>
        </p:spPr>
        <p:txBody>
          <a:bodyPr/>
          <a:lstStyle/>
          <a:p>
            <a:r>
              <a:rPr lang="ru-RU" dirty="0"/>
              <a:t> ИКТ - компетентность учителя, как часть его профессиональной компетентности, определяет способность решать профессиональные проблемы, возникающие в реальных ситуациях педагогической деятельности. А также компетентный учитель - предметник должен использовать ИКТ в образовательном процессе постоянно, а не единично.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90834037"/>
              </p:ext>
            </p:extLst>
          </p:nvPr>
        </p:nvGraphicFramePr>
        <p:xfrm>
          <a:off x="1771650" y="1521619"/>
          <a:ext cx="5600700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4797152"/>
            <a:ext cx="2792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Максимальный балл  47</a:t>
            </a:r>
          </a:p>
          <a:p>
            <a:r>
              <a:rPr lang="ru-RU" dirty="0" smtClean="0"/>
              <a:t>Минимальный балл  6</a:t>
            </a:r>
          </a:p>
          <a:p>
            <a:r>
              <a:rPr lang="ru-RU" dirty="0" smtClean="0"/>
              <a:t>Средний балл   27,8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Оценка </a:t>
            </a:r>
            <a:r>
              <a:rPr lang="ru-RU" sz="2400" dirty="0" err="1" smtClean="0">
                <a:solidFill>
                  <a:schemeClr val="bg1"/>
                </a:solidFill>
              </a:rPr>
              <a:t>ИКТ-компетентности</a:t>
            </a:r>
            <a:r>
              <a:rPr lang="ru-RU" sz="2400" dirty="0" smtClean="0">
                <a:solidFill>
                  <a:schemeClr val="bg1"/>
                </a:solidFill>
              </a:rPr>
              <a:t> педагогического коллектива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4833981"/>
              </p:ext>
            </p:extLst>
          </p:nvPr>
        </p:nvGraphicFramePr>
        <p:xfrm>
          <a:off x="1757362" y="1157287"/>
          <a:ext cx="5629275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Оценка </a:t>
            </a:r>
            <a:r>
              <a:rPr lang="ru-RU" sz="2400" dirty="0" err="1" smtClean="0">
                <a:solidFill>
                  <a:schemeClr val="bg1"/>
                </a:solidFill>
              </a:rPr>
              <a:t>ИКТ-компетентности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школьных методических объединений</a:t>
            </a:r>
            <a:endParaRPr lang="ru-RU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33838861"/>
              </p:ext>
            </p:extLst>
          </p:nvPr>
        </p:nvGraphicFramePr>
        <p:xfrm>
          <a:off x="323850" y="881062"/>
          <a:ext cx="8496299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Оценка </a:t>
            </a:r>
            <a:r>
              <a:rPr lang="ru-RU" sz="2400" dirty="0" err="1" smtClean="0">
                <a:solidFill>
                  <a:schemeClr val="bg1"/>
                </a:solidFill>
              </a:rPr>
              <a:t>ИКТ-компетентности</a:t>
            </a:r>
            <a:r>
              <a:rPr lang="ru-RU" sz="2400" dirty="0" smtClean="0">
                <a:solidFill>
                  <a:schemeClr val="bg1"/>
                </a:solidFill>
              </a:rPr>
              <a:t> педагогического коллектива </a:t>
            </a:r>
            <a:endParaRPr lang="ru-RU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371600"/>
            <a:ext cx="7056784" cy="5297760"/>
          </a:xfrm>
        </p:spPr>
        <p:txBody>
          <a:bodyPr/>
          <a:lstStyle/>
          <a:p>
            <a:r>
              <a:rPr lang="ru-RU" sz="4000" b="1" dirty="0" smtClean="0"/>
              <a:t>ИКТ-компетентность</a:t>
            </a:r>
          </a:p>
          <a:p>
            <a:pPr>
              <a:buNone/>
            </a:pPr>
            <a:r>
              <a:rPr lang="ru-RU" sz="4000" b="1" dirty="0" smtClean="0"/>
              <a:t>учителя </a:t>
            </a:r>
            <a:r>
              <a:rPr lang="ru-RU" sz="4000" b="1" dirty="0"/>
              <a:t> </a:t>
            </a:r>
            <a:r>
              <a:rPr lang="ru-RU" sz="4000" b="1" dirty="0" smtClean="0"/>
              <a:t>является</a:t>
            </a:r>
          </a:p>
          <a:p>
            <a:pPr>
              <a:buNone/>
            </a:pPr>
            <a:r>
              <a:rPr lang="ru-RU" sz="4000" b="1" dirty="0" smtClean="0"/>
              <a:t>составляющей</a:t>
            </a:r>
            <a:r>
              <a:rPr lang="ru-RU" sz="4000" b="1" dirty="0"/>
              <a:t>  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профессиональной</a:t>
            </a:r>
            <a:r>
              <a:rPr lang="ru-RU" sz="4000" b="1" dirty="0"/>
              <a:t>  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компетентности учителя.</a:t>
            </a:r>
            <a:endParaRPr lang="en-US" sz="40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07772542"/>
              </p:ext>
            </p:extLst>
          </p:nvPr>
        </p:nvGraphicFramePr>
        <p:xfrm>
          <a:off x="179512" y="764704"/>
          <a:ext cx="8124824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Оценка </a:t>
            </a:r>
            <a:r>
              <a:rPr lang="ru-RU" sz="2800" dirty="0" err="1" smtClean="0">
                <a:solidFill>
                  <a:schemeClr val="bg1"/>
                </a:solidFill>
              </a:rPr>
              <a:t>ИКТ-компетентности</a:t>
            </a:r>
            <a:r>
              <a:rPr lang="ru-RU" sz="2800" dirty="0" smtClean="0">
                <a:solidFill>
                  <a:schemeClr val="bg1"/>
                </a:solidFill>
              </a:rPr>
              <a:t> педагогического коллектива </a:t>
            </a:r>
            <a:endParaRPr lang="ru-RU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5760"/>
          </a:xfrm>
        </p:spPr>
        <p:txBody>
          <a:bodyPr/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371600"/>
            <a:ext cx="6842720" cy="4602163"/>
          </a:xfrm>
        </p:spPr>
        <p:txBody>
          <a:bodyPr/>
          <a:lstStyle/>
          <a:p>
            <a:r>
              <a:rPr lang="ru-RU" sz="2000" dirty="0"/>
              <a:t>1. </a:t>
            </a:r>
            <a:r>
              <a:rPr lang="ru-RU" sz="2000" dirty="0" err="1"/>
              <a:t>Басурматорова</a:t>
            </a:r>
            <a:r>
              <a:rPr lang="ru-RU" sz="2000" dirty="0"/>
              <a:t> Л.А., </a:t>
            </a:r>
            <a:r>
              <a:rPr lang="ru-RU" sz="2000" dirty="0" err="1"/>
              <a:t>Хуснутдинова</a:t>
            </a:r>
            <a:r>
              <a:rPr lang="ru-RU" sz="2000" dirty="0"/>
              <a:t> Л. С.  Роль ИКТ - </a:t>
            </a:r>
            <a:r>
              <a:rPr lang="ru-RU" sz="2000" dirty="0" err="1"/>
              <a:t>компететности</a:t>
            </a:r>
            <a:r>
              <a:rPr lang="ru-RU" sz="2000" dirty="0"/>
              <a:t> учителей - предметников в образовательном процессе [Электронный   ресурс]  :  Информационные технологии в образовании / Л. А. </a:t>
            </a:r>
            <a:r>
              <a:rPr lang="ru-RU" sz="2000" dirty="0" err="1"/>
              <a:t>Басурматорова</a:t>
            </a:r>
            <a:r>
              <a:rPr lang="ru-RU" sz="2000" dirty="0"/>
              <a:t>., Л. С. </a:t>
            </a:r>
            <a:r>
              <a:rPr lang="ru-RU" sz="2000" dirty="0" err="1"/>
              <a:t>Хуснутдинова</a:t>
            </a:r>
            <a:r>
              <a:rPr lang="ru-RU" sz="2000" dirty="0"/>
              <a:t>  -  Электрон. дан. -  М.  :  Изд-во  ИТО - Томск, 2009. - Режим доступа: http://ito.edu.ru/2009/Tomsk/IV/IV-0-116.html</a:t>
            </a:r>
          </a:p>
          <a:p>
            <a:r>
              <a:rPr lang="ru-RU" sz="2000" dirty="0"/>
              <a:t>2. Иванов Д. Компетентности и </a:t>
            </a:r>
            <a:r>
              <a:rPr lang="ru-RU" sz="2000" dirty="0" err="1"/>
              <a:t>компетентностный</a:t>
            </a:r>
            <a:r>
              <a:rPr lang="ru-RU" sz="2000" dirty="0"/>
              <a:t> подход в современном образовании / Д. </a:t>
            </a:r>
            <a:r>
              <a:rPr lang="ru-RU" sz="2000" dirty="0" err="1"/>
              <a:t>Иванов.-М</a:t>
            </a:r>
            <a:r>
              <a:rPr lang="ru-RU" sz="2000" dirty="0"/>
              <a:t>.: Чистые пруды, 2007.-32с. -(Библиотечка «Первого сентября»,серия «Воспитание. Образование. Педагогика.» Вып.6(12</a:t>
            </a:r>
            <a:r>
              <a:rPr lang="ru-RU" sz="2000" dirty="0" smtClean="0"/>
              <a:t>)).</a:t>
            </a:r>
          </a:p>
          <a:p>
            <a:r>
              <a:rPr lang="en-US" sz="2000" dirty="0" smtClean="0"/>
              <a:t>http://edu-lider.ru/category/ikt-kompetentnyj-uchitel/ikt-kompetentnost-uchitelya/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6995120" cy="468052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• </a:t>
            </a:r>
            <a:r>
              <a:rPr lang="ru-RU" sz="2800" dirty="0"/>
              <a:t>наличие достаточно высокого  уровня функциональной грамотности в сфере </a:t>
            </a:r>
            <a:r>
              <a:rPr lang="ru-RU" sz="2800" dirty="0" smtClean="0"/>
              <a:t>ИКТ</a:t>
            </a:r>
            <a:endParaRPr lang="ru-RU" sz="2800" dirty="0"/>
          </a:p>
          <a:p>
            <a:pPr>
              <a:buNone/>
            </a:pPr>
            <a:r>
              <a:rPr lang="ru-RU" sz="2800" dirty="0" smtClean="0"/>
              <a:t>• </a:t>
            </a:r>
            <a:r>
              <a:rPr lang="ru-RU" sz="2800" dirty="0"/>
              <a:t>эффективное , обоснованное применение ИКТ в образовательной  деятельности для решения профессиональных  задач</a:t>
            </a:r>
            <a:r>
              <a:rPr lang="ru-RU" sz="2800" dirty="0" smtClean="0"/>
              <a:t>;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/>
              <a:t>• </a:t>
            </a:r>
            <a:r>
              <a:rPr lang="ru-RU" sz="2800" dirty="0"/>
              <a:t>понимание ИКТ как основы новой парадигмы в </a:t>
            </a:r>
            <a:r>
              <a:rPr lang="ru-RU" sz="2800" dirty="0" smtClean="0"/>
              <a:t>образовании</a:t>
            </a:r>
            <a:r>
              <a:rPr lang="ru-RU" sz="2800" dirty="0"/>
              <a:t>.</a:t>
            </a:r>
            <a:endParaRPr lang="en-US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Т</a:t>
            </a:r>
            <a:r>
              <a:rPr lang="ru-RU" sz="4000" b="1" dirty="0" smtClean="0"/>
              <a:t>ри основные аспекта ИКТ- компетентности:</a:t>
            </a:r>
            <a:endParaRPr lang="ru-RU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ИКТ-компетентность </a:t>
            </a:r>
            <a:r>
              <a:rPr lang="ru-RU" sz="2800" b="1" dirty="0"/>
              <a:t> учителей и применение  ИКТ в образовательном процессе возникает</a:t>
            </a:r>
            <a:r>
              <a:rPr lang="ru-RU" sz="2800" dirty="0"/>
              <a:t> </a:t>
            </a:r>
            <a:r>
              <a:rPr lang="ru-RU" sz="2800" dirty="0" smtClean="0"/>
              <a:t>с </a:t>
            </a:r>
            <a:r>
              <a:rPr lang="ru-RU" sz="2800" dirty="0"/>
              <a:t>появлением нового педагогического функционала </a:t>
            </a:r>
            <a:r>
              <a:rPr lang="ru-RU" sz="2800" dirty="0" smtClean="0"/>
              <a:t>или </a:t>
            </a:r>
            <a:r>
              <a:rPr lang="ru-RU" sz="2800" dirty="0" err="1"/>
              <a:t>c</a:t>
            </a:r>
            <a:r>
              <a:rPr lang="ru-RU" sz="2800" dirty="0"/>
              <a:t> целью достижения новых образовательных результатов в рамках модернизации российской системы образования.</a:t>
            </a:r>
            <a:endParaRPr lang="en-US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/>
              <a:t>ИКТ-компетентность учителя должна обеспечивать </a:t>
            </a:r>
            <a:r>
              <a:rPr lang="ru-RU" sz="2800" b="1" dirty="0" smtClean="0"/>
              <a:t>реализацию</a:t>
            </a:r>
          </a:p>
          <a:p>
            <a:pPr>
              <a:buNone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• новых целей образования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• новых форм </a:t>
            </a:r>
            <a:r>
              <a:rPr lang="ru-RU" sz="2800" dirty="0" smtClean="0"/>
              <a:t>организации образовательного </a:t>
            </a:r>
            <a:r>
              <a:rPr lang="ru-RU" sz="2800" dirty="0"/>
              <a:t>процесса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• нового содержания образовательной деятельности.</a:t>
            </a:r>
            <a:endParaRPr lang="en-US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•</a:t>
            </a:r>
            <a:endParaRPr lang="en-US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53752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ИКТ-компетентность учителя</a:t>
            </a:r>
            <a:b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000" dirty="0"/>
          </a:p>
        </p:txBody>
      </p:sp>
      <p:pic>
        <p:nvPicPr>
          <p:cNvPr id="4" name="Рисунок 3" descr="image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8568952" cy="609329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i="1" dirty="0"/>
              <a:t>ИКТ-грамотность </a:t>
            </a:r>
            <a:r>
              <a:rPr lang="ru-RU" sz="3200" dirty="0"/>
              <a:t>– знания о том, что из себя представляет персональный компьютер</a:t>
            </a:r>
            <a:r>
              <a:rPr lang="ru-RU" sz="3200" dirty="0" smtClean="0"/>
              <a:t>, программные продукты, </a:t>
            </a:r>
            <a:r>
              <a:rPr lang="ru-RU" sz="3200" dirty="0"/>
              <a:t>каковы их функции и возможности, это умение «нажимать на нужные кнопки», знание о существовании компьютерных сетей (в том числе Интернет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71600"/>
            <a:ext cx="8496944" cy="493772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/>
              <a:t>ИКТ-компетентность</a:t>
            </a:r>
            <a:r>
              <a:rPr lang="ru-RU" sz="3600" dirty="0" smtClean="0"/>
              <a:t> – не только </a:t>
            </a:r>
            <a:r>
              <a:rPr lang="ru-RU" sz="3600" b="1" dirty="0" smtClean="0"/>
              <a:t>использование различных информационных инструментов</a:t>
            </a:r>
          </a:p>
          <a:p>
            <a:pPr>
              <a:buNone/>
            </a:pPr>
            <a:r>
              <a:rPr lang="ru-RU" sz="3600" dirty="0" smtClean="0"/>
              <a:t> (ИКТ-грамотность, но и эффективное применение их в педагогической деятельности.</a:t>
            </a:r>
            <a:endParaRPr lang="en-US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/>
              <a:t>1.</a:t>
            </a:r>
            <a:r>
              <a:rPr lang="ru-RU" b="1" u="sng" dirty="0"/>
              <a:t>Знаниевый уровень</a:t>
            </a:r>
            <a:r>
              <a:rPr lang="ru-RU" u="sng" dirty="0"/>
              <a:t> </a:t>
            </a:r>
            <a:r>
              <a:rPr lang="ru-RU" b="1" u="sng" dirty="0"/>
              <a:t>(подготовленность к деятельности).  </a:t>
            </a:r>
            <a:endParaRPr lang="ru-RU" dirty="0"/>
          </a:p>
          <a:p>
            <a:r>
              <a:rPr lang="ru-RU" b="1" i="1" dirty="0" err="1"/>
              <a:t>Знаниевый</a:t>
            </a:r>
            <a:r>
              <a:rPr lang="ru-RU" b="1" i="1" dirty="0"/>
              <a:t> уровень</a:t>
            </a:r>
            <a:r>
              <a:rPr lang="ru-RU" dirty="0"/>
              <a:t> – это уровень овладения ИКТ. На современном этапе развития российской системы общего образования этот уровень является базовым при формировании и последующей оценке </a:t>
            </a:r>
            <a:r>
              <a:rPr lang="ru-RU" dirty="0" err="1"/>
              <a:t>ИКТ-компетентности</a:t>
            </a:r>
            <a:r>
              <a:rPr lang="ru-RU" dirty="0"/>
              <a:t> учителей. Он характеризуется наличием у учителей знаний, умений и навыков, достаточных для пользования оборудованием, программным обеспечением и ресурсами в сфере ИКТ.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5760"/>
          </a:xfrm>
        </p:spPr>
        <p:txBody>
          <a:bodyPr/>
          <a:lstStyle/>
          <a:p>
            <a:r>
              <a:rPr lang="ru-RU" sz="40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Уровни </a:t>
            </a:r>
            <a:r>
              <a:rPr lang="ru-RU" sz="4000" b="1" u="sng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ИКТ-компетентности</a:t>
            </a:r>
            <a:r>
              <a:rPr lang="ru-RU" sz="40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современного учителя:</a:t>
            </a:r>
            <a:endParaRPr lang="ru-RU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tal_manifestatio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mental_manifestation</Template>
  <TotalTime>96</TotalTime>
  <Words>149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mental_manifestation</vt:lpstr>
      <vt:lpstr>Информационно-коммуникативная компетентность  учителя</vt:lpstr>
      <vt:lpstr>Слайд 2</vt:lpstr>
      <vt:lpstr>Три основные аспекта ИКТ- компетентности:</vt:lpstr>
      <vt:lpstr>Слайд 4</vt:lpstr>
      <vt:lpstr>Слайд 5</vt:lpstr>
      <vt:lpstr>ИКТ-компетентность учителя </vt:lpstr>
      <vt:lpstr>Слайд 7</vt:lpstr>
      <vt:lpstr>Слайд 8</vt:lpstr>
      <vt:lpstr>Уровни ИКТ-компетентности современного учителя:</vt:lpstr>
      <vt:lpstr>Уровни ИКТ-компетентности современного учителя: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Список использованной литературы: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Информационно-коммуникативная компетентность  учителя</dc:title>
  <dc:creator>Оксана корпарейтед</dc:creator>
  <cp:lastModifiedBy>Оксана корпарейтед</cp:lastModifiedBy>
  <cp:revision>14</cp:revision>
  <dcterms:created xsi:type="dcterms:W3CDTF">2012-04-08T10:55:53Z</dcterms:created>
  <dcterms:modified xsi:type="dcterms:W3CDTF">2012-04-13T19:29:58Z</dcterms:modified>
</cp:coreProperties>
</file>