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325" r:id="rId3"/>
    <p:sldId id="326" r:id="rId4"/>
    <p:sldId id="271" r:id="rId5"/>
    <p:sldId id="272" r:id="rId6"/>
    <p:sldId id="329" r:id="rId7"/>
    <p:sldId id="277" r:id="rId8"/>
    <p:sldId id="331" r:id="rId9"/>
    <p:sldId id="281" r:id="rId10"/>
    <p:sldId id="284" r:id="rId11"/>
    <p:sldId id="285" r:id="rId12"/>
    <p:sldId id="301" r:id="rId13"/>
    <p:sldId id="302" r:id="rId14"/>
    <p:sldId id="332" r:id="rId15"/>
    <p:sldId id="333" r:id="rId16"/>
    <p:sldId id="289" r:id="rId17"/>
    <p:sldId id="290" r:id="rId18"/>
    <p:sldId id="292" r:id="rId19"/>
    <p:sldId id="293" r:id="rId20"/>
    <p:sldId id="294" r:id="rId21"/>
    <p:sldId id="304" r:id="rId22"/>
    <p:sldId id="334" r:id="rId23"/>
    <p:sldId id="305" r:id="rId24"/>
    <p:sldId id="306" r:id="rId25"/>
    <p:sldId id="307" r:id="rId26"/>
    <p:sldId id="335" r:id="rId27"/>
    <p:sldId id="309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299" r:id="rId39"/>
    <p:sldId id="300" r:id="rId40"/>
    <p:sldId id="25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F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9B18A-E30A-4D67-804E-B527D9EA1E1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1401BC-136D-4F4F-8429-0AC6405B9AD7}">
      <dgm:prSet phldrT="[Текст]"/>
      <dgm:spPr>
        <a:solidFill>
          <a:srgbClr val="0000FF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Звездное небо: </a:t>
          </a:r>
          <a:endParaRPr lang="ru-RU" dirty="0"/>
        </a:p>
      </dgm:t>
    </dgm:pt>
    <dgm:pt modelId="{25FC81F0-BFD1-4331-BA1D-B888B94D1EB0}" type="parTrans" cxnId="{5FE8336C-B8CB-4E8E-9D56-9688C688348E}">
      <dgm:prSet/>
      <dgm:spPr/>
      <dgm:t>
        <a:bodyPr/>
        <a:lstStyle/>
        <a:p>
          <a:endParaRPr lang="ru-RU"/>
        </a:p>
      </dgm:t>
    </dgm:pt>
    <dgm:pt modelId="{13F26CFC-39F7-4553-A804-2C9C6C59C93B}" type="sibTrans" cxnId="{5FE8336C-B8CB-4E8E-9D56-9688C688348E}">
      <dgm:prSet/>
      <dgm:spPr/>
      <dgm:t>
        <a:bodyPr/>
        <a:lstStyle/>
        <a:p>
          <a:endParaRPr lang="ru-RU"/>
        </a:p>
      </dgm:t>
    </dgm:pt>
    <dgm:pt modelId="{A07BDB69-E0CC-4130-96EF-BEA4C47697E9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Квинтилиан, Коменский, Корчак, Сухомлинский...</a:t>
          </a:r>
          <a:endParaRPr lang="ru-RU" dirty="0"/>
        </a:p>
      </dgm:t>
    </dgm:pt>
    <dgm:pt modelId="{E650D732-0307-421F-8781-4519B73B22BC}" type="parTrans" cxnId="{FDB31B0A-15DC-414F-9DE2-B81A36C01B35}">
      <dgm:prSet/>
      <dgm:spPr/>
      <dgm:t>
        <a:bodyPr/>
        <a:lstStyle/>
        <a:p>
          <a:endParaRPr lang="ru-RU"/>
        </a:p>
      </dgm:t>
    </dgm:pt>
    <dgm:pt modelId="{B60B6B66-2978-4E08-81BB-B473E8389EA5}" type="sibTrans" cxnId="{FDB31B0A-15DC-414F-9DE2-B81A36C01B35}">
      <dgm:prSet/>
      <dgm:spPr/>
      <dgm:t>
        <a:bodyPr/>
        <a:lstStyle/>
        <a:p>
          <a:endParaRPr lang="ru-RU"/>
        </a:p>
      </dgm:t>
    </dgm:pt>
    <dgm:pt modelId="{32B5CA0E-A643-4DE5-8033-E9D9BE81C85B}">
      <dgm:prSet phldrT="[Текст]"/>
      <dgm:spPr>
        <a:solidFill>
          <a:srgbClr val="0000FF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Методическая служба:</a:t>
          </a:r>
          <a:endParaRPr lang="ru-RU" dirty="0"/>
        </a:p>
      </dgm:t>
    </dgm:pt>
    <dgm:pt modelId="{6E910D8D-7E48-4500-81C9-C5077198AFF9}" type="parTrans" cxnId="{5F8E406C-7D2C-4541-ACEB-142B1692CC77}">
      <dgm:prSet/>
      <dgm:spPr/>
      <dgm:t>
        <a:bodyPr/>
        <a:lstStyle/>
        <a:p>
          <a:endParaRPr lang="ru-RU"/>
        </a:p>
      </dgm:t>
    </dgm:pt>
    <dgm:pt modelId="{E8E606B3-5BE1-439F-946F-3735E8D8664B}" type="sibTrans" cxnId="{5F8E406C-7D2C-4541-ACEB-142B1692CC77}">
      <dgm:prSet/>
      <dgm:spPr/>
      <dgm:t>
        <a:bodyPr/>
        <a:lstStyle/>
        <a:p>
          <a:endParaRPr lang="ru-RU"/>
        </a:p>
      </dgm:t>
    </dgm:pt>
    <dgm:pt modelId="{9A4DB8D8-5D20-461E-B879-83D63C42382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Управление, Нормативы</a:t>
          </a:r>
          <a:endParaRPr lang="ru-RU" dirty="0"/>
        </a:p>
      </dgm:t>
    </dgm:pt>
    <dgm:pt modelId="{BCA8DE38-CD2F-41EA-8957-B40A7F884CD8}" type="parTrans" cxnId="{7CE94E51-47A3-4664-88E8-61E9882B4B1D}">
      <dgm:prSet/>
      <dgm:spPr/>
      <dgm:t>
        <a:bodyPr/>
        <a:lstStyle/>
        <a:p>
          <a:endParaRPr lang="ru-RU"/>
        </a:p>
      </dgm:t>
    </dgm:pt>
    <dgm:pt modelId="{45C485EF-13F1-4B6B-A1E7-3A21DFA736F8}" type="sibTrans" cxnId="{7CE94E51-47A3-4664-88E8-61E9882B4B1D}">
      <dgm:prSet/>
      <dgm:spPr/>
      <dgm:t>
        <a:bodyPr/>
        <a:lstStyle/>
        <a:p>
          <a:endParaRPr lang="ru-RU"/>
        </a:p>
      </dgm:t>
    </dgm:pt>
    <dgm:pt modelId="{50201762-730B-4F05-90C9-CA7AF64B475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Школьная жизнь, практика</a:t>
          </a:r>
          <a:endParaRPr lang="ru-RU" dirty="0"/>
        </a:p>
      </dgm:t>
    </dgm:pt>
    <dgm:pt modelId="{9ECAF8DE-C427-4AF9-8D1D-DE2FBDCBEFAF}" type="parTrans" cxnId="{69A22CB8-4603-4F40-87AD-24F2C89D8994}">
      <dgm:prSet/>
      <dgm:spPr/>
      <dgm:t>
        <a:bodyPr/>
        <a:lstStyle/>
        <a:p>
          <a:endParaRPr lang="ru-RU"/>
        </a:p>
      </dgm:t>
    </dgm:pt>
    <dgm:pt modelId="{A28A663B-71D1-4BBD-9359-74B9F10A4519}" type="sibTrans" cxnId="{69A22CB8-4603-4F40-87AD-24F2C89D8994}">
      <dgm:prSet/>
      <dgm:spPr/>
      <dgm:t>
        <a:bodyPr/>
        <a:lstStyle/>
        <a:p>
          <a:endParaRPr lang="ru-RU"/>
        </a:p>
      </dgm:t>
    </dgm:pt>
    <dgm:pt modelId="{79566E20-E1E1-408D-8424-577ADAA622C6}" type="pres">
      <dgm:prSet presAssocID="{4C59B18A-E30A-4D67-804E-B527D9EA1E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5BA3F-CE9E-4CC4-932C-08BC625B183D}" type="pres">
      <dgm:prSet presAssocID="{50201762-730B-4F05-90C9-CA7AF64B475C}" presName="boxAndChildren" presStyleCnt="0"/>
      <dgm:spPr/>
    </dgm:pt>
    <dgm:pt modelId="{AE0FCE1F-AD36-4F4C-8962-3B6DC836FD9C}" type="pres">
      <dgm:prSet presAssocID="{50201762-730B-4F05-90C9-CA7AF64B475C}" presName="parentTextBox" presStyleLbl="node1" presStyleIdx="0" presStyleCnt="3"/>
      <dgm:spPr/>
      <dgm:t>
        <a:bodyPr/>
        <a:lstStyle/>
        <a:p>
          <a:endParaRPr lang="ru-RU"/>
        </a:p>
      </dgm:t>
    </dgm:pt>
    <dgm:pt modelId="{10D12162-CBEE-4E9B-86ED-71864A2055F8}" type="pres">
      <dgm:prSet presAssocID="{E8E606B3-5BE1-439F-946F-3735E8D8664B}" presName="sp" presStyleCnt="0"/>
      <dgm:spPr/>
    </dgm:pt>
    <dgm:pt modelId="{3B95E986-EECA-42FD-94FB-50921F90C944}" type="pres">
      <dgm:prSet presAssocID="{32B5CA0E-A643-4DE5-8033-E9D9BE81C85B}" presName="arrowAndChildren" presStyleCnt="0"/>
      <dgm:spPr/>
    </dgm:pt>
    <dgm:pt modelId="{813B7014-0781-4FE7-B370-FEEAA8763672}" type="pres">
      <dgm:prSet presAssocID="{32B5CA0E-A643-4DE5-8033-E9D9BE81C85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F94053D-4BF8-4A87-ACBC-36E5634E86A1}" type="pres">
      <dgm:prSet presAssocID="{32B5CA0E-A643-4DE5-8033-E9D9BE81C85B}" presName="arrow" presStyleLbl="node1" presStyleIdx="1" presStyleCnt="3" custLinFactNeighborX="-391" custLinFactNeighborY="128"/>
      <dgm:spPr/>
      <dgm:t>
        <a:bodyPr/>
        <a:lstStyle/>
        <a:p>
          <a:endParaRPr lang="ru-RU"/>
        </a:p>
      </dgm:t>
    </dgm:pt>
    <dgm:pt modelId="{A93F3943-1250-4438-B9BE-C82E8B70FC1A}" type="pres">
      <dgm:prSet presAssocID="{32B5CA0E-A643-4DE5-8033-E9D9BE81C85B}" presName="descendantArrow" presStyleCnt="0"/>
      <dgm:spPr/>
    </dgm:pt>
    <dgm:pt modelId="{003F14FC-D1B8-41DC-8A31-467B98580988}" type="pres">
      <dgm:prSet presAssocID="{9A4DB8D8-5D20-461E-B879-83D63C42382F}" presName="childTextArrow" presStyleLbl="fgAccFollowNode1" presStyleIdx="0" presStyleCnt="2" custScaleX="98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EFCEF-C943-4365-AC2E-387AA546E000}" type="pres">
      <dgm:prSet presAssocID="{13F26CFC-39F7-4553-A804-2C9C6C59C93B}" presName="sp" presStyleCnt="0"/>
      <dgm:spPr/>
    </dgm:pt>
    <dgm:pt modelId="{598D8DE4-D77E-4342-8DB7-C2E728F0C315}" type="pres">
      <dgm:prSet presAssocID="{DF1401BC-136D-4F4F-8429-0AC6405B9AD7}" presName="arrowAndChildren" presStyleCnt="0"/>
      <dgm:spPr/>
    </dgm:pt>
    <dgm:pt modelId="{75FE1DA4-638C-4785-8FE8-360E43F085CB}" type="pres">
      <dgm:prSet presAssocID="{DF1401BC-136D-4F4F-8429-0AC6405B9AD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A87A2D2-380E-4720-A4B2-8311968E2945}" type="pres">
      <dgm:prSet presAssocID="{DF1401BC-136D-4F4F-8429-0AC6405B9AD7}" presName="arrow" presStyleLbl="node1" presStyleIdx="2" presStyleCnt="3"/>
      <dgm:spPr/>
      <dgm:t>
        <a:bodyPr/>
        <a:lstStyle/>
        <a:p>
          <a:endParaRPr lang="ru-RU"/>
        </a:p>
      </dgm:t>
    </dgm:pt>
    <dgm:pt modelId="{29E6239B-A440-4AC4-872F-5BB6A32F0E37}" type="pres">
      <dgm:prSet presAssocID="{DF1401BC-136D-4F4F-8429-0AC6405B9AD7}" presName="descendantArrow" presStyleCnt="0"/>
      <dgm:spPr/>
    </dgm:pt>
    <dgm:pt modelId="{B844ECFA-D8AA-419B-B411-BEEA41E440EB}" type="pres">
      <dgm:prSet presAssocID="{A07BDB69-E0CC-4130-96EF-BEA4C47697E9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8336C-B8CB-4E8E-9D56-9688C688348E}" srcId="{4C59B18A-E30A-4D67-804E-B527D9EA1E1A}" destId="{DF1401BC-136D-4F4F-8429-0AC6405B9AD7}" srcOrd="0" destOrd="0" parTransId="{25FC81F0-BFD1-4331-BA1D-B888B94D1EB0}" sibTransId="{13F26CFC-39F7-4553-A804-2C9C6C59C93B}"/>
    <dgm:cxn modelId="{9B190A5A-F0AE-4CF8-AB7A-36843C835992}" type="presOf" srcId="{A07BDB69-E0CC-4130-96EF-BEA4C47697E9}" destId="{B844ECFA-D8AA-419B-B411-BEEA41E440EB}" srcOrd="0" destOrd="0" presId="urn:microsoft.com/office/officeart/2005/8/layout/process4"/>
    <dgm:cxn modelId="{BE88DE57-8A2C-4A58-B314-427437B7C25F}" type="presOf" srcId="{DF1401BC-136D-4F4F-8429-0AC6405B9AD7}" destId="{CA87A2D2-380E-4720-A4B2-8311968E2945}" srcOrd="1" destOrd="0" presId="urn:microsoft.com/office/officeart/2005/8/layout/process4"/>
    <dgm:cxn modelId="{FDB31B0A-15DC-414F-9DE2-B81A36C01B35}" srcId="{DF1401BC-136D-4F4F-8429-0AC6405B9AD7}" destId="{A07BDB69-E0CC-4130-96EF-BEA4C47697E9}" srcOrd="0" destOrd="0" parTransId="{E650D732-0307-421F-8781-4519B73B22BC}" sibTransId="{B60B6B66-2978-4E08-81BB-B473E8389EA5}"/>
    <dgm:cxn modelId="{69A22CB8-4603-4F40-87AD-24F2C89D8994}" srcId="{4C59B18A-E30A-4D67-804E-B527D9EA1E1A}" destId="{50201762-730B-4F05-90C9-CA7AF64B475C}" srcOrd="2" destOrd="0" parTransId="{9ECAF8DE-C427-4AF9-8D1D-DE2FBDCBEFAF}" sibTransId="{A28A663B-71D1-4BBD-9359-74B9F10A4519}"/>
    <dgm:cxn modelId="{0AFBEB7A-9121-4F65-9EE8-D466149105D4}" type="presOf" srcId="{32B5CA0E-A643-4DE5-8033-E9D9BE81C85B}" destId="{813B7014-0781-4FE7-B370-FEEAA8763672}" srcOrd="0" destOrd="0" presId="urn:microsoft.com/office/officeart/2005/8/layout/process4"/>
    <dgm:cxn modelId="{75E5E843-C671-486C-B19A-97EDD30D21EC}" type="presOf" srcId="{50201762-730B-4F05-90C9-CA7AF64B475C}" destId="{AE0FCE1F-AD36-4F4C-8962-3B6DC836FD9C}" srcOrd="0" destOrd="0" presId="urn:microsoft.com/office/officeart/2005/8/layout/process4"/>
    <dgm:cxn modelId="{F28C98BC-1F4F-4A6D-860E-9AE04EF7103C}" type="presOf" srcId="{DF1401BC-136D-4F4F-8429-0AC6405B9AD7}" destId="{75FE1DA4-638C-4785-8FE8-360E43F085CB}" srcOrd="0" destOrd="0" presId="urn:microsoft.com/office/officeart/2005/8/layout/process4"/>
    <dgm:cxn modelId="{80BC522F-8410-4E09-833C-63581C5C4382}" type="presOf" srcId="{32B5CA0E-A643-4DE5-8033-E9D9BE81C85B}" destId="{CF94053D-4BF8-4A87-ACBC-36E5634E86A1}" srcOrd="1" destOrd="0" presId="urn:microsoft.com/office/officeart/2005/8/layout/process4"/>
    <dgm:cxn modelId="{5F8E406C-7D2C-4541-ACEB-142B1692CC77}" srcId="{4C59B18A-E30A-4D67-804E-B527D9EA1E1A}" destId="{32B5CA0E-A643-4DE5-8033-E9D9BE81C85B}" srcOrd="1" destOrd="0" parTransId="{6E910D8D-7E48-4500-81C9-C5077198AFF9}" sibTransId="{E8E606B3-5BE1-439F-946F-3735E8D8664B}"/>
    <dgm:cxn modelId="{7CE94E51-47A3-4664-88E8-61E9882B4B1D}" srcId="{32B5CA0E-A643-4DE5-8033-E9D9BE81C85B}" destId="{9A4DB8D8-5D20-461E-B879-83D63C42382F}" srcOrd="0" destOrd="0" parTransId="{BCA8DE38-CD2F-41EA-8957-B40A7F884CD8}" sibTransId="{45C485EF-13F1-4B6B-A1E7-3A21DFA736F8}"/>
    <dgm:cxn modelId="{08709BC4-CBA8-4897-AC07-C6BF22FF84A5}" type="presOf" srcId="{4C59B18A-E30A-4D67-804E-B527D9EA1E1A}" destId="{79566E20-E1E1-408D-8424-577ADAA622C6}" srcOrd="0" destOrd="0" presId="urn:microsoft.com/office/officeart/2005/8/layout/process4"/>
    <dgm:cxn modelId="{7215D95F-54A4-4AD2-90F6-F53A51BF1F87}" type="presOf" srcId="{9A4DB8D8-5D20-461E-B879-83D63C42382F}" destId="{003F14FC-D1B8-41DC-8A31-467B98580988}" srcOrd="0" destOrd="0" presId="urn:microsoft.com/office/officeart/2005/8/layout/process4"/>
    <dgm:cxn modelId="{C415B097-E301-47CF-A306-5392595F45AE}" type="presParOf" srcId="{79566E20-E1E1-408D-8424-577ADAA622C6}" destId="{F485BA3F-CE9E-4CC4-932C-08BC625B183D}" srcOrd="0" destOrd="0" presId="urn:microsoft.com/office/officeart/2005/8/layout/process4"/>
    <dgm:cxn modelId="{276529C0-1F7C-456F-9388-EE1DED739808}" type="presParOf" srcId="{F485BA3F-CE9E-4CC4-932C-08BC625B183D}" destId="{AE0FCE1F-AD36-4F4C-8962-3B6DC836FD9C}" srcOrd="0" destOrd="0" presId="urn:microsoft.com/office/officeart/2005/8/layout/process4"/>
    <dgm:cxn modelId="{1E1287D6-3B66-4085-A85D-D27B8B76783D}" type="presParOf" srcId="{79566E20-E1E1-408D-8424-577ADAA622C6}" destId="{10D12162-CBEE-4E9B-86ED-71864A2055F8}" srcOrd="1" destOrd="0" presId="urn:microsoft.com/office/officeart/2005/8/layout/process4"/>
    <dgm:cxn modelId="{788F9271-1E2A-4F14-A497-AF7F3B6AE765}" type="presParOf" srcId="{79566E20-E1E1-408D-8424-577ADAA622C6}" destId="{3B95E986-EECA-42FD-94FB-50921F90C944}" srcOrd="2" destOrd="0" presId="urn:microsoft.com/office/officeart/2005/8/layout/process4"/>
    <dgm:cxn modelId="{0B6C2A83-1292-4058-B547-8CBCA9814E8E}" type="presParOf" srcId="{3B95E986-EECA-42FD-94FB-50921F90C944}" destId="{813B7014-0781-4FE7-B370-FEEAA8763672}" srcOrd="0" destOrd="0" presId="urn:microsoft.com/office/officeart/2005/8/layout/process4"/>
    <dgm:cxn modelId="{84A777C1-95D3-47DD-9021-9BA8DC1DEE22}" type="presParOf" srcId="{3B95E986-EECA-42FD-94FB-50921F90C944}" destId="{CF94053D-4BF8-4A87-ACBC-36E5634E86A1}" srcOrd="1" destOrd="0" presId="urn:microsoft.com/office/officeart/2005/8/layout/process4"/>
    <dgm:cxn modelId="{DB3653CC-3F1D-4234-B253-F3BE721E02F9}" type="presParOf" srcId="{3B95E986-EECA-42FD-94FB-50921F90C944}" destId="{A93F3943-1250-4438-B9BE-C82E8B70FC1A}" srcOrd="2" destOrd="0" presId="urn:microsoft.com/office/officeart/2005/8/layout/process4"/>
    <dgm:cxn modelId="{F23B07A3-8591-495A-935B-C7A0A60A0AA5}" type="presParOf" srcId="{A93F3943-1250-4438-B9BE-C82E8B70FC1A}" destId="{003F14FC-D1B8-41DC-8A31-467B98580988}" srcOrd="0" destOrd="0" presId="urn:microsoft.com/office/officeart/2005/8/layout/process4"/>
    <dgm:cxn modelId="{3C0D344A-A898-4495-A7BF-FECEBAA1A812}" type="presParOf" srcId="{79566E20-E1E1-408D-8424-577ADAA622C6}" destId="{ADAEFCEF-C943-4365-AC2E-387AA546E000}" srcOrd="3" destOrd="0" presId="urn:microsoft.com/office/officeart/2005/8/layout/process4"/>
    <dgm:cxn modelId="{729D351D-74C8-49A0-9A28-71A86B3FA6CE}" type="presParOf" srcId="{79566E20-E1E1-408D-8424-577ADAA622C6}" destId="{598D8DE4-D77E-4342-8DB7-C2E728F0C315}" srcOrd="4" destOrd="0" presId="urn:microsoft.com/office/officeart/2005/8/layout/process4"/>
    <dgm:cxn modelId="{B2BBE852-83D6-4CBC-9FD8-40046D0CB2C2}" type="presParOf" srcId="{598D8DE4-D77E-4342-8DB7-C2E728F0C315}" destId="{75FE1DA4-638C-4785-8FE8-360E43F085CB}" srcOrd="0" destOrd="0" presId="urn:microsoft.com/office/officeart/2005/8/layout/process4"/>
    <dgm:cxn modelId="{94F90DBB-CFE2-448C-A649-6C3F62DA4237}" type="presParOf" srcId="{598D8DE4-D77E-4342-8DB7-C2E728F0C315}" destId="{CA87A2D2-380E-4720-A4B2-8311968E2945}" srcOrd="1" destOrd="0" presId="urn:microsoft.com/office/officeart/2005/8/layout/process4"/>
    <dgm:cxn modelId="{6621BB49-E160-48BC-ADBD-75571F07BD0A}" type="presParOf" srcId="{598D8DE4-D77E-4342-8DB7-C2E728F0C315}" destId="{29E6239B-A440-4AC4-872F-5BB6A32F0E37}" srcOrd="2" destOrd="0" presId="urn:microsoft.com/office/officeart/2005/8/layout/process4"/>
    <dgm:cxn modelId="{FEC5049C-1395-413F-A98D-A4883B69741E}" type="presParOf" srcId="{29E6239B-A440-4AC4-872F-5BB6A32F0E37}" destId="{B844ECFA-D8AA-419B-B411-BEEA41E440EB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9B18A-E30A-4D67-804E-B527D9EA1E1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1401BC-136D-4F4F-8429-0AC6405B9AD7}">
      <dgm:prSet phldrT="[Текст]"/>
      <dgm:spPr>
        <a:solidFill>
          <a:srgbClr val="0000FF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Звездное небо: </a:t>
          </a:r>
          <a:endParaRPr lang="ru-RU" dirty="0"/>
        </a:p>
      </dgm:t>
    </dgm:pt>
    <dgm:pt modelId="{25FC81F0-BFD1-4331-BA1D-B888B94D1EB0}" type="parTrans" cxnId="{5FE8336C-B8CB-4E8E-9D56-9688C688348E}">
      <dgm:prSet/>
      <dgm:spPr/>
      <dgm:t>
        <a:bodyPr/>
        <a:lstStyle/>
        <a:p>
          <a:endParaRPr lang="ru-RU"/>
        </a:p>
      </dgm:t>
    </dgm:pt>
    <dgm:pt modelId="{13F26CFC-39F7-4553-A804-2C9C6C59C93B}" type="sibTrans" cxnId="{5FE8336C-B8CB-4E8E-9D56-9688C688348E}">
      <dgm:prSet/>
      <dgm:spPr/>
      <dgm:t>
        <a:bodyPr/>
        <a:lstStyle/>
        <a:p>
          <a:endParaRPr lang="ru-RU"/>
        </a:p>
      </dgm:t>
    </dgm:pt>
    <dgm:pt modelId="{A07BDB69-E0CC-4130-96EF-BEA4C47697E9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Квинтилиан, Коменский, Корчак, Сухомлинский...</a:t>
          </a:r>
          <a:endParaRPr lang="ru-RU" dirty="0"/>
        </a:p>
      </dgm:t>
    </dgm:pt>
    <dgm:pt modelId="{E650D732-0307-421F-8781-4519B73B22BC}" type="parTrans" cxnId="{FDB31B0A-15DC-414F-9DE2-B81A36C01B35}">
      <dgm:prSet/>
      <dgm:spPr/>
      <dgm:t>
        <a:bodyPr/>
        <a:lstStyle/>
        <a:p>
          <a:endParaRPr lang="ru-RU"/>
        </a:p>
      </dgm:t>
    </dgm:pt>
    <dgm:pt modelId="{B60B6B66-2978-4E08-81BB-B473E8389EA5}" type="sibTrans" cxnId="{FDB31B0A-15DC-414F-9DE2-B81A36C01B35}">
      <dgm:prSet/>
      <dgm:spPr/>
      <dgm:t>
        <a:bodyPr/>
        <a:lstStyle/>
        <a:p>
          <a:endParaRPr lang="ru-RU"/>
        </a:p>
      </dgm:t>
    </dgm:pt>
    <dgm:pt modelId="{50201762-730B-4F05-90C9-CA7AF64B475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Школьная жизнь, практика</a:t>
          </a:r>
          <a:endParaRPr lang="ru-RU" dirty="0"/>
        </a:p>
      </dgm:t>
    </dgm:pt>
    <dgm:pt modelId="{9ECAF8DE-C427-4AF9-8D1D-DE2FBDCBEFAF}" type="parTrans" cxnId="{69A22CB8-4603-4F40-87AD-24F2C89D8994}">
      <dgm:prSet/>
      <dgm:spPr/>
      <dgm:t>
        <a:bodyPr/>
        <a:lstStyle/>
        <a:p>
          <a:endParaRPr lang="ru-RU"/>
        </a:p>
      </dgm:t>
    </dgm:pt>
    <dgm:pt modelId="{A28A663B-71D1-4BBD-9359-74B9F10A4519}" type="sibTrans" cxnId="{69A22CB8-4603-4F40-87AD-24F2C89D8994}">
      <dgm:prSet/>
      <dgm:spPr/>
      <dgm:t>
        <a:bodyPr/>
        <a:lstStyle/>
        <a:p>
          <a:endParaRPr lang="ru-RU"/>
        </a:p>
      </dgm:t>
    </dgm:pt>
    <dgm:pt modelId="{79566E20-E1E1-408D-8424-577ADAA622C6}" type="pres">
      <dgm:prSet presAssocID="{4C59B18A-E30A-4D67-804E-B527D9EA1E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5BA3F-CE9E-4CC4-932C-08BC625B183D}" type="pres">
      <dgm:prSet presAssocID="{50201762-730B-4F05-90C9-CA7AF64B475C}" presName="boxAndChildren" presStyleCnt="0"/>
      <dgm:spPr/>
    </dgm:pt>
    <dgm:pt modelId="{AE0FCE1F-AD36-4F4C-8962-3B6DC836FD9C}" type="pres">
      <dgm:prSet presAssocID="{50201762-730B-4F05-90C9-CA7AF64B475C}" presName="parentTextBox" presStyleLbl="node1" presStyleIdx="0" presStyleCnt="2"/>
      <dgm:spPr/>
      <dgm:t>
        <a:bodyPr/>
        <a:lstStyle/>
        <a:p>
          <a:endParaRPr lang="ru-RU"/>
        </a:p>
      </dgm:t>
    </dgm:pt>
    <dgm:pt modelId="{ADAEFCEF-C943-4365-AC2E-387AA546E000}" type="pres">
      <dgm:prSet presAssocID="{13F26CFC-39F7-4553-A804-2C9C6C59C93B}" presName="sp" presStyleCnt="0"/>
      <dgm:spPr/>
    </dgm:pt>
    <dgm:pt modelId="{598D8DE4-D77E-4342-8DB7-C2E728F0C315}" type="pres">
      <dgm:prSet presAssocID="{DF1401BC-136D-4F4F-8429-0AC6405B9AD7}" presName="arrowAndChildren" presStyleCnt="0"/>
      <dgm:spPr/>
    </dgm:pt>
    <dgm:pt modelId="{75FE1DA4-638C-4785-8FE8-360E43F085CB}" type="pres">
      <dgm:prSet presAssocID="{DF1401BC-136D-4F4F-8429-0AC6405B9AD7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A87A2D2-380E-4720-A4B2-8311968E2945}" type="pres">
      <dgm:prSet presAssocID="{DF1401BC-136D-4F4F-8429-0AC6405B9AD7}" presName="arrow" presStyleLbl="node1" presStyleIdx="1" presStyleCnt="2" custLinFactNeighborY="-74"/>
      <dgm:spPr/>
      <dgm:t>
        <a:bodyPr/>
        <a:lstStyle/>
        <a:p>
          <a:endParaRPr lang="ru-RU"/>
        </a:p>
      </dgm:t>
    </dgm:pt>
    <dgm:pt modelId="{29E6239B-A440-4AC4-872F-5BB6A32F0E37}" type="pres">
      <dgm:prSet presAssocID="{DF1401BC-136D-4F4F-8429-0AC6405B9AD7}" presName="descendantArrow" presStyleCnt="0"/>
      <dgm:spPr/>
    </dgm:pt>
    <dgm:pt modelId="{B844ECFA-D8AA-419B-B411-BEEA41E440EB}" type="pres">
      <dgm:prSet presAssocID="{A07BDB69-E0CC-4130-96EF-BEA4C47697E9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31B0A-15DC-414F-9DE2-B81A36C01B35}" srcId="{DF1401BC-136D-4F4F-8429-0AC6405B9AD7}" destId="{A07BDB69-E0CC-4130-96EF-BEA4C47697E9}" srcOrd="0" destOrd="0" parTransId="{E650D732-0307-421F-8781-4519B73B22BC}" sibTransId="{B60B6B66-2978-4E08-81BB-B473E8389EA5}"/>
    <dgm:cxn modelId="{87A34C74-9195-49EE-BC60-78581BA5F2AF}" type="presOf" srcId="{DF1401BC-136D-4F4F-8429-0AC6405B9AD7}" destId="{75FE1DA4-638C-4785-8FE8-360E43F085CB}" srcOrd="0" destOrd="0" presId="urn:microsoft.com/office/officeart/2005/8/layout/process4"/>
    <dgm:cxn modelId="{69A22CB8-4603-4F40-87AD-24F2C89D8994}" srcId="{4C59B18A-E30A-4D67-804E-B527D9EA1E1A}" destId="{50201762-730B-4F05-90C9-CA7AF64B475C}" srcOrd="1" destOrd="0" parTransId="{9ECAF8DE-C427-4AF9-8D1D-DE2FBDCBEFAF}" sibTransId="{A28A663B-71D1-4BBD-9359-74B9F10A4519}"/>
    <dgm:cxn modelId="{5FE8336C-B8CB-4E8E-9D56-9688C688348E}" srcId="{4C59B18A-E30A-4D67-804E-B527D9EA1E1A}" destId="{DF1401BC-136D-4F4F-8429-0AC6405B9AD7}" srcOrd="0" destOrd="0" parTransId="{25FC81F0-BFD1-4331-BA1D-B888B94D1EB0}" sibTransId="{13F26CFC-39F7-4553-A804-2C9C6C59C93B}"/>
    <dgm:cxn modelId="{B7B78C17-41FD-48F3-9EE4-8026129EE8C2}" type="presOf" srcId="{DF1401BC-136D-4F4F-8429-0AC6405B9AD7}" destId="{CA87A2D2-380E-4720-A4B2-8311968E2945}" srcOrd="1" destOrd="0" presId="urn:microsoft.com/office/officeart/2005/8/layout/process4"/>
    <dgm:cxn modelId="{CE0E8EFB-521D-48D9-89F9-99B98592A1B9}" type="presOf" srcId="{4C59B18A-E30A-4D67-804E-B527D9EA1E1A}" destId="{79566E20-E1E1-408D-8424-577ADAA622C6}" srcOrd="0" destOrd="0" presId="urn:microsoft.com/office/officeart/2005/8/layout/process4"/>
    <dgm:cxn modelId="{33B9C8C4-2557-4C8D-8319-B5F935AAC6BA}" type="presOf" srcId="{50201762-730B-4F05-90C9-CA7AF64B475C}" destId="{AE0FCE1F-AD36-4F4C-8962-3B6DC836FD9C}" srcOrd="0" destOrd="0" presId="urn:microsoft.com/office/officeart/2005/8/layout/process4"/>
    <dgm:cxn modelId="{65C3C565-B0EF-4418-9F46-68BCDB5F5303}" type="presOf" srcId="{A07BDB69-E0CC-4130-96EF-BEA4C47697E9}" destId="{B844ECFA-D8AA-419B-B411-BEEA41E440EB}" srcOrd="0" destOrd="0" presId="urn:microsoft.com/office/officeart/2005/8/layout/process4"/>
    <dgm:cxn modelId="{27418A84-5B59-430D-A70B-AB94B708B18A}" type="presParOf" srcId="{79566E20-E1E1-408D-8424-577ADAA622C6}" destId="{F485BA3F-CE9E-4CC4-932C-08BC625B183D}" srcOrd="0" destOrd="0" presId="urn:microsoft.com/office/officeart/2005/8/layout/process4"/>
    <dgm:cxn modelId="{63CD1B4B-3D01-41A8-BDB6-EB72624CCEC5}" type="presParOf" srcId="{F485BA3F-CE9E-4CC4-932C-08BC625B183D}" destId="{AE0FCE1F-AD36-4F4C-8962-3B6DC836FD9C}" srcOrd="0" destOrd="0" presId="urn:microsoft.com/office/officeart/2005/8/layout/process4"/>
    <dgm:cxn modelId="{6AC4AF7E-5E88-4DA7-A8FB-C3A375B66339}" type="presParOf" srcId="{79566E20-E1E1-408D-8424-577ADAA622C6}" destId="{ADAEFCEF-C943-4365-AC2E-387AA546E000}" srcOrd="1" destOrd="0" presId="urn:microsoft.com/office/officeart/2005/8/layout/process4"/>
    <dgm:cxn modelId="{AA07B906-6270-4520-989A-501538F8CB53}" type="presParOf" srcId="{79566E20-E1E1-408D-8424-577ADAA622C6}" destId="{598D8DE4-D77E-4342-8DB7-C2E728F0C315}" srcOrd="2" destOrd="0" presId="urn:microsoft.com/office/officeart/2005/8/layout/process4"/>
    <dgm:cxn modelId="{FA06629A-D3AC-41AF-B52A-074740FEBEDD}" type="presParOf" srcId="{598D8DE4-D77E-4342-8DB7-C2E728F0C315}" destId="{75FE1DA4-638C-4785-8FE8-360E43F085CB}" srcOrd="0" destOrd="0" presId="urn:microsoft.com/office/officeart/2005/8/layout/process4"/>
    <dgm:cxn modelId="{D6217791-CE0D-4963-868A-40B94BAC989A}" type="presParOf" srcId="{598D8DE4-D77E-4342-8DB7-C2E728F0C315}" destId="{CA87A2D2-380E-4720-A4B2-8311968E2945}" srcOrd="1" destOrd="0" presId="urn:microsoft.com/office/officeart/2005/8/layout/process4"/>
    <dgm:cxn modelId="{E088A47B-7AA6-45FB-BB67-DA7CC0BE8C66}" type="presParOf" srcId="{598D8DE4-D77E-4342-8DB7-C2E728F0C315}" destId="{29E6239B-A440-4AC4-872F-5BB6A32F0E37}" srcOrd="2" destOrd="0" presId="urn:microsoft.com/office/officeart/2005/8/layout/process4"/>
    <dgm:cxn modelId="{D036E60B-3258-404A-8012-C268C2A7051B}" type="presParOf" srcId="{29E6239B-A440-4AC4-872F-5BB6A32F0E37}" destId="{B844ECFA-D8AA-419B-B411-BEEA41E440EB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25674-1AD1-4247-912D-5AC9E13046DD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C7F6-9D2F-48D2-A4E5-EC9FACF1A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419E5-99A7-45E2-A5C4-4F4F21EE0E24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7F1A4-2DA8-462F-B9A1-A901A03F171F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C121B-05F0-4336-AA1E-044030682C9E}" type="slidenum">
              <a:rPr lang="en-US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9CF43-BCD6-47DE-AF25-51A84424CD19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D3E26-AE74-4D99-9BEF-9C237765800A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E7246-7751-4B3F-878B-E839C7A3F80D}" type="slidenum">
              <a:rPr lang="en-US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12229-BA33-42E0-A45E-5E54CBF08F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EE396-B80E-403E-B6B6-091CCB3D294C}" type="slidenum">
              <a:rPr lang="en-US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133B7B-28A7-47FE-8EDE-2A718DF5F7DA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A52C8-7227-4E75-B338-65D20193F228}" type="slidenum">
              <a:rPr lang="en-US"/>
              <a:pPr/>
              <a:t>39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C5D2B-BB8D-44C4-BDD6-36C367E02F93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198FA-A3E6-4E92-85BF-3BC4A5718C6E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35915-64A5-45F0-9641-B4B6B960F5E6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7F6-9D2F-48D2-A4E5-EC9FACF1AF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A719F-801E-4D9C-94D6-0DC8A4A91F77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547-F3CE-46AB-AD5D-6D1B5A25C095}" type="datetimeFigureOut">
              <a:rPr lang="ru-RU" smtClean="0"/>
              <a:pPr/>
              <a:t>02.06.2009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B939-CD35-4E42-8CA4-DD344481D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64306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FF0000"/>
                </a:solidFill>
              </a:rPr>
              <a:t>«</a:t>
            </a:r>
            <a:r>
              <a:rPr lang="ru-RU" sz="8000" b="1" i="1" dirty="0">
                <a:solidFill>
                  <a:srgbClr val="FF0000"/>
                </a:solidFill>
              </a:rPr>
              <a:t>Принципы гуманистической педагогики</a:t>
            </a:r>
            <a:r>
              <a:rPr lang="ru-RU" sz="8000" b="1" i="1" dirty="0" smtClean="0">
                <a:solidFill>
                  <a:srgbClr val="FF0000"/>
                </a:solidFill>
              </a:rPr>
              <a:t>»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тремление  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вободе, 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взрослению 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развитию</a:t>
            </a:r>
            <a:endParaRPr lang="en-US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10800000">
            <a:off x="2438400" y="2209800"/>
            <a:ext cx="4114800" cy="3505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508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 rot="3557930">
            <a:off x="1295400" y="3840163"/>
            <a:ext cx="392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rot="18030254">
            <a:off x="3764757" y="3931444"/>
            <a:ext cx="392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Взросление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4600" y="1752600"/>
            <a:ext cx="392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Свобода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Природа в ребенке</a:t>
            </a:r>
            <a:endParaRPr lang="en-US" sz="6000" b="1" dirty="0"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4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4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4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4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6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Сущность ребенка</a:t>
            </a:r>
            <a:br>
              <a:rPr lang="ru-RU" sz="6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10800000">
            <a:off x="2438400" y="2590800"/>
            <a:ext cx="4114800" cy="3505200"/>
          </a:xfrm>
          <a:prstGeom prst="triangle">
            <a:avLst>
              <a:gd name="adj" fmla="val 50000"/>
            </a:avLst>
          </a:prstGeom>
          <a:solidFill>
            <a:srgbClr val="FF0000">
              <a:alpha val="39999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508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>
            <a:off x="2438400" y="1447800"/>
            <a:ext cx="4114800" cy="3505200"/>
          </a:xfrm>
          <a:prstGeom prst="triangle">
            <a:avLst>
              <a:gd name="adj" fmla="val 50000"/>
            </a:avLst>
          </a:prstGeom>
          <a:solidFill>
            <a:srgbClr val="0000FF">
              <a:alpha val="39999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508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76600" y="2654300"/>
            <a:ext cx="2355850" cy="2298700"/>
            <a:chOff x="3048000" y="2430966"/>
            <a:chExt cx="2819400" cy="275063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048000" y="2430966"/>
              <a:ext cx="2819400" cy="275063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267713" y="2742502"/>
              <a:ext cx="379973" cy="38182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581863" y="4114020"/>
              <a:ext cx="379973" cy="38182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029560" y="4114020"/>
              <a:ext cx="379973" cy="38182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357166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loud 11"/>
          <p:cNvSpPr>
            <a:spLocks noChangeArrowheads="1"/>
          </p:cNvSpPr>
          <p:nvPr/>
        </p:nvSpPr>
        <p:spPr bwMode="auto">
          <a:xfrm>
            <a:off x="857224" y="1928802"/>
            <a:ext cx="1219200" cy="609600"/>
          </a:xfrm>
          <a:prstGeom prst="star5">
            <a:avLst/>
          </a:prstGeom>
          <a:solidFill>
            <a:srgbClr val="00009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Cloud 11"/>
          <p:cNvSpPr>
            <a:spLocks noChangeArrowheads="1"/>
          </p:cNvSpPr>
          <p:nvPr/>
        </p:nvSpPr>
        <p:spPr bwMode="auto">
          <a:xfrm>
            <a:off x="2357422" y="1928802"/>
            <a:ext cx="1219200" cy="609600"/>
          </a:xfrm>
          <a:prstGeom prst="star5">
            <a:avLst/>
          </a:prstGeom>
          <a:solidFill>
            <a:srgbClr val="00009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Cloud 11"/>
          <p:cNvSpPr>
            <a:spLocks noChangeArrowheads="1"/>
          </p:cNvSpPr>
          <p:nvPr/>
        </p:nvSpPr>
        <p:spPr bwMode="auto">
          <a:xfrm>
            <a:off x="5857884" y="2000240"/>
            <a:ext cx="1219200" cy="609600"/>
          </a:xfrm>
          <a:prstGeom prst="star5">
            <a:avLst/>
          </a:prstGeom>
          <a:solidFill>
            <a:srgbClr val="00009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Cloud 11"/>
          <p:cNvSpPr>
            <a:spLocks noChangeArrowheads="1"/>
          </p:cNvSpPr>
          <p:nvPr/>
        </p:nvSpPr>
        <p:spPr bwMode="auto">
          <a:xfrm>
            <a:off x="7429520" y="1928802"/>
            <a:ext cx="1219200" cy="609600"/>
          </a:xfrm>
          <a:prstGeom prst="star5">
            <a:avLst/>
          </a:prstGeom>
          <a:solidFill>
            <a:srgbClr val="00009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Down Arrow 30"/>
          <p:cNvSpPr>
            <a:spLocks noChangeArrowheads="1"/>
          </p:cNvSpPr>
          <p:nvPr/>
        </p:nvSpPr>
        <p:spPr bwMode="auto">
          <a:xfrm>
            <a:off x="785786" y="4214818"/>
            <a:ext cx="609600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Down Arrow 30"/>
          <p:cNvSpPr>
            <a:spLocks noChangeArrowheads="1"/>
          </p:cNvSpPr>
          <p:nvPr/>
        </p:nvSpPr>
        <p:spPr bwMode="auto">
          <a:xfrm>
            <a:off x="6357950" y="4214818"/>
            <a:ext cx="609600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Down Arrow 30"/>
          <p:cNvSpPr>
            <a:spLocks noChangeArrowheads="1"/>
          </p:cNvSpPr>
          <p:nvPr/>
        </p:nvSpPr>
        <p:spPr bwMode="auto">
          <a:xfrm>
            <a:off x="2428860" y="4214818"/>
            <a:ext cx="609600" cy="714380"/>
          </a:xfrm>
          <a:prstGeom prst="downArrow">
            <a:avLst>
              <a:gd name="adj1" fmla="val 50000"/>
              <a:gd name="adj2" fmla="val 43662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Down Arrow 30"/>
          <p:cNvSpPr>
            <a:spLocks noChangeArrowheads="1"/>
          </p:cNvSpPr>
          <p:nvPr/>
        </p:nvSpPr>
        <p:spPr bwMode="auto">
          <a:xfrm>
            <a:off x="8143900" y="4214818"/>
            <a:ext cx="609600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357166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30"/>
          <p:cNvSpPr>
            <a:spLocks noChangeArrowheads="1"/>
          </p:cNvSpPr>
          <p:nvPr/>
        </p:nvSpPr>
        <p:spPr bwMode="auto">
          <a:xfrm rot="12217910">
            <a:off x="1480584" y="2594242"/>
            <a:ext cx="421575" cy="16722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Down Arrow 30"/>
          <p:cNvSpPr>
            <a:spLocks noChangeArrowheads="1"/>
          </p:cNvSpPr>
          <p:nvPr/>
        </p:nvSpPr>
        <p:spPr bwMode="auto">
          <a:xfrm rot="19601284">
            <a:off x="1337707" y="2665679"/>
            <a:ext cx="421575" cy="16722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Down Arrow 30"/>
          <p:cNvSpPr>
            <a:spLocks noChangeArrowheads="1"/>
          </p:cNvSpPr>
          <p:nvPr/>
        </p:nvSpPr>
        <p:spPr bwMode="auto">
          <a:xfrm rot="12325376">
            <a:off x="3053144" y="2581267"/>
            <a:ext cx="421575" cy="16722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Down Arrow 30"/>
          <p:cNvSpPr>
            <a:spLocks noChangeArrowheads="1"/>
          </p:cNvSpPr>
          <p:nvPr/>
        </p:nvSpPr>
        <p:spPr bwMode="auto">
          <a:xfrm rot="19479478">
            <a:off x="2909343" y="2594243"/>
            <a:ext cx="421575" cy="16722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Down Arrow 30"/>
          <p:cNvSpPr>
            <a:spLocks noChangeArrowheads="1"/>
          </p:cNvSpPr>
          <p:nvPr/>
        </p:nvSpPr>
        <p:spPr bwMode="auto">
          <a:xfrm rot="12488862">
            <a:off x="6230090" y="2435377"/>
            <a:ext cx="421575" cy="178167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Down Arrow 30"/>
          <p:cNvSpPr>
            <a:spLocks noChangeArrowheads="1"/>
          </p:cNvSpPr>
          <p:nvPr/>
        </p:nvSpPr>
        <p:spPr bwMode="auto">
          <a:xfrm rot="19323321">
            <a:off x="6409803" y="2594242"/>
            <a:ext cx="421575" cy="16722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Down Arrow 30"/>
          <p:cNvSpPr>
            <a:spLocks noChangeArrowheads="1"/>
          </p:cNvSpPr>
          <p:nvPr/>
        </p:nvSpPr>
        <p:spPr bwMode="auto">
          <a:xfrm rot="12403405">
            <a:off x="7925872" y="2577224"/>
            <a:ext cx="421575" cy="16722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Down Arrow 30"/>
          <p:cNvSpPr>
            <a:spLocks noChangeArrowheads="1"/>
          </p:cNvSpPr>
          <p:nvPr/>
        </p:nvSpPr>
        <p:spPr bwMode="auto">
          <a:xfrm rot="19335750">
            <a:off x="7968610" y="2597296"/>
            <a:ext cx="421575" cy="167224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Down Arrow 30"/>
          <p:cNvSpPr>
            <a:spLocks noChangeArrowheads="1"/>
          </p:cNvSpPr>
          <p:nvPr/>
        </p:nvSpPr>
        <p:spPr bwMode="auto">
          <a:xfrm rot="10800000">
            <a:off x="4214810" y="2786058"/>
            <a:ext cx="1188682" cy="10001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3786214"/>
          </a:xfrm>
          <a:prstGeom prst="ribbon">
            <a:avLst>
              <a:gd name="adj1" fmla="val 19132"/>
              <a:gd name="adj2" fmla="val 50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Акцент на значение слов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14348" y="214290"/>
            <a:ext cx="77041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4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Слово принадлежит наполовину тому, кто говорит, и наполовину тому, кто слушает.</a:t>
            </a:r>
          </a:p>
          <a:p>
            <a:pPr algn="r"/>
            <a:r>
              <a:rPr lang="ru-RU" sz="4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Ж. - Б. Мольер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57562"/>
            <a:ext cx="8229600" cy="2857512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2060"/>
                </a:solidFill>
              </a:rPr>
              <a:t>«Школа есть лестница духовного становления человека</a:t>
            </a:r>
            <a:r>
              <a:rPr lang="ru-RU" sz="6700" b="1" dirty="0" smtClean="0">
                <a:solidFill>
                  <a:srgbClr val="002060"/>
                </a:solidFill>
              </a:rPr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6216" y="6273225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патриарх Алексий </a:t>
            </a:r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 rot="962454">
            <a:off x="428596" y="214290"/>
            <a:ext cx="8229600" cy="335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Послушайте - и Вы забудете,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Посмотрите - и Вы запомните,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Сделайте - и Вы поймете.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Конфуций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Школа</a:t>
            </a: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590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Лат. </a:t>
            </a:r>
            <a:r>
              <a:rPr lang="en-US" sz="6000" b="1" dirty="0">
                <a:solidFill>
                  <a:srgbClr val="16164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SKALE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953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Лестница духовного восхождения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 rot="5400000">
            <a:off x="4038600" y="1981200"/>
            <a:ext cx="1066800" cy="609600"/>
          </a:xfrm>
          <a:prstGeom prst="chevron">
            <a:avLst>
              <a:gd name="adj" fmla="val 49997"/>
            </a:avLst>
          </a:prstGeom>
          <a:solidFill>
            <a:srgbClr val="3366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Equal 5"/>
          <p:cNvSpPr>
            <a:spLocks noChangeArrowheads="1"/>
          </p:cNvSpPr>
          <p:nvPr/>
        </p:nvSpPr>
        <p:spPr bwMode="auto">
          <a:xfrm>
            <a:off x="4038600" y="3962400"/>
            <a:ext cx="990600" cy="762000"/>
          </a:xfrm>
          <a:custGeom>
            <a:avLst/>
            <a:gdLst>
              <a:gd name="T0" fmla="*/ 859296 w 990600"/>
              <a:gd name="T1" fmla="*/ 246583 h 762000"/>
              <a:gd name="T2" fmla="*/ 859296 w 990600"/>
              <a:gd name="T3" fmla="*/ 515417 h 762000"/>
              <a:gd name="T4" fmla="*/ 495300 w 990600"/>
              <a:gd name="T5" fmla="*/ 605028 h 762000"/>
              <a:gd name="T6" fmla="*/ 131304 w 990600"/>
              <a:gd name="T7" fmla="*/ 246583 h 762000"/>
              <a:gd name="T8" fmla="*/ 131304 w 990600"/>
              <a:gd name="T9" fmla="*/ 515417 h 762000"/>
              <a:gd name="T10" fmla="*/ 495300 w 990600"/>
              <a:gd name="T11" fmla="*/ 156972 h 762000"/>
              <a:gd name="T12" fmla="*/ 0 60000 65536"/>
              <a:gd name="T13" fmla="*/ 0 60000 65536"/>
              <a:gd name="T14" fmla="*/ 1 60000 65536"/>
              <a:gd name="T15" fmla="*/ 2 60000 65536"/>
              <a:gd name="T16" fmla="*/ 2 60000 65536"/>
              <a:gd name="T17" fmla="*/ 3 60000 65536"/>
              <a:gd name="T18" fmla="*/ 131304 w 990600"/>
              <a:gd name="T19" fmla="*/ 156972 h 762000"/>
              <a:gd name="T20" fmla="*/ 859296 w 990600"/>
              <a:gd name="T21" fmla="*/ 605028 h 762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0600" h="762000">
                <a:moveTo>
                  <a:pt x="131304" y="156972"/>
                </a:moveTo>
                <a:lnTo>
                  <a:pt x="859296" y="156972"/>
                </a:lnTo>
                <a:lnTo>
                  <a:pt x="859296" y="336194"/>
                </a:lnTo>
                <a:lnTo>
                  <a:pt x="131304" y="336194"/>
                </a:lnTo>
                <a:close/>
                <a:moveTo>
                  <a:pt x="131304" y="425806"/>
                </a:moveTo>
                <a:lnTo>
                  <a:pt x="859296" y="425806"/>
                </a:lnTo>
                <a:lnTo>
                  <a:pt x="859296" y="605028"/>
                </a:lnTo>
                <a:lnTo>
                  <a:pt x="131304" y="60502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4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4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5720" y="0"/>
            <a:ext cx="871537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УЧИТЕЛЬ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14422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</a:t>
            </a:r>
            <a:r>
              <a:rPr lang="ru-RU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итель</a:t>
            </a: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</a:t>
            </a:r>
            <a:r>
              <a:rPr lang="ru-RU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еник</a:t>
            </a: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</a:t>
            </a:r>
            <a:r>
              <a:rPr lang="ru-RU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ение</a:t>
            </a: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ru-RU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</a:t>
            </a:r>
            <a:r>
              <a:rPr lang="ru-RU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</a:t>
            </a:r>
            <a:r>
              <a:rPr lang="ru-RU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ение</a:t>
            </a: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и т.д.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3248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= Ура = Аура, Огонь, Свет, Логос, Жизнь, Мудрость, Бог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64331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 = Чело = Душа, Сознание 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071942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  <a:r>
              <a:rPr lang="ru-RU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r>
              <a:rPr lang="ru-RU" sz="32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итель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Душа, носитель Света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600076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Человек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= душа, знания на век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0"/>
                            </p:stCondLst>
                            <p:childTnLst>
                              <p:par>
                                <p:cTn id="1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2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2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133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В-ОС-Питание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495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ВОСПИТАНИЕ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=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Питание Духовной Оси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</a:t>
            </a:r>
            <a:b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76600" y="25908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 err="1">
                <a:solidFill>
                  <a:srgbClr val="1616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У+Рок</a:t>
            </a:r>
            <a:endParaRPr lang="en-US" sz="6000" b="1" dirty="0">
              <a:solidFill>
                <a:srgbClr val="1616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105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= основа жизни, модель жизни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 rot="5400000">
            <a:off x="4038600" y="1981200"/>
            <a:ext cx="1066800" cy="609600"/>
          </a:xfrm>
          <a:prstGeom prst="chevron">
            <a:avLst>
              <a:gd name="adj" fmla="val 49997"/>
            </a:avLst>
          </a:prstGeom>
          <a:solidFill>
            <a:srgbClr val="3366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Equal 5"/>
          <p:cNvSpPr>
            <a:spLocks noChangeArrowheads="1"/>
          </p:cNvSpPr>
          <p:nvPr/>
        </p:nvSpPr>
        <p:spPr bwMode="auto">
          <a:xfrm>
            <a:off x="4038600" y="3962400"/>
            <a:ext cx="990600" cy="762000"/>
          </a:xfrm>
          <a:custGeom>
            <a:avLst/>
            <a:gdLst>
              <a:gd name="T0" fmla="*/ 859296 w 990600"/>
              <a:gd name="T1" fmla="*/ 246583 h 762000"/>
              <a:gd name="T2" fmla="*/ 859296 w 990600"/>
              <a:gd name="T3" fmla="*/ 515417 h 762000"/>
              <a:gd name="T4" fmla="*/ 495300 w 990600"/>
              <a:gd name="T5" fmla="*/ 605028 h 762000"/>
              <a:gd name="T6" fmla="*/ 131304 w 990600"/>
              <a:gd name="T7" fmla="*/ 246583 h 762000"/>
              <a:gd name="T8" fmla="*/ 131304 w 990600"/>
              <a:gd name="T9" fmla="*/ 515417 h 762000"/>
              <a:gd name="T10" fmla="*/ 495300 w 990600"/>
              <a:gd name="T11" fmla="*/ 156972 h 762000"/>
              <a:gd name="T12" fmla="*/ 0 60000 65536"/>
              <a:gd name="T13" fmla="*/ 0 60000 65536"/>
              <a:gd name="T14" fmla="*/ 1 60000 65536"/>
              <a:gd name="T15" fmla="*/ 2 60000 65536"/>
              <a:gd name="T16" fmla="*/ 2 60000 65536"/>
              <a:gd name="T17" fmla="*/ 3 60000 65536"/>
              <a:gd name="T18" fmla="*/ 131304 w 990600"/>
              <a:gd name="T19" fmla="*/ 156972 h 762000"/>
              <a:gd name="T20" fmla="*/ 859296 w 990600"/>
              <a:gd name="T21" fmla="*/ 605028 h 762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0600" h="762000">
                <a:moveTo>
                  <a:pt x="131304" y="156972"/>
                </a:moveTo>
                <a:lnTo>
                  <a:pt x="859296" y="156972"/>
                </a:lnTo>
                <a:lnTo>
                  <a:pt x="859296" y="336194"/>
                </a:lnTo>
                <a:lnTo>
                  <a:pt x="131304" y="336194"/>
                </a:lnTo>
                <a:close/>
                <a:moveTo>
                  <a:pt x="131304" y="425806"/>
                </a:moveTo>
                <a:lnTo>
                  <a:pt x="859296" y="425806"/>
                </a:lnTo>
                <a:lnTo>
                  <a:pt x="859296" y="605028"/>
                </a:lnTo>
                <a:lnTo>
                  <a:pt x="131304" y="60502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86400" y="3733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161645"/>
                </a:solidFill>
                <a:latin typeface="+mj-lt"/>
              </a:rPr>
              <a:t>У=Ура</a:t>
            </a:r>
          </a:p>
          <a:p>
            <a:pPr algn="ctr"/>
            <a:r>
              <a:rPr lang="ru-RU" sz="2800" b="1" dirty="0">
                <a:solidFill>
                  <a:srgbClr val="161645"/>
                </a:solidFill>
                <a:latin typeface="+mj-lt"/>
              </a:rPr>
              <a:t>Рок=удар судьбы</a:t>
            </a:r>
            <a:endParaRPr lang="en-US" sz="2800" b="1" dirty="0">
              <a:solidFill>
                <a:srgbClr val="161645"/>
              </a:solidFill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  <p:bldP spid="4" grpId="0"/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2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095375" y="1004888"/>
            <a:ext cx="318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755650" y="957263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 dirty="0">
              <a:latin typeface="Comic Sans MS" pitchFamily="66" charset="0"/>
            </a:endParaRPr>
          </a:p>
          <a:p>
            <a:endParaRPr lang="ru-RU" sz="2800" b="1" dirty="0">
              <a:latin typeface="Comic Sans MS" pitchFamily="66" charset="0"/>
            </a:endParaRPr>
          </a:p>
          <a:p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4786314" cy="5386090"/>
          </a:xfrm>
          <a:custGeom>
            <a:avLst/>
            <a:gdLst>
              <a:gd name="connsiteX0" fmla="*/ 298849 w 4857752"/>
              <a:gd name="connsiteY0" fmla="*/ 6660833 h 6660833"/>
              <a:gd name="connsiteX1" fmla="*/ 597698 w 4857752"/>
              <a:gd name="connsiteY1" fmla="*/ 6361984 h 6660833"/>
              <a:gd name="connsiteX2" fmla="*/ 298849 w 4857752"/>
              <a:gd name="connsiteY2" fmla="*/ 6361984 h 6660833"/>
              <a:gd name="connsiteX3" fmla="*/ 448273 w 4857752"/>
              <a:gd name="connsiteY3" fmla="*/ 6212560 h 6660833"/>
              <a:gd name="connsiteX4" fmla="*/ 298849 w 4857752"/>
              <a:gd name="connsiteY4" fmla="*/ 6063136 h 6660833"/>
              <a:gd name="connsiteX5" fmla="*/ 597698 w 4857752"/>
              <a:gd name="connsiteY5" fmla="*/ 6063135 h 6660833"/>
              <a:gd name="connsiteX6" fmla="*/ 597698 w 4857752"/>
              <a:gd name="connsiteY6" fmla="*/ 298849 h 6660833"/>
              <a:gd name="connsiteX7" fmla="*/ 685229 w 4857752"/>
              <a:gd name="connsiteY7" fmla="*/ 87531 h 6660833"/>
              <a:gd name="connsiteX8" fmla="*/ 896547 w 4857752"/>
              <a:gd name="connsiteY8" fmla="*/ 0 h 6660833"/>
              <a:gd name="connsiteX9" fmla="*/ 4558903 w 4857752"/>
              <a:gd name="connsiteY9" fmla="*/ 0 h 6660833"/>
              <a:gd name="connsiteX10" fmla="*/ 4817714 w 4857752"/>
              <a:gd name="connsiteY10" fmla="*/ 149425 h 6660833"/>
              <a:gd name="connsiteX11" fmla="*/ 4817714 w 4857752"/>
              <a:gd name="connsiteY11" fmla="*/ 448274 h 6660833"/>
              <a:gd name="connsiteX12" fmla="*/ 4558903 w 4857752"/>
              <a:gd name="connsiteY12" fmla="*/ 597698 h 6660833"/>
              <a:gd name="connsiteX13" fmla="*/ 4260054 w 4857752"/>
              <a:gd name="connsiteY13" fmla="*/ 597698 h 6660833"/>
              <a:gd name="connsiteX14" fmla="*/ 4260054 w 4857752"/>
              <a:gd name="connsiteY14" fmla="*/ 6361984 h 6660833"/>
              <a:gd name="connsiteX15" fmla="*/ 4172523 w 4857752"/>
              <a:gd name="connsiteY15" fmla="*/ 6573302 h 6660833"/>
              <a:gd name="connsiteX16" fmla="*/ 3961205 w 4857752"/>
              <a:gd name="connsiteY16" fmla="*/ 6660833 h 6660833"/>
              <a:gd name="connsiteX17" fmla="*/ 298849 w 4857752"/>
              <a:gd name="connsiteY17" fmla="*/ 6660833 h 6660833"/>
              <a:gd name="connsiteX18" fmla="*/ 1195396 w 4857752"/>
              <a:gd name="connsiteY18" fmla="*/ 298849 h 6660833"/>
              <a:gd name="connsiteX19" fmla="*/ 1107865 w 4857752"/>
              <a:gd name="connsiteY19" fmla="*/ 510167 h 6660833"/>
              <a:gd name="connsiteX20" fmla="*/ 896547 w 4857752"/>
              <a:gd name="connsiteY20" fmla="*/ 597698 h 6660833"/>
              <a:gd name="connsiteX21" fmla="*/ 767142 w 4857752"/>
              <a:gd name="connsiteY21" fmla="*/ 522986 h 6660833"/>
              <a:gd name="connsiteX22" fmla="*/ 767142 w 4857752"/>
              <a:gd name="connsiteY22" fmla="*/ 373562 h 6660833"/>
              <a:gd name="connsiteX23" fmla="*/ 896547 w 4857752"/>
              <a:gd name="connsiteY23" fmla="*/ 298850 h 6660833"/>
              <a:gd name="connsiteX24" fmla="*/ 1195396 w 4857752"/>
              <a:gd name="connsiteY24" fmla="*/ 298849 h 6660833"/>
              <a:gd name="connsiteX0" fmla="*/ 1195396 w 4857752"/>
              <a:gd name="connsiteY0" fmla="*/ 298849 h 6660833"/>
              <a:gd name="connsiteX1" fmla="*/ 1107865 w 4857752"/>
              <a:gd name="connsiteY1" fmla="*/ 510167 h 6660833"/>
              <a:gd name="connsiteX2" fmla="*/ 896547 w 4857752"/>
              <a:gd name="connsiteY2" fmla="*/ 597698 h 6660833"/>
              <a:gd name="connsiteX3" fmla="*/ 767142 w 4857752"/>
              <a:gd name="connsiteY3" fmla="*/ 522986 h 6660833"/>
              <a:gd name="connsiteX4" fmla="*/ 767142 w 4857752"/>
              <a:gd name="connsiteY4" fmla="*/ 373562 h 6660833"/>
              <a:gd name="connsiteX5" fmla="*/ 896547 w 4857752"/>
              <a:gd name="connsiteY5" fmla="*/ 298850 h 6660833"/>
              <a:gd name="connsiteX6" fmla="*/ 1195396 w 4857752"/>
              <a:gd name="connsiteY6" fmla="*/ 298849 h 6660833"/>
              <a:gd name="connsiteX7" fmla="*/ 597698 w 4857752"/>
              <a:gd name="connsiteY7" fmla="*/ 6361984 h 6660833"/>
              <a:gd name="connsiteX8" fmla="*/ 413213 w 4857752"/>
              <a:gd name="connsiteY8" fmla="*/ 6638085 h 6660833"/>
              <a:gd name="connsiteX9" fmla="*/ 87530 w 4857752"/>
              <a:gd name="connsiteY9" fmla="*/ 6573303 h 6660833"/>
              <a:gd name="connsiteX10" fmla="*/ 22748 w 4857752"/>
              <a:gd name="connsiteY10" fmla="*/ 6247620 h 6660833"/>
              <a:gd name="connsiteX11" fmla="*/ 298849 w 4857752"/>
              <a:gd name="connsiteY11" fmla="*/ 6063136 h 6660833"/>
              <a:gd name="connsiteX12" fmla="*/ 428254 w 4857752"/>
              <a:gd name="connsiteY12" fmla="*/ 6137848 h 6660833"/>
              <a:gd name="connsiteX13" fmla="*/ 428254 w 4857752"/>
              <a:gd name="connsiteY13" fmla="*/ 6287272 h 6660833"/>
              <a:gd name="connsiteX14" fmla="*/ 298849 w 4857752"/>
              <a:gd name="connsiteY14" fmla="*/ 6361984 h 6660833"/>
              <a:gd name="connsiteX15" fmla="*/ 597698 w 4857752"/>
              <a:gd name="connsiteY15" fmla="*/ 6361984 h 6660833"/>
              <a:gd name="connsiteX0" fmla="*/ 597698 w 4857752"/>
              <a:gd name="connsiteY0" fmla="*/ 6063135 h 6660833"/>
              <a:gd name="connsiteX1" fmla="*/ 597698 w 4857752"/>
              <a:gd name="connsiteY1" fmla="*/ 298849 h 6660833"/>
              <a:gd name="connsiteX2" fmla="*/ 685229 w 4857752"/>
              <a:gd name="connsiteY2" fmla="*/ 87531 h 6660833"/>
              <a:gd name="connsiteX3" fmla="*/ 896547 w 4857752"/>
              <a:gd name="connsiteY3" fmla="*/ 0 h 6660833"/>
              <a:gd name="connsiteX4" fmla="*/ 4558903 w 4857752"/>
              <a:gd name="connsiteY4" fmla="*/ 0 h 6660833"/>
              <a:gd name="connsiteX5" fmla="*/ 4817714 w 4857752"/>
              <a:gd name="connsiteY5" fmla="*/ 149425 h 6660833"/>
              <a:gd name="connsiteX6" fmla="*/ 4817714 w 4857752"/>
              <a:gd name="connsiteY6" fmla="*/ 448274 h 6660833"/>
              <a:gd name="connsiteX7" fmla="*/ 4558903 w 4857752"/>
              <a:gd name="connsiteY7" fmla="*/ 597698 h 6660833"/>
              <a:gd name="connsiteX8" fmla="*/ 4260054 w 4857752"/>
              <a:gd name="connsiteY8" fmla="*/ 597698 h 6660833"/>
              <a:gd name="connsiteX9" fmla="*/ 4260054 w 4857752"/>
              <a:gd name="connsiteY9" fmla="*/ 6361984 h 6660833"/>
              <a:gd name="connsiteX10" fmla="*/ 4172523 w 4857752"/>
              <a:gd name="connsiteY10" fmla="*/ 6573302 h 6660833"/>
              <a:gd name="connsiteX11" fmla="*/ 3961205 w 4857752"/>
              <a:gd name="connsiteY11" fmla="*/ 6660833 h 6660833"/>
              <a:gd name="connsiteX12" fmla="*/ 298849 w 4857752"/>
              <a:gd name="connsiteY12" fmla="*/ 6660833 h 6660833"/>
              <a:gd name="connsiteX13" fmla="*/ 40038 w 4857752"/>
              <a:gd name="connsiteY13" fmla="*/ 6511408 h 6660833"/>
              <a:gd name="connsiteX14" fmla="*/ 40038 w 4857752"/>
              <a:gd name="connsiteY14" fmla="*/ 6212559 h 6660833"/>
              <a:gd name="connsiteX15" fmla="*/ 298849 w 4857752"/>
              <a:gd name="connsiteY15" fmla="*/ 6063135 h 6660833"/>
              <a:gd name="connsiteX16" fmla="*/ 597698 w 4857752"/>
              <a:gd name="connsiteY16" fmla="*/ 6063135 h 6660833"/>
              <a:gd name="connsiteX17" fmla="*/ 896547 w 4857752"/>
              <a:gd name="connsiteY17" fmla="*/ 0 h 6660833"/>
              <a:gd name="connsiteX18" fmla="*/ 1155358 w 4857752"/>
              <a:gd name="connsiteY18" fmla="*/ 149425 h 6660833"/>
              <a:gd name="connsiteX19" fmla="*/ 1155358 w 4857752"/>
              <a:gd name="connsiteY19" fmla="*/ 448274 h 6660833"/>
              <a:gd name="connsiteX20" fmla="*/ 896547 w 4857752"/>
              <a:gd name="connsiteY20" fmla="*/ 597698 h 6660833"/>
              <a:gd name="connsiteX21" fmla="*/ 767142 w 4857752"/>
              <a:gd name="connsiteY21" fmla="*/ 522986 h 6660833"/>
              <a:gd name="connsiteX22" fmla="*/ 767142 w 4857752"/>
              <a:gd name="connsiteY22" fmla="*/ 373562 h 6660833"/>
              <a:gd name="connsiteX23" fmla="*/ 896547 w 4857752"/>
              <a:gd name="connsiteY23" fmla="*/ 298850 h 6660833"/>
              <a:gd name="connsiteX24" fmla="*/ 1195396 w 4857752"/>
              <a:gd name="connsiteY24" fmla="*/ 298849 h 6660833"/>
              <a:gd name="connsiteX25" fmla="*/ 4260054 w 4857752"/>
              <a:gd name="connsiteY25" fmla="*/ 597698 h 6660833"/>
              <a:gd name="connsiteX26" fmla="*/ 896547 w 4857752"/>
              <a:gd name="connsiteY26" fmla="*/ 597698 h 6660833"/>
              <a:gd name="connsiteX27" fmla="*/ 298849 w 4857752"/>
              <a:gd name="connsiteY27" fmla="*/ 6063135 h 6660833"/>
              <a:gd name="connsiteX28" fmla="*/ 428254 w 4857752"/>
              <a:gd name="connsiteY28" fmla="*/ 6137847 h 6660833"/>
              <a:gd name="connsiteX29" fmla="*/ 428254 w 4857752"/>
              <a:gd name="connsiteY29" fmla="*/ 6287271 h 6660833"/>
              <a:gd name="connsiteX30" fmla="*/ 298849 w 4857752"/>
              <a:gd name="connsiteY30" fmla="*/ 6361983 h 6660833"/>
              <a:gd name="connsiteX31" fmla="*/ 597698 w 4857752"/>
              <a:gd name="connsiteY31" fmla="*/ 6361984 h 6660833"/>
              <a:gd name="connsiteX32" fmla="*/ 298849 w 4857752"/>
              <a:gd name="connsiteY32" fmla="*/ 6660833 h 6660833"/>
              <a:gd name="connsiteX33" fmla="*/ 597698 w 4857752"/>
              <a:gd name="connsiteY33" fmla="*/ 6361984 h 6660833"/>
              <a:gd name="connsiteX34" fmla="*/ 597698 w 4857752"/>
              <a:gd name="connsiteY34" fmla="*/ 6063135 h 66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57752" h="6660833" stroke="0" extrusionOk="0">
                <a:moveTo>
                  <a:pt x="298849" y="6660833"/>
                </a:moveTo>
                <a:cubicBezTo>
                  <a:pt x="463899" y="6660833"/>
                  <a:pt x="597698" y="6527034"/>
                  <a:pt x="597698" y="6361984"/>
                </a:cubicBezTo>
                <a:lnTo>
                  <a:pt x="298849" y="6361984"/>
                </a:lnTo>
                <a:cubicBezTo>
                  <a:pt x="381374" y="6361984"/>
                  <a:pt x="448273" y="6295085"/>
                  <a:pt x="448273" y="6212560"/>
                </a:cubicBezTo>
                <a:cubicBezTo>
                  <a:pt x="448273" y="6130035"/>
                  <a:pt x="381374" y="6063136"/>
                  <a:pt x="298849" y="6063136"/>
                </a:cubicBezTo>
                <a:lnTo>
                  <a:pt x="597698" y="6063135"/>
                </a:lnTo>
                <a:lnTo>
                  <a:pt x="597698" y="298849"/>
                </a:lnTo>
                <a:cubicBezTo>
                  <a:pt x="597698" y="219589"/>
                  <a:pt x="629184" y="143576"/>
                  <a:pt x="685229" y="87531"/>
                </a:cubicBezTo>
                <a:cubicBezTo>
                  <a:pt x="741274" y="31486"/>
                  <a:pt x="817288" y="0"/>
                  <a:pt x="896547" y="0"/>
                </a:cubicBezTo>
                <a:lnTo>
                  <a:pt x="4558903" y="0"/>
                </a:lnTo>
                <a:cubicBezTo>
                  <a:pt x="4665671" y="0"/>
                  <a:pt x="4764330" y="56961"/>
                  <a:pt x="4817714" y="149425"/>
                </a:cubicBezTo>
                <a:cubicBezTo>
                  <a:pt x="4871098" y="241889"/>
                  <a:pt x="4871098" y="355810"/>
                  <a:pt x="4817714" y="448274"/>
                </a:cubicBezTo>
                <a:cubicBezTo>
                  <a:pt x="4764330" y="540738"/>
                  <a:pt x="4665671" y="597698"/>
                  <a:pt x="4558903" y="597698"/>
                </a:cubicBezTo>
                <a:lnTo>
                  <a:pt x="4260054" y="597698"/>
                </a:lnTo>
                <a:lnTo>
                  <a:pt x="4260054" y="6361984"/>
                </a:lnTo>
                <a:cubicBezTo>
                  <a:pt x="4260054" y="6441244"/>
                  <a:pt x="4228568" y="6517257"/>
                  <a:pt x="4172523" y="6573302"/>
                </a:cubicBezTo>
                <a:cubicBezTo>
                  <a:pt x="4116478" y="6629347"/>
                  <a:pt x="4040464" y="6660833"/>
                  <a:pt x="3961205" y="6660833"/>
                </a:cubicBezTo>
                <a:lnTo>
                  <a:pt x="298849" y="6660833"/>
                </a:lnTo>
                <a:close/>
                <a:moveTo>
                  <a:pt x="1195396" y="298849"/>
                </a:moveTo>
                <a:cubicBezTo>
                  <a:pt x="1195396" y="378109"/>
                  <a:pt x="1163910" y="454122"/>
                  <a:pt x="1107865" y="510167"/>
                </a:cubicBezTo>
                <a:cubicBezTo>
                  <a:pt x="1051820" y="566212"/>
                  <a:pt x="975806" y="597698"/>
                  <a:pt x="896547" y="597698"/>
                </a:cubicBezTo>
                <a:cubicBezTo>
                  <a:pt x="843163" y="597698"/>
                  <a:pt x="793834" y="569218"/>
                  <a:pt x="767142" y="522986"/>
                </a:cubicBezTo>
                <a:cubicBezTo>
                  <a:pt x="740450" y="476754"/>
                  <a:pt x="740450" y="419794"/>
                  <a:pt x="767142" y="373562"/>
                </a:cubicBezTo>
                <a:cubicBezTo>
                  <a:pt x="793834" y="327330"/>
                  <a:pt x="843163" y="298850"/>
                  <a:pt x="896547" y="298850"/>
                </a:cubicBezTo>
                <a:lnTo>
                  <a:pt x="1195396" y="298849"/>
                </a:lnTo>
                <a:close/>
              </a:path>
              <a:path w="4857752" h="6660833" fill="darkenLess" stroke="0" extrusionOk="0">
                <a:moveTo>
                  <a:pt x="1195396" y="298849"/>
                </a:moveTo>
                <a:cubicBezTo>
                  <a:pt x="1195396" y="378109"/>
                  <a:pt x="1163910" y="454122"/>
                  <a:pt x="1107865" y="510167"/>
                </a:cubicBezTo>
                <a:cubicBezTo>
                  <a:pt x="1051820" y="566212"/>
                  <a:pt x="975806" y="597698"/>
                  <a:pt x="896547" y="597698"/>
                </a:cubicBezTo>
                <a:cubicBezTo>
                  <a:pt x="843163" y="597698"/>
                  <a:pt x="793834" y="569218"/>
                  <a:pt x="767142" y="522986"/>
                </a:cubicBezTo>
                <a:cubicBezTo>
                  <a:pt x="740450" y="476754"/>
                  <a:pt x="740450" y="419794"/>
                  <a:pt x="767142" y="373562"/>
                </a:cubicBezTo>
                <a:cubicBezTo>
                  <a:pt x="793834" y="327330"/>
                  <a:pt x="843163" y="298850"/>
                  <a:pt x="896547" y="298850"/>
                </a:cubicBezTo>
                <a:lnTo>
                  <a:pt x="1195396" y="298849"/>
                </a:lnTo>
                <a:close/>
                <a:moveTo>
                  <a:pt x="597698" y="6361984"/>
                </a:moveTo>
                <a:cubicBezTo>
                  <a:pt x="597698" y="6482857"/>
                  <a:pt x="524886" y="6591828"/>
                  <a:pt x="413213" y="6638085"/>
                </a:cubicBezTo>
                <a:cubicBezTo>
                  <a:pt x="301541" y="6684341"/>
                  <a:pt x="173000" y="6658773"/>
                  <a:pt x="87530" y="6573303"/>
                </a:cubicBezTo>
                <a:cubicBezTo>
                  <a:pt x="2060" y="6487833"/>
                  <a:pt x="-23508" y="6359292"/>
                  <a:pt x="22748" y="6247620"/>
                </a:cubicBezTo>
                <a:cubicBezTo>
                  <a:pt x="69004" y="6135948"/>
                  <a:pt x="177976" y="6063136"/>
                  <a:pt x="298849" y="6063136"/>
                </a:cubicBezTo>
                <a:cubicBezTo>
                  <a:pt x="352233" y="6063136"/>
                  <a:pt x="401562" y="6091616"/>
                  <a:pt x="428254" y="6137848"/>
                </a:cubicBezTo>
                <a:cubicBezTo>
                  <a:pt x="454946" y="6184080"/>
                  <a:pt x="454946" y="6241040"/>
                  <a:pt x="428254" y="6287272"/>
                </a:cubicBezTo>
                <a:cubicBezTo>
                  <a:pt x="401562" y="6333504"/>
                  <a:pt x="352233" y="6361984"/>
                  <a:pt x="298849" y="6361984"/>
                </a:cubicBezTo>
                <a:lnTo>
                  <a:pt x="597698" y="6361984"/>
                </a:lnTo>
                <a:close/>
              </a:path>
              <a:path w="4857752" h="6660833" fill="none" extrusionOk="0">
                <a:moveTo>
                  <a:pt x="597698" y="6063135"/>
                </a:moveTo>
                <a:lnTo>
                  <a:pt x="597698" y="298849"/>
                </a:lnTo>
                <a:cubicBezTo>
                  <a:pt x="597698" y="219589"/>
                  <a:pt x="629184" y="143576"/>
                  <a:pt x="685229" y="87531"/>
                </a:cubicBezTo>
                <a:cubicBezTo>
                  <a:pt x="741274" y="31486"/>
                  <a:pt x="817288" y="0"/>
                  <a:pt x="896547" y="0"/>
                </a:cubicBezTo>
                <a:lnTo>
                  <a:pt x="4558903" y="0"/>
                </a:lnTo>
                <a:cubicBezTo>
                  <a:pt x="4665671" y="0"/>
                  <a:pt x="4764330" y="56961"/>
                  <a:pt x="4817714" y="149425"/>
                </a:cubicBezTo>
                <a:cubicBezTo>
                  <a:pt x="4871098" y="241889"/>
                  <a:pt x="4871098" y="355810"/>
                  <a:pt x="4817714" y="448274"/>
                </a:cubicBezTo>
                <a:cubicBezTo>
                  <a:pt x="4764330" y="540738"/>
                  <a:pt x="4665671" y="597698"/>
                  <a:pt x="4558903" y="597698"/>
                </a:cubicBezTo>
                <a:lnTo>
                  <a:pt x="4260054" y="597698"/>
                </a:lnTo>
                <a:lnTo>
                  <a:pt x="4260054" y="6361984"/>
                </a:lnTo>
                <a:cubicBezTo>
                  <a:pt x="4260054" y="6441244"/>
                  <a:pt x="4228568" y="6517257"/>
                  <a:pt x="4172523" y="6573302"/>
                </a:cubicBezTo>
                <a:cubicBezTo>
                  <a:pt x="4116478" y="6629347"/>
                  <a:pt x="4040464" y="6660833"/>
                  <a:pt x="3961205" y="6660833"/>
                </a:cubicBezTo>
                <a:lnTo>
                  <a:pt x="298849" y="6660833"/>
                </a:lnTo>
                <a:cubicBezTo>
                  <a:pt x="192081" y="6660833"/>
                  <a:pt x="93422" y="6603873"/>
                  <a:pt x="40038" y="6511408"/>
                </a:cubicBezTo>
                <a:cubicBezTo>
                  <a:pt x="-13346" y="6418944"/>
                  <a:pt x="-13346" y="6305023"/>
                  <a:pt x="40038" y="6212559"/>
                </a:cubicBezTo>
                <a:cubicBezTo>
                  <a:pt x="93422" y="6120095"/>
                  <a:pt x="192081" y="6063135"/>
                  <a:pt x="298849" y="6063135"/>
                </a:cubicBezTo>
                <a:lnTo>
                  <a:pt x="597698" y="6063135"/>
                </a:lnTo>
                <a:close/>
                <a:moveTo>
                  <a:pt x="896547" y="0"/>
                </a:moveTo>
                <a:cubicBezTo>
                  <a:pt x="1003315" y="0"/>
                  <a:pt x="1101974" y="56961"/>
                  <a:pt x="1155358" y="149425"/>
                </a:cubicBezTo>
                <a:cubicBezTo>
                  <a:pt x="1208742" y="241889"/>
                  <a:pt x="1208742" y="355810"/>
                  <a:pt x="1155358" y="448274"/>
                </a:cubicBezTo>
                <a:cubicBezTo>
                  <a:pt x="1101974" y="540738"/>
                  <a:pt x="1003315" y="597698"/>
                  <a:pt x="896547" y="597698"/>
                </a:cubicBezTo>
                <a:cubicBezTo>
                  <a:pt x="843163" y="597698"/>
                  <a:pt x="793834" y="569218"/>
                  <a:pt x="767142" y="522986"/>
                </a:cubicBezTo>
                <a:cubicBezTo>
                  <a:pt x="740450" y="476754"/>
                  <a:pt x="740450" y="419794"/>
                  <a:pt x="767142" y="373562"/>
                </a:cubicBezTo>
                <a:cubicBezTo>
                  <a:pt x="793834" y="327330"/>
                  <a:pt x="843163" y="298850"/>
                  <a:pt x="896547" y="298850"/>
                </a:cubicBezTo>
                <a:lnTo>
                  <a:pt x="1195396" y="298849"/>
                </a:lnTo>
                <a:moveTo>
                  <a:pt x="4260054" y="597698"/>
                </a:moveTo>
                <a:lnTo>
                  <a:pt x="896547" y="597698"/>
                </a:lnTo>
                <a:moveTo>
                  <a:pt x="298849" y="6063135"/>
                </a:moveTo>
                <a:cubicBezTo>
                  <a:pt x="352233" y="6063135"/>
                  <a:pt x="401562" y="6091615"/>
                  <a:pt x="428254" y="6137847"/>
                </a:cubicBezTo>
                <a:cubicBezTo>
                  <a:pt x="454946" y="6184079"/>
                  <a:pt x="454946" y="6241039"/>
                  <a:pt x="428254" y="6287271"/>
                </a:cubicBezTo>
                <a:cubicBezTo>
                  <a:pt x="401562" y="6333503"/>
                  <a:pt x="352233" y="6361983"/>
                  <a:pt x="298849" y="6361983"/>
                </a:cubicBezTo>
                <a:lnTo>
                  <a:pt x="597698" y="6361984"/>
                </a:lnTo>
                <a:moveTo>
                  <a:pt x="298849" y="6660833"/>
                </a:moveTo>
                <a:cubicBezTo>
                  <a:pt x="463899" y="6660833"/>
                  <a:pt x="597698" y="6527034"/>
                  <a:pt x="597698" y="6361984"/>
                </a:cubicBezTo>
                <a:lnTo>
                  <a:pt x="597698" y="6063135"/>
                </a:lnTo>
              </a:path>
            </a:pathLst>
          </a:cu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ГОСПОДИ!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Даруй мне Сердце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простое,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незлобивое,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открытое,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верующее,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любящее,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щедрое,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достойное вместилище,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Тебя Всеблагого!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СВЯТОЙ ПРАВЕДНИК </a:t>
            </a:r>
            <a:br>
              <a:rPr lang="ru-RU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ИОАНН КРОНШТАДСКИЙ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1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Гуманный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362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Man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смертный человек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500438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ГУМАННЫЙ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Смертный человек, ищущий в себе бессмертие, связь с высшим; человек, познающий себя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00400" y="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Human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0" y="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Hu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+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Man</a:t>
            </a:r>
          </a:p>
        </p:txBody>
      </p: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2743200" y="152400"/>
            <a:ext cx="990600" cy="533400"/>
          </a:xfrm>
          <a:prstGeom prst="chevron">
            <a:avLst>
              <a:gd name="adj" fmla="val 4999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5486400" y="152400"/>
            <a:ext cx="990600" cy="533400"/>
          </a:xfrm>
          <a:prstGeom prst="chevron">
            <a:avLst>
              <a:gd name="adj" fmla="val 4999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90800" y="12954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Hu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19600" y="1295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У=Ура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" name="Chevron 12"/>
          <p:cNvSpPr>
            <a:spLocks noChangeArrowheads="1"/>
          </p:cNvSpPr>
          <p:nvPr/>
        </p:nvSpPr>
        <p:spPr bwMode="auto">
          <a:xfrm>
            <a:off x="3886200" y="1447800"/>
            <a:ext cx="990600" cy="533400"/>
          </a:xfrm>
          <a:prstGeom prst="chevron">
            <a:avLst>
              <a:gd name="adj" fmla="val 4999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6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6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6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6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«Учитель – это психотерапевт»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121442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К. Ушинский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714488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Гуманистическая  сущность,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гуманный характер отношений между участниками педагогического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процесса,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психотерапевтическая направленность </a:t>
            </a:r>
            <a:r>
              <a:rPr lang="ru-RU" sz="2800" b="1" dirty="0">
                <a:solidFill>
                  <a:srgbClr val="000099"/>
                </a:solidFill>
                <a:latin typeface="+mj-lt"/>
              </a:rPr>
              <a:t>на поддержку личности, помощь ей.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«Исповедание" </a:t>
            </a:r>
            <a:r>
              <a:rPr lang="ru-RU" sz="2800" b="1" dirty="0">
                <a:solidFill>
                  <a:srgbClr val="000099"/>
                </a:solidFill>
                <a:latin typeface="+mj-lt"/>
              </a:rPr>
              <a:t>идеи всестороннего уважения и любви к ребенку,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оптимистической  веры </a:t>
            </a:r>
            <a:r>
              <a:rPr lang="ru-RU" sz="2800" b="1" dirty="0">
                <a:solidFill>
                  <a:srgbClr val="000099"/>
                </a:solidFill>
                <a:latin typeface="+mj-lt"/>
              </a:rPr>
              <a:t>в его творческие силы,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отвержение  принуждения свойственны педагогике, целью которой является гармоническое развитие личности</a:t>
            </a:r>
            <a:r>
              <a:rPr lang="ru-RU" sz="2800" b="1" dirty="0">
                <a:solidFill>
                  <a:srgbClr val="000099"/>
                </a:solidFill>
                <a:latin typeface="+mj-lt"/>
              </a:rPr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ВСЕ  ФОТО\фото с Амонашвили\P1090608.JPG"/>
          <p:cNvPicPr preferRelativeResize="0">
            <a:picLocks noChangeAspect="1"/>
          </p:cNvPicPr>
          <p:nvPr/>
        </p:nvPicPr>
        <p:blipFill>
          <a:blip r:embed="rId3" cstate="print"/>
          <a:srcRect l="11045" t="25871" r="16841" b="13431"/>
          <a:stretch>
            <a:fillRect/>
          </a:stretch>
        </p:blipFill>
        <p:spPr bwMode="auto">
          <a:xfrm>
            <a:off x="642910" y="1643050"/>
            <a:ext cx="7929618" cy="50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9144000" cy="2093655"/>
          </a:xfrm>
          <a:prstGeom prst="ribbon">
            <a:avLst>
              <a:gd name="adj1" fmla="val 10516"/>
              <a:gd name="adj2" fmla="val 72254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Принципы гуманистической педагогики  по </a:t>
            </a:r>
            <a:b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Ш. А.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Амонашвили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928826"/>
          </a:xfrm>
        </p:spPr>
        <p:txBody>
          <a:bodyPr>
            <a:noAutofit/>
          </a:bodyPr>
          <a:lstStyle/>
          <a:p>
            <a:pPr marL="571500" indent="-571500" algn="l">
              <a:buFont typeface="+mj-lt"/>
              <a:buAutoNum type="romanUcPeriod" startAt="2"/>
            </a:pPr>
            <a:r>
              <a:rPr lang="ru-RU" sz="3200" b="1" dirty="0" smtClean="0">
                <a:solidFill>
                  <a:srgbClr val="000099"/>
                </a:solidFill>
              </a:rPr>
              <a:t>Проявлять творящее терпение к любому ребенку и в любой ситуации – это сила, ведущая ребенка вверх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450057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</a:rPr>
              <a:t>Принимать ребенка таким, какой он есть, т.к. по отдельным эпизодам мы не можем сказать, для чего он пришел в этот мир</a:t>
            </a:r>
            <a:endParaRPr lang="ru-RU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1448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</a:rPr>
              <a:t>Очеловечивание  среды  вокруг  ребенка</a:t>
            </a:r>
            <a:endParaRPr lang="ru-RU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432500"/>
          </a:xfrm>
          <a:prstGeom prst="ribbon">
            <a:avLst>
              <a:gd name="adj1" fmla="val 16667"/>
              <a:gd name="adj2" fmla="val 69437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Принципы гуманистической педагогики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6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6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«Нужно вести ребенка от успеха к успеху»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4"/>
            </a:pPr>
            <a:r>
              <a:rPr lang="ru-RU" sz="4000" b="1" dirty="0" smtClean="0">
                <a:solidFill>
                  <a:srgbClr val="000099"/>
                </a:solidFill>
              </a:rPr>
              <a:t>Дарить ребенку радость успеха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328612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Сухомлинский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857628"/>
            <a:ext cx="8858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5"/>
            </a:pPr>
            <a:r>
              <a:rPr lang="ru-RU" sz="4000" b="1" dirty="0" smtClean="0">
                <a:solidFill>
                  <a:srgbClr val="000099"/>
                </a:solidFill>
              </a:rPr>
              <a:t>Устанавливать с ребенком деловые, неформальные отношения</a:t>
            </a:r>
          </a:p>
          <a:p>
            <a:pPr marL="400050" indent="-400050">
              <a:buFont typeface="+mj-lt"/>
              <a:buAutoNum type="romanUcPeriod" startAt="5"/>
            </a:pPr>
            <a:endParaRPr lang="ru-RU" sz="4000" b="1" dirty="0" smtClean="0">
              <a:solidFill>
                <a:srgbClr val="000099"/>
              </a:solidFill>
            </a:endParaRPr>
          </a:p>
          <a:p>
            <a:pPr marL="400050" indent="-400050"/>
            <a:r>
              <a:rPr lang="ru-RU" sz="2800" b="1" dirty="0" smtClean="0">
                <a:solidFill>
                  <a:srgbClr val="000099"/>
                </a:solidFill>
              </a:rPr>
              <a:t>Интересоваться его настроением, самочувствием, делами в школе и успехами в </a:t>
            </a:r>
            <a:r>
              <a:rPr lang="ru-RU" sz="2800" b="1" dirty="0" smtClean="0">
                <a:solidFill>
                  <a:srgbClr val="000099"/>
                </a:solidFill>
              </a:rPr>
              <a:t>личном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432500"/>
          </a:xfrm>
          <a:prstGeom prst="ribbon">
            <a:avLst>
              <a:gd name="adj1" fmla="val 16667"/>
              <a:gd name="adj2" fmla="val 69437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Принципы гуманистической педагогики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6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6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6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785950"/>
          </a:xfrm>
        </p:spPr>
        <p:txBody>
          <a:bodyPr>
            <a:noAutofit/>
          </a:bodyPr>
          <a:lstStyle/>
          <a:p>
            <a:pPr marL="857250" indent="-857250" algn="l">
              <a:buFont typeface="+mj-lt"/>
              <a:buAutoNum type="romanUcPeriod" startAt="6"/>
            </a:pPr>
            <a:r>
              <a:rPr lang="ru-RU" sz="3200" b="1" dirty="0" smtClean="0">
                <a:solidFill>
                  <a:srgbClr val="000099"/>
                </a:solidFill>
              </a:rPr>
              <a:t>Строить педагогический процесс на основе духовности: Я отвечаю за то, что будет дальше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643314"/>
            <a:ext cx="8572560" cy="2286016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7"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    Восполниться </a:t>
            </a:r>
            <a:r>
              <a:rPr lang="ru-RU" b="1" dirty="0" smtClean="0">
                <a:solidFill>
                  <a:srgbClr val="000099"/>
                </a:solidFill>
                <a:latin typeface="+mj-lt"/>
              </a:rPr>
              <a:t>оптимизмом </a:t>
            </a:r>
            <a:r>
              <a:rPr lang="ru-RU" b="1" dirty="0" smtClean="0">
                <a:solidFill>
                  <a:srgbClr val="000099"/>
                </a:solidFill>
                <a:latin typeface="+mj-lt"/>
              </a:rPr>
              <a:t>в     отношении любого ребенка</a:t>
            </a:r>
          </a:p>
          <a:p>
            <a:pPr marL="571500" indent="-571500">
              <a:buFont typeface="+mj-lt"/>
              <a:buAutoNum type="romanUcPeriod" startAt="7"/>
            </a:pPr>
            <a:endParaRPr lang="ru-RU" b="1" dirty="0" smtClean="0">
              <a:solidFill>
                <a:srgbClr val="000099"/>
              </a:solidFill>
              <a:latin typeface="+mj-lt"/>
            </a:endParaRPr>
          </a:p>
          <a:p>
            <a:pPr marL="571500" indent="-571500">
              <a:buFont typeface="+mj-lt"/>
              <a:buAutoNum type="romanUcPeriod" startAt="7"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   Быть </a:t>
            </a:r>
            <a:r>
              <a:rPr lang="ru-RU" b="1" dirty="0" smtClean="0">
                <a:solidFill>
                  <a:srgbClr val="000099"/>
                </a:solidFill>
                <a:latin typeface="+mj-lt"/>
              </a:rPr>
              <a:t>преданным своему делу и детству</a:t>
            </a:r>
            <a:endParaRPr lang="ru-RU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432500"/>
          </a:xfrm>
          <a:prstGeom prst="ribbon">
            <a:avLst>
              <a:gd name="adj1" fmla="val 16667"/>
              <a:gd name="adj2" fmla="val 69437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Принципы гуманистической педагогики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6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6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2928934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40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Я понял одну нехитрую истину. </a:t>
            </a:r>
          </a:p>
          <a:p>
            <a:r>
              <a:rPr lang="ru-RU" sz="40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Она в том, чтобы делать чудеса своими руками.</a:t>
            </a:r>
          </a:p>
          <a:p>
            <a:endParaRPr lang="ru-RU" sz="40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Грин Александр Степанович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Приемы реализации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5400" b="1" dirty="0" smtClean="0">
                <a:solidFill>
                  <a:srgbClr val="FF0000"/>
                </a:solidFill>
                <a:latin typeface="+mj-lt"/>
              </a:rPr>
              <a:t>Психотерапевтические</a:t>
            </a:r>
            <a:endParaRPr lang="ru-RU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42900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+mj-lt"/>
              </a:rPr>
              <a:t>Бережное отношение к слову</a:t>
            </a:r>
            <a:endParaRPr lang="ru-RU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00063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Говорим тихо-тихо, чтобы не вспугнуть слово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8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64318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ru-RU" sz="5400" b="1" dirty="0" smtClean="0">
                <a:solidFill>
                  <a:srgbClr val="FF0000"/>
                </a:solidFill>
              </a:rPr>
              <a:t>Релаксация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714752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Цветок, колосок, прорастание зернышка, облако, вдыхание в себя солнышка (солнечной энергии) и др.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42886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ru-RU" sz="4800" b="1" dirty="0" smtClean="0">
                <a:solidFill>
                  <a:srgbClr val="FF0000"/>
                </a:solidFill>
              </a:rPr>
              <a:t>Утренний подъем петуха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3643314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Петух просыпается, встает, поет песни:  начинает трудиться для мира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Актуальность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1000108"/>
            <a:ext cx="8348722" cy="5303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Нравственность человека – актуальная тема для всех времен и народов, а в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XXI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веке она становится первостепенной; современный школьник стал неуважительно относиться к старшим, склонен к насилию и употреблению спиртных напитков и наркотических веществ,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не умеет </a:t>
            </a:r>
            <a:r>
              <a:rPr lang="ru-RU" sz="2800" b="1" dirty="0" smtClean="0">
                <a:solidFill>
                  <a:srgbClr val="002060"/>
                </a:solidFill>
              </a:rPr>
              <a:t> предвидеть негативное последствие своих поступков, принимать правильное решение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Возникла необходимость поменять взгляд на воспитание подрастающего поколения и глубже изучить труды выдающихся педагогов-гуманистов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92893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4"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Гамма </a:t>
            </a:r>
            <a:r>
              <a:rPr lang="ru-RU" sz="4800" b="1" dirty="0" err="1" smtClean="0">
                <a:solidFill>
                  <a:srgbClr val="FF0000"/>
                </a:solidFill>
                <a:latin typeface="+mj-lt"/>
              </a:rPr>
              <a:t>психокомфорта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857628"/>
            <a:ext cx="7286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Релаксация – положите голову на парту; найдите сумму чисел 2+2 и поднимите палец – педагог поглаживает палец ребенка (тактильные  контакты)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57174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5"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Шепните мне на ушко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643314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Решите пример, ответ шепни мне на ушко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64318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6"/>
            </a:pPr>
            <a:r>
              <a:rPr lang="ru-RU" sz="4800" b="1" dirty="0" err="1" smtClean="0">
                <a:solidFill>
                  <a:srgbClr val="FF0000"/>
                </a:solidFill>
                <a:latin typeface="+mj-lt"/>
              </a:rPr>
              <a:t>Дорисовывание</a:t>
            </a: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786190"/>
            <a:ext cx="74295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«Тот человек, которого ты любишь во мне, конечно лучше меня. Но ты люби и я постараюсь быть лучше самого себя»</a:t>
            </a:r>
          </a:p>
          <a:p>
            <a:endParaRPr lang="ru-RU" dirty="0" smtClean="0"/>
          </a:p>
          <a:p>
            <a:pPr algn="r"/>
            <a:r>
              <a:rPr lang="ru-RU" sz="2800" b="1" dirty="0" smtClean="0">
                <a:latin typeface="+mj-lt"/>
              </a:rPr>
              <a:t>Михаил Пришвин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71462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7"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Воображаемое оптимистическое рисование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442913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Сколько у тебя во взгляде мыслей..; у тебя добрая улыбка, думающее лицо и т.д.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786058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8"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Реакция педагога на опоздание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457200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Как хорошо, что ты пришел; мы так рады тебя видеть…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78605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9"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Соавторство с учителем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3929066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Придумайте свою задачу, запишите ее и вклейте в учебник (реализация взросления)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78605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10"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Придумывание сложных вопросов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464344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Придумайте для меня  очень сложный вопрос…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214578"/>
          </a:xfrm>
          <a:prstGeom prst="horizontalScroll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Приемы реализации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71462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11"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День рождение ребенка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857628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Конкретные поздравления от имени ребят. Учитель: «Я дарю тебе урок. Всю ночь не спал. Сочинял именно для Вани» - дети учатся поздравлять друг друга, воспитывается страсть к взрослению</a:t>
            </a:r>
            <a:endParaRPr lang="ru-RU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436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И многие другие приемы реализации принципов гуманистической педагогики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8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«Будьте же исполнители слова, а не слушатели только, обманывающие самих себя»</a:t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6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Иак</a:t>
            </a: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1,22)</a:t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480" y="214290"/>
            <a:ext cx="6929454" cy="607223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шанс, не упусти его.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красота, удивляйся ей.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мечта, осуществи ее.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долг, исполни его.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игра, так играй.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любовь, так люби.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тайна, разгадай ее.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трагедия, выдержи ее.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приключение, решись на него.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жизнь, спаси ее.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Жизнь – это счастье, сотвори его сам.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Жить стоит.</a:t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</a:rPr>
              <a:t>Не уничтожай свою жизнь</a:t>
            </a:r>
            <a:r>
              <a:rPr lang="ru-RU" sz="3100" b="1" dirty="0" smtClean="0">
                <a:solidFill>
                  <a:srgbClr val="0000FF"/>
                </a:solidFill>
              </a:rPr>
              <a:t>.</a:t>
            </a:r>
            <a:r>
              <a:rPr lang="ru-RU" sz="3100" b="1" dirty="0" smtClean="0">
                <a:solidFill>
                  <a:srgbClr val="0000FF"/>
                </a:solidFill>
              </a:rPr>
              <a:t/>
            </a:r>
            <a:br>
              <a:rPr lang="ru-RU" sz="3100" b="1" dirty="0" smtClean="0">
                <a:solidFill>
                  <a:srgbClr val="0000FF"/>
                </a:solidFill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614364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Мать Тереза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28794" y="1285860"/>
            <a:ext cx="692948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Наша душа небесного происхождения</a:t>
            </a:r>
            <a:endParaRPr 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52"/>
            <a:ext cx="8715404" cy="1214446"/>
          </a:xfrm>
          <a:prstGeom prst="ribbon">
            <a:avLst>
              <a:gd name="adj1" fmla="val 9660"/>
              <a:gd name="adj2" fmla="val 75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Христианские основы</a:t>
            </a:r>
            <a:endParaRPr kumimoji="0" lang="ru-RU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857496"/>
            <a:ext cx="7215206" cy="3859461"/>
          </a:xfrm>
          <a:prstGeom prst="ribbon">
            <a:avLst>
              <a:gd name="adj1" fmla="val 11411"/>
              <a:gd name="adj2" fmla="val 6731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Взгляд</a:t>
            </a:r>
            <a:r>
              <a:rPr kumimoji="0" lang="ru-RU" sz="4400" b="1" i="0" u="none" strike="noStrike" kern="1200" normalizeH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гуманной педагогики </a:t>
            </a:r>
            <a:r>
              <a:rPr kumimoji="0" lang="ru-RU" sz="4400" b="1" i="0" u="none" strike="noStrike" kern="1200" normalizeH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биологическую и духовную сущность</a:t>
            </a:r>
            <a:endParaRPr kumimoji="0" lang="ru-RU" sz="4400" b="1" i="0" u="none" strike="noStrike" kern="1200" normalizeH="0" baseline="0" noProof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257174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Пободи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dirty="0" smtClean="0">
                <a:solidFill>
                  <a:srgbClr val="000099"/>
                </a:solidFill>
              </a:rPr>
              <a:t>С  П  А  С  И  Б  О</a:t>
            </a:r>
            <a:br>
              <a:rPr lang="ru-RU" sz="7300" b="1" dirty="0" smtClean="0">
                <a:solidFill>
                  <a:srgbClr val="000099"/>
                </a:solidFill>
              </a:rPr>
            </a:br>
            <a:endParaRPr lang="ru-RU" sz="73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2571744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0099"/>
                </a:solidFill>
                <a:latin typeface="+mj-lt"/>
              </a:rPr>
              <a:t>З  А</a:t>
            </a:r>
            <a:endParaRPr lang="ru-RU" sz="6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286388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0099"/>
                </a:solidFill>
                <a:latin typeface="+mj-lt"/>
              </a:rPr>
              <a:t>В  Н  И  М  А  Н  И  Е</a:t>
            </a:r>
            <a:endParaRPr lang="ru-RU" sz="6600" b="1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142852"/>
            <a:ext cx="4214810" cy="1071570"/>
          </a:xfrm>
          <a:prstGeom prst="ribbon">
            <a:avLst>
              <a:gd name="adj1" fmla="val 13351"/>
              <a:gd name="adj2" fmla="val 65278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Духовные чувства</a:t>
            </a:r>
            <a:endParaRPr kumimoji="0" lang="ru-RU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" y="1371600"/>
            <a:ext cx="4114800" cy="4267200"/>
          </a:xfrm>
          <a:prstGeom prst="sun">
            <a:avLst/>
          </a:prstGeom>
          <a:solidFill>
            <a:srgbClr val="FFF53B"/>
          </a:solidFill>
          <a:ln w="38100">
            <a:solidFill>
              <a:srgbClr val="C00000"/>
            </a:solidFill>
            <a:round/>
            <a:headEnd/>
            <a:tailEnd/>
          </a:ln>
          <a:effectLst>
            <a:outerShdw dist="1905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triped Right Arrow 5"/>
          <p:cNvSpPr>
            <a:spLocks noChangeArrowheads="1"/>
          </p:cNvSpPr>
          <p:nvPr/>
        </p:nvSpPr>
        <p:spPr bwMode="auto">
          <a:xfrm rot="20062375">
            <a:off x="2635250" y="1282700"/>
            <a:ext cx="2001838" cy="231775"/>
          </a:xfrm>
          <a:custGeom>
            <a:avLst/>
            <a:gdLst>
              <a:gd name="T0" fmla="*/ 1885951 w 2001838"/>
              <a:gd name="T1" fmla="*/ 0 h 231775"/>
              <a:gd name="T2" fmla="*/ 0 w 2001838"/>
              <a:gd name="T3" fmla="*/ 115888 h 231775"/>
              <a:gd name="T4" fmla="*/ 1885951 w 2001838"/>
              <a:gd name="T5" fmla="*/ 231775 h 231775"/>
              <a:gd name="T6" fmla="*/ 2001838 w 2001838"/>
              <a:gd name="T7" fmla="*/ 115888 h 231775"/>
              <a:gd name="T8" fmla="*/ 3 60000 65536"/>
              <a:gd name="T9" fmla="*/ 2 60000 65536"/>
              <a:gd name="T10" fmla="*/ 1 60000 65536"/>
              <a:gd name="T11" fmla="*/ 0 60000 65536"/>
              <a:gd name="T12" fmla="*/ 36215 w 2001838"/>
              <a:gd name="T13" fmla="*/ 57944 h 231775"/>
              <a:gd name="T14" fmla="*/ 1943894 w 2001838"/>
              <a:gd name="T15" fmla="*/ 173831 h 231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1838" h="231775">
                <a:moveTo>
                  <a:pt x="0" y="57944"/>
                </a:moveTo>
                <a:lnTo>
                  <a:pt x="7243" y="57944"/>
                </a:lnTo>
                <a:lnTo>
                  <a:pt x="7243" y="173831"/>
                </a:lnTo>
                <a:lnTo>
                  <a:pt x="0" y="173831"/>
                </a:lnTo>
                <a:close/>
                <a:moveTo>
                  <a:pt x="14486" y="57944"/>
                </a:moveTo>
                <a:lnTo>
                  <a:pt x="28972" y="57944"/>
                </a:lnTo>
                <a:lnTo>
                  <a:pt x="28972" y="173831"/>
                </a:lnTo>
                <a:lnTo>
                  <a:pt x="14486" y="173831"/>
                </a:lnTo>
                <a:close/>
                <a:moveTo>
                  <a:pt x="36215" y="57944"/>
                </a:moveTo>
                <a:lnTo>
                  <a:pt x="1885951" y="57944"/>
                </a:lnTo>
                <a:lnTo>
                  <a:pt x="1885951" y="0"/>
                </a:lnTo>
                <a:lnTo>
                  <a:pt x="2001838" y="115888"/>
                </a:lnTo>
                <a:lnTo>
                  <a:pt x="1885951" y="231775"/>
                </a:lnTo>
                <a:lnTo>
                  <a:pt x="1885951" y="173831"/>
                </a:lnTo>
                <a:lnTo>
                  <a:pt x="36215" y="173831"/>
                </a:lnTo>
                <a:close/>
              </a:path>
            </a:pathLst>
          </a:cu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43400" y="3048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Чувство веры – Религиозное сознание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43400" y="16002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Родительское чувство – Педагогическое сознание</a:t>
            </a:r>
            <a:endParaRPr lang="en-US" sz="2800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95800" y="2571744"/>
            <a:ext cx="4648200" cy="12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Чувство познания – Научное и </a:t>
            </a:r>
          </a:p>
          <a:p>
            <a:pPr algn="ctr"/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фолософское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сознание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191000" y="43434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Чувство красоты – Эстетическое сознание</a:t>
            </a:r>
            <a:endParaRPr lang="en-US" sz="2800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14800" y="56388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Чувство совести – Этическое сознание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Striped Right Arrow 12"/>
          <p:cNvSpPr>
            <a:spLocks noChangeArrowheads="1"/>
          </p:cNvSpPr>
          <p:nvPr/>
        </p:nvSpPr>
        <p:spPr bwMode="auto">
          <a:xfrm rot="20915665">
            <a:off x="3567096" y="2030557"/>
            <a:ext cx="1154113" cy="250825"/>
          </a:xfrm>
          <a:custGeom>
            <a:avLst/>
            <a:gdLst>
              <a:gd name="T0" fmla="*/ 1028701 w 1154113"/>
              <a:gd name="T1" fmla="*/ 0 h 250825"/>
              <a:gd name="T2" fmla="*/ 0 w 1154113"/>
              <a:gd name="T3" fmla="*/ 125413 h 250825"/>
              <a:gd name="T4" fmla="*/ 1028701 w 1154113"/>
              <a:gd name="T5" fmla="*/ 250825 h 250825"/>
              <a:gd name="T6" fmla="*/ 1154113 w 1154113"/>
              <a:gd name="T7" fmla="*/ 125413 h 250825"/>
              <a:gd name="T8" fmla="*/ 3 60000 65536"/>
              <a:gd name="T9" fmla="*/ 2 60000 65536"/>
              <a:gd name="T10" fmla="*/ 1 60000 65536"/>
              <a:gd name="T11" fmla="*/ 0 60000 65536"/>
              <a:gd name="T12" fmla="*/ 39191 w 1154113"/>
              <a:gd name="T13" fmla="*/ 62706 h 250825"/>
              <a:gd name="T14" fmla="*/ 1091407 w 1154113"/>
              <a:gd name="T15" fmla="*/ 188119 h 250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4113" h="250825">
                <a:moveTo>
                  <a:pt x="0" y="62706"/>
                </a:moveTo>
                <a:lnTo>
                  <a:pt x="7838" y="62706"/>
                </a:lnTo>
                <a:lnTo>
                  <a:pt x="7838" y="188119"/>
                </a:lnTo>
                <a:lnTo>
                  <a:pt x="0" y="188119"/>
                </a:lnTo>
                <a:close/>
                <a:moveTo>
                  <a:pt x="15677" y="62706"/>
                </a:moveTo>
                <a:lnTo>
                  <a:pt x="31353" y="62706"/>
                </a:lnTo>
                <a:lnTo>
                  <a:pt x="31353" y="188119"/>
                </a:lnTo>
                <a:lnTo>
                  <a:pt x="15677" y="188119"/>
                </a:lnTo>
                <a:close/>
                <a:moveTo>
                  <a:pt x="39191" y="62706"/>
                </a:moveTo>
                <a:lnTo>
                  <a:pt x="1028701" y="62706"/>
                </a:lnTo>
                <a:lnTo>
                  <a:pt x="1028701" y="0"/>
                </a:lnTo>
                <a:lnTo>
                  <a:pt x="1154113" y="125413"/>
                </a:lnTo>
                <a:lnTo>
                  <a:pt x="1028701" y="250825"/>
                </a:lnTo>
                <a:lnTo>
                  <a:pt x="1028701" y="188119"/>
                </a:lnTo>
                <a:lnTo>
                  <a:pt x="39191" y="188119"/>
                </a:lnTo>
                <a:close/>
              </a:path>
            </a:pathLst>
          </a:cu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Striped Right Arrow 14"/>
          <p:cNvSpPr>
            <a:spLocks noChangeArrowheads="1"/>
          </p:cNvSpPr>
          <p:nvPr/>
        </p:nvSpPr>
        <p:spPr bwMode="auto">
          <a:xfrm rot="20572105">
            <a:off x="4163214" y="3157895"/>
            <a:ext cx="943464" cy="208205"/>
          </a:xfrm>
          <a:custGeom>
            <a:avLst/>
            <a:gdLst>
              <a:gd name="T0" fmla="*/ 1560513 w 1676400"/>
              <a:gd name="T1" fmla="*/ 0 h 231775"/>
              <a:gd name="T2" fmla="*/ 0 w 1676400"/>
              <a:gd name="T3" fmla="*/ 115888 h 231775"/>
              <a:gd name="T4" fmla="*/ 1560513 w 1676400"/>
              <a:gd name="T5" fmla="*/ 231775 h 231775"/>
              <a:gd name="T6" fmla="*/ 1676400 w 1676400"/>
              <a:gd name="T7" fmla="*/ 115888 h 231775"/>
              <a:gd name="T8" fmla="*/ 3 60000 65536"/>
              <a:gd name="T9" fmla="*/ 2 60000 65536"/>
              <a:gd name="T10" fmla="*/ 1 60000 65536"/>
              <a:gd name="T11" fmla="*/ 0 60000 65536"/>
              <a:gd name="T12" fmla="*/ 36215 w 1676400"/>
              <a:gd name="T13" fmla="*/ 57944 h 231775"/>
              <a:gd name="T14" fmla="*/ 1618456 w 1676400"/>
              <a:gd name="T15" fmla="*/ 173831 h 231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6400" h="231775">
                <a:moveTo>
                  <a:pt x="0" y="57944"/>
                </a:moveTo>
                <a:lnTo>
                  <a:pt x="7243" y="57944"/>
                </a:lnTo>
                <a:lnTo>
                  <a:pt x="7243" y="173831"/>
                </a:lnTo>
                <a:lnTo>
                  <a:pt x="0" y="173831"/>
                </a:lnTo>
                <a:close/>
                <a:moveTo>
                  <a:pt x="14486" y="57944"/>
                </a:moveTo>
                <a:lnTo>
                  <a:pt x="28972" y="57944"/>
                </a:lnTo>
                <a:lnTo>
                  <a:pt x="28972" y="173831"/>
                </a:lnTo>
                <a:lnTo>
                  <a:pt x="14486" y="173831"/>
                </a:lnTo>
                <a:close/>
                <a:moveTo>
                  <a:pt x="36215" y="57944"/>
                </a:moveTo>
                <a:lnTo>
                  <a:pt x="1560513" y="57944"/>
                </a:lnTo>
                <a:lnTo>
                  <a:pt x="1560513" y="0"/>
                </a:lnTo>
                <a:lnTo>
                  <a:pt x="1676400" y="115888"/>
                </a:lnTo>
                <a:lnTo>
                  <a:pt x="1560513" y="231775"/>
                </a:lnTo>
                <a:lnTo>
                  <a:pt x="1560513" y="173831"/>
                </a:lnTo>
                <a:lnTo>
                  <a:pt x="36215" y="173831"/>
                </a:lnTo>
                <a:close/>
              </a:path>
            </a:pathLst>
          </a:cu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Striped Right Arrow 16"/>
          <p:cNvSpPr>
            <a:spLocks noChangeArrowheads="1"/>
          </p:cNvSpPr>
          <p:nvPr/>
        </p:nvSpPr>
        <p:spPr bwMode="auto">
          <a:xfrm rot="398844">
            <a:off x="3583570" y="4589643"/>
            <a:ext cx="1154113" cy="250825"/>
          </a:xfrm>
          <a:custGeom>
            <a:avLst/>
            <a:gdLst>
              <a:gd name="T0" fmla="*/ 1028701 w 1154113"/>
              <a:gd name="T1" fmla="*/ 0 h 250825"/>
              <a:gd name="T2" fmla="*/ 0 w 1154113"/>
              <a:gd name="T3" fmla="*/ 125413 h 250825"/>
              <a:gd name="T4" fmla="*/ 1028701 w 1154113"/>
              <a:gd name="T5" fmla="*/ 250825 h 250825"/>
              <a:gd name="T6" fmla="*/ 1154113 w 1154113"/>
              <a:gd name="T7" fmla="*/ 125413 h 250825"/>
              <a:gd name="T8" fmla="*/ 3 60000 65536"/>
              <a:gd name="T9" fmla="*/ 2 60000 65536"/>
              <a:gd name="T10" fmla="*/ 1 60000 65536"/>
              <a:gd name="T11" fmla="*/ 0 60000 65536"/>
              <a:gd name="T12" fmla="*/ 39191 w 1154113"/>
              <a:gd name="T13" fmla="*/ 62706 h 250825"/>
              <a:gd name="T14" fmla="*/ 1091407 w 1154113"/>
              <a:gd name="T15" fmla="*/ 188119 h 250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4113" h="250825">
                <a:moveTo>
                  <a:pt x="0" y="62706"/>
                </a:moveTo>
                <a:lnTo>
                  <a:pt x="7838" y="62706"/>
                </a:lnTo>
                <a:lnTo>
                  <a:pt x="7838" y="188119"/>
                </a:lnTo>
                <a:lnTo>
                  <a:pt x="0" y="188119"/>
                </a:lnTo>
                <a:close/>
                <a:moveTo>
                  <a:pt x="15677" y="62706"/>
                </a:moveTo>
                <a:lnTo>
                  <a:pt x="31353" y="62706"/>
                </a:lnTo>
                <a:lnTo>
                  <a:pt x="31353" y="188119"/>
                </a:lnTo>
                <a:lnTo>
                  <a:pt x="15677" y="188119"/>
                </a:lnTo>
                <a:close/>
                <a:moveTo>
                  <a:pt x="39191" y="62706"/>
                </a:moveTo>
                <a:lnTo>
                  <a:pt x="1028701" y="62706"/>
                </a:lnTo>
                <a:lnTo>
                  <a:pt x="1028701" y="0"/>
                </a:lnTo>
                <a:lnTo>
                  <a:pt x="1154113" y="125413"/>
                </a:lnTo>
                <a:lnTo>
                  <a:pt x="1028701" y="250825"/>
                </a:lnTo>
                <a:lnTo>
                  <a:pt x="1028701" y="188119"/>
                </a:lnTo>
                <a:lnTo>
                  <a:pt x="39191" y="188119"/>
                </a:lnTo>
                <a:close/>
              </a:path>
            </a:pathLst>
          </a:cu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Striped Right Arrow 17"/>
          <p:cNvSpPr>
            <a:spLocks noChangeArrowheads="1"/>
          </p:cNvSpPr>
          <p:nvPr/>
        </p:nvSpPr>
        <p:spPr bwMode="auto">
          <a:xfrm rot="1012992">
            <a:off x="2419375" y="5286329"/>
            <a:ext cx="2001838" cy="231775"/>
          </a:xfrm>
          <a:custGeom>
            <a:avLst/>
            <a:gdLst>
              <a:gd name="T0" fmla="*/ 1885951 w 2001838"/>
              <a:gd name="T1" fmla="*/ 0 h 231775"/>
              <a:gd name="T2" fmla="*/ 0 w 2001838"/>
              <a:gd name="T3" fmla="*/ 115888 h 231775"/>
              <a:gd name="T4" fmla="*/ 1885951 w 2001838"/>
              <a:gd name="T5" fmla="*/ 231775 h 231775"/>
              <a:gd name="T6" fmla="*/ 2001838 w 2001838"/>
              <a:gd name="T7" fmla="*/ 115888 h 231775"/>
              <a:gd name="T8" fmla="*/ 3 60000 65536"/>
              <a:gd name="T9" fmla="*/ 2 60000 65536"/>
              <a:gd name="T10" fmla="*/ 1 60000 65536"/>
              <a:gd name="T11" fmla="*/ 0 60000 65536"/>
              <a:gd name="T12" fmla="*/ 36215 w 2001838"/>
              <a:gd name="T13" fmla="*/ 57944 h 231775"/>
              <a:gd name="T14" fmla="*/ 1943894 w 2001838"/>
              <a:gd name="T15" fmla="*/ 173831 h 231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1838" h="231775">
                <a:moveTo>
                  <a:pt x="0" y="57944"/>
                </a:moveTo>
                <a:lnTo>
                  <a:pt x="7243" y="57944"/>
                </a:lnTo>
                <a:lnTo>
                  <a:pt x="7243" y="173831"/>
                </a:lnTo>
                <a:lnTo>
                  <a:pt x="0" y="173831"/>
                </a:lnTo>
                <a:close/>
                <a:moveTo>
                  <a:pt x="14486" y="57944"/>
                </a:moveTo>
                <a:lnTo>
                  <a:pt x="28972" y="57944"/>
                </a:lnTo>
                <a:lnTo>
                  <a:pt x="28972" y="173831"/>
                </a:lnTo>
                <a:lnTo>
                  <a:pt x="14486" y="173831"/>
                </a:lnTo>
                <a:close/>
                <a:moveTo>
                  <a:pt x="36215" y="57944"/>
                </a:moveTo>
                <a:lnTo>
                  <a:pt x="1885951" y="57944"/>
                </a:lnTo>
                <a:lnTo>
                  <a:pt x="1885951" y="0"/>
                </a:lnTo>
                <a:lnTo>
                  <a:pt x="2001838" y="115888"/>
                </a:lnTo>
                <a:lnTo>
                  <a:pt x="1885951" y="231775"/>
                </a:lnTo>
                <a:lnTo>
                  <a:pt x="1885951" y="173831"/>
                </a:lnTo>
                <a:lnTo>
                  <a:pt x="36215" y="173831"/>
                </a:lnTo>
                <a:close/>
              </a:path>
            </a:pathLst>
          </a:cu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8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6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000108"/>
            <a:ext cx="9144000" cy="4214842"/>
          </a:xfrm>
          <a:prstGeom prst="ribbon">
            <a:avLst>
              <a:gd name="adj1" fmla="val 6187"/>
              <a:gd name="adj2" fmla="val 50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Педагогика </a:t>
            </a: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предположения и  </a:t>
            </a: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предчувствия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Допущения гуманной педагогики</a:t>
            </a:r>
            <a:b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1054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Бессмертие Духа –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 устремленность к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соверщенствованию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76800" y="5105400"/>
            <a:ext cx="426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Земная жизнь – отрезок пути совершенствования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52800" y="1219200"/>
            <a:ext cx="579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Реальность Высшего Мира, Мира Духовного, Бога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14800" y="2667000"/>
            <a:ext cx="381000" cy="3810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29000" y="4038600"/>
            <a:ext cx="381000" cy="3810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76800" y="4038600"/>
            <a:ext cx="381000" cy="3810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895600" y="2354263"/>
            <a:ext cx="2819400" cy="2751137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2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2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2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1000108"/>
            <a:ext cx="9001156" cy="4572008"/>
          </a:xfrm>
          <a:prstGeom prst="ribbon">
            <a:avLst>
              <a:gd name="adj1" fmla="val 19132"/>
              <a:gd name="adj2" fmla="val 50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Предположения о духовной сути ребенка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2438400" y="2209800"/>
            <a:ext cx="4114800" cy="3505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508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 rot="17981116">
            <a:off x="1223169" y="3588544"/>
            <a:ext cx="392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Явление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rot="3564032">
            <a:off x="3853657" y="3740944"/>
            <a:ext cx="392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Миссия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4600" y="5715000"/>
            <a:ext cx="392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Энергия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Духа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Духовная суть ребенка</a:t>
            </a:r>
            <a:endParaRPr lang="en-US" sz="6000" b="1" dirty="0"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844</Words>
  <Application>Microsoft Office PowerPoint</Application>
  <PresentationFormat>Экран (4:3)</PresentationFormat>
  <Paragraphs>191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«Принципы гуманистической педагогики»</vt:lpstr>
      <vt:lpstr>Слайд 2</vt:lpstr>
      <vt:lpstr>Актуальность </vt:lpstr>
      <vt:lpstr>      </vt:lpstr>
      <vt:lpstr>Слайд 5</vt:lpstr>
      <vt:lpstr>Слайд 6</vt:lpstr>
      <vt:lpstr>Допущения гуманной педагогики       </vt:lpstr>
      <vt:lpstr>Предположения о духовной сути ребенка</vt:lpstr>
      <vt:lpstr>      </vt:lpstr>
      <vt:lpstr>       Стремление  к свободе, взрослению и развитию</vt:lpstr>
      <vt:lpstr>Сущность ребенка       </vt:lpstr>
      <vt:lpstr>Слайд 12</vt:lpstr>
      <vt:lpstr>Слайд 13</vt:lpstr>
      <vt:lpstr>Акцент на значение слов</vt:lpstr>
      <vt:lpstr>«Школа есть лестница духовного становления человека»</vt:lpstr>
      <vt:lpstr>Школа      </vt:lpstr>
      <vt:lpstr>        </vt:lpstr>
      <vt:lpstr>        </vt:lpstr>
      <vt:lpstr>Урок      </vt:lpstr>
      <vt:lpstr>        </vt:lpstr>
      <vt:lpstr>«Учитель – это психотерапевт»</vt:lpstr>
      <vt:lpstr>Принципы гуманистической педагогики  по  Ш. А. Амонашвили</vt:lpstr>
      <vt:lpstr>Проявлять творящее терпение к любому ребенку и в любой ситуации – это сила, ведущая ребенка вверх</vt:lpstr>
      <vt:lpstr>«Нужно вести ребенка от успеха к успеху»</vt:lpstr>
      <vt:lpstr>Строить педагогический процесс на основе духовности: Я отвечаю за то, что будет дальше</vt:lpstr>
      <vt:lpstr>Я понял одну нехитрую истину.  Она в том, чтобы делать чудеса своими руками.  Грин Александр Степанович </vt:lpstr>
      <vt:lpstr>Приемы реализации</vt:lpstr>
      <vt:lpstr>Приемы реализации</vt:lpstr>
      <vt:lpstr>Приемы реализации</vt:lpstr>
      <vt:lpstr>Приемы реализации</vt:lpstr>
      <vt:lpstr>Приемы реализации</vt:lpstr>
      <vt:lpstr>Приемы реализации</vt:lpstr>
      <vt:lpstr>Приемы реализации</vt:lpstr>
      <vt:lpstr>Приемы реализации</vt:lpstr>
      <vt:lpstr>Приемы реализации</vt:lpstr>
      <vt:lpstr>Приемы реализации</vt:lpstr>
      <vt:lpstr>Приемы реализации</vt:lpstr>
      <vt:lpstr>    «Будьте же исполнители слова, а не слушатели только, обманывающие самих себя» (Иак. 1,22)     </vt:lpstr>
      <vt:lpstr>    Жизнь – это шанс, не упусти его. Жизнь – это красота, удивляйся ей. Жизнь – это мечта, осуществи ее. Жизнь – это долг, исполни его. Жизнь – это игра, так играй. Жизнь – это любовь, так люби. Жизнь – это тайна, разгадай ее. Жизнь – это трагедия, выдержи ее. Жизнь – это приключение, решись на него. Жизнь – это жизнь, спаси ее. Жизнь – это счастье, сотвори его сам. Жить стоит. Не уничтожай свою жизнь.    </vt:lpstr>
      <vt:lpstr> С  П  А  С  И  Б  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102</cp:revision>
  <dcterms:created xsi:type="dcterms:W3CDTF">2009-05-31T11:09:51Z</dcterms:created>
  <dcterms:modified xsi:type="dcterms:W3CDTF">2009-06-01T22:38:53Z</dcterms:modified>
</cp:coreProperties>
</file>