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75" r:id="rId14"/>
    <p:sldId id="278" r:id="rId15"/>
    <p:sldId id="279" r:id="rId16"/>
    <p:sldId id="284" r:id="rId17"/>
    <p:sldId id="276" r:id="rId18"/>
    <p:sldId id="288" r:id="rId19"/>
    <p:sldId id="277" r:id="rId20"/>
    <p:sldId id="280" r:id="rId21"/>
    <p:sldId id="289" r:id="rId22"/>
    <p:sldId id="282" r:id="rId23"/>
    <p:sldId id="290" r:id="rId24"/>
    <p:sldId id="283" r:id="rId25"/>
    <p:sldId id="267" r:id="rId26"/>
    <p:sldId id="269" r:id="rId27"/>
    <p:sldId id="268" r:id="rId28"/>
    <p:sldId id="270" r:id="rId29"/>
    <p:sldId id="271" r:id="rId30"/>
    <p:sldId id="272" r:id="rId31"/>
    <p:sldId id="286" r:id="rId32"/>
    <p:sldId id="273"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13AB08-5E33-4C48-A0C3-00E6146F4C75}" type="datetimeFigureOut">
              <a:rPr lang="ru-RU" smtClean="0"/>
              <a:t>09.07.2012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9048F-2A4E-4EAA-B497-7A7121D83364}" type="slidenum">
              <a:rPr lang="ru-RU" smtClean="0"/>
              <a:t>‹#›</a:t>
            </a:fld>
            <a:endParaRPr lang="ru-RU"/>
          </a:p>
        </p:txBody>
      </p:sp>
    </p:spTree>
    <p:extLst>
      <p:ext uri="{BB962C8B-B14F-4D97-AF65-F5344CB8AC3E}">
        <p14:creationId xmlns:p14="http://schemas.microsoft.com/office/powerpoint/2010/main" val="339831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059048F-2A4E-4EAA-B497-7A7121D83364}" type="slidenum">
              <a:rPr lang="ru-RU" smtClean="0"/>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D268B6-37EA-4604-9554-C8886BA52B5E}" type="datetimeFigureOut">
              <a:rPr lang="ru-RU" smtClean="0"/>
              <a:t>09.07.2012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D268B6-37EA-4604-9554-C8886BA52B5E}" type="datetimeFigureOut">
              <a:rPr lang="ru-RU" smtClean="0"/>
              <a:t>09.07.2012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D268B6-37EA-4604-9554-C8886BA52B5E}" type="datetimeFigureOut">
              <a:rPr lang="ru-RU" smtClean="0"/>
              <a:t>09.07.2012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D268B6-37EA-4604-9554-C8886BA52B5E}" type="datetimeFigureOut">
              <a:rPr lang="ru-RU" smtClean="0"/>
              <a:t>09.07.2012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D268B6-37EA-4604-9554-C8886BA52B5E}" type="datetimeFigureOut">
              <a:rPr lang="ru-RU" smtClean="0"/>
              <a:t>09.07.2012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D268B6-37EA-4604-9554-C8886BA52B5E}" type="datetimeFigureOut">
              <a:rPr lang="ru-RU" smtClean="0"/>
              <a:t>09.07.2012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D268B6-37EA-4604-9554-C8886BA52B5E}" type="datetimeFigureOut">
              <a:rPr lang="ru-RU" smtClean="0"/>
              <a:t>09.07.2012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D268B6-37EA-4604-9554-C8886BA52B5E}" type="datetimeFigureOut">
              <a:rPr lang="ru-RU" smtClean="0"/>
              <a:t>09.07.2012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D268B6-37EA-4604-9554-C8886BA52B5E}" type="datetimeFigureOut">
              <a:rPr lang="ru-RU" smtClean="0"/>
              <a:t>09.07.2012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D268B6-37EA-4604-9554-C8886BA52B5E}" type="datetimeFigureOut">
              <a:rPr lang="ru-RU" smtClean="0"/>
              <a:t>09.07.2012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D268B6-37EA-4604-9554-C8886BA52B5E}" type="datetimeFigureOut">
              <a:rPr lang="ru-RU" smtClean="0"/>
              <a:t>09.07.2012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BA4622-0EE1-422F-9EBB-15C85612F51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268B6-37EA-4604-9554-C8886BA52B5E}" type="datetimeFigureOut">
              <a:rPr lang="ru-RU" smtClean="0"/>
              <a:t>09.07.2012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A4622-0EE1-422F-9EBB-15C85612F51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8"/>
            <a:ext cx="7772400" cy="5544615"/>
          </a:xfrm>
          <a:solidFill>
            <a:schemeClr val="accent1">
              <a:lumMod val="60000"/>
              <a:lumOff val="40000"/>
            </a:schemeClr>
          </a:solidFill>
        </p:spPr>
        <p:txBody>
          <a:bodyPr>
            <a:normAutofit/>
          </a:bodyPr>
          <a:lstStyle/>
          <a:p>
            <a:r>
              <a:rPr lang="ru-RU" sz="8800" dirty="0">
                <a:latin typeface="Times New Roman" pitchFamily="18" charset="0"/>
                <a:cs typeface="Times New Roman" pitchFamily="18" charset="0"/>
              </a:rPr>
              <a:t>Т</a:t>
            </a:r>
            <a:r>
              <a:rPr lang="ru-RU" sz="8800" smtClean="0">
                <a:latin typeface="Times New Roman" pitchFamily="18" charset="0"/>
                <a:cs typeface="Times New Roman" pitchFamily="18" charset="0"/>
              </a:rPr>
              <a:t>ри </a:t>
            </a:r>
            <a:r>
              <a:rPr lang="ru-RU" sz="8800" dirty="0">
                <a:latin typeface="Times New Roman" pitchFamily="18" charset="0"/>
                <a:cs typeface="Times New Roman" pitchFamily="18" charset="0"/>
              </a:rPr>
              <a:t>века Зимнего дворца</a:t>
            </a:r>
            <a:r>
              <a:rPr lang="ru-RU" dirty="0"/>
              <a:t/>
            </a:r>
            <a:br>
              <a:rPr lang="ru-RU" dirty="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Три века Зимнего дворца "/>
          <p:cNvPicPr>
            <a:picLocks noChangeAspect="1" noChangeArrowheads="1"/>
          </p:cNvPicPr>
          <p:nvPr/>
        </p:nvPicPr>
        <p:blipFill>
          <a:blip r:embed="rId2" cstate="print"/>
          <a:srcRect/>
          <a:stretch>
            <a:fillRect/>
          </a:stretch>
        </p:blipFill>
        <p:spPr bwMode="auto">
          <a:xfrm>
            <a:off x="251520" y="0"/>
            <a:ext cx="4788024" cy="6858000"/>
          </a:xfrm>
          <a:prstGeom prst="rect">
            <a:avLst/>
          </a:prstGeom>
          <a:noFill/>
        </p:spPr>
      </p:pic>
      <p:sp>
        <p:nvSpPr>
          <p:cNvPr id="5" name="Прямоугольник 4"/>
          <p:cNvSpPr/>
          <p:nvPr/>
        </p:nvSpPr>
        <p:spPr>
          <a:xfrm>
            <a:off x="5220072" y="1052736"/>
            <a:ext cx="3654152" cy="2554545"/>
          </a:xfrm>
          <a:prstGeom prst="rect">
            <a:avLst/>
          </a:prstGeom>
        </p:spPr>
        <p:txBody>
          <a:bodyPr wrap="square">
            <a:spAutoFit/>
          </a:bodyPr>
          <a:lstStyle/>
          <a:p>
            <a:r>
              <a:rPr lang="ru-RU" sz="1600" b="1" dirty="0"/>
              <a:t>Во дворце было две цепочки парадных залов: вдоль Невы и по центру здания. Кроме парадных залов на втором этаже находились жилые покои членов императорской фамилии. Первый этаж занимали хозяйственные и служебные помещения. На верхнем этаже в основном были расположены квартиры придворных.</a:t>
            </a:r>
            <a:endParaRPr lang="ru-RU"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22" name="Picture 2" descr="Картинка 11 из 587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639257" cy="6111652"/>
          </a:xfrm>
          <a:prstGeom prst="rect">
            <a:avLst/>
          </a:prstGeom>
          <a:noFill/>
        </p:spPr>
      </p:pic>
      <p:sp>
        <p:nvSpPr>
          <p:cNvPr id="5" name="Прямоугольник 4"/>
          <p:cNvSpPr/>
          <p:nvPr/>
        </p:nvSpPr>
        <p:spPr>
          <a:xfrm>
            <a:off x="2483768" y="6237312"/>
            <a:ext cx="3315972" cy="369332"/>
          </a:xfrm>
          <a:prstGeom prst="rect">
            <a:avLst/>
          </a:prstGeom>
        </p:spPr>
        <p:txBody>
          <a:bodyPr wrap="none">
            <a:spAutoFit/>
          </a:bodyPr>
          <a:lstStyle/>
          <a:p>
            <a:r>
              <a:rPr lang="ru-RU" b="1" dirty="0"/>
              <a:t>Гербовый зал Зимнего Дворца</a:t>
            </a:r>
            <a:r>
              <a:rPr lang="ru-RU"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Три века Зимнего дворца "/>
          <p:cNvPicPr>
            <a:picLocks noChangeAspect="1" noChangeArrowheads="1"/>
          </p:cNvPicPr>
          <p:nvPr/>
        </p:nvPicPr>
        <p:blipFill>
          <a:blip r:embed="rId2" cstate="print"/>
          <a:srcRect/>
          <a:stretch>
            <a:fillRect/>
          </a:stretch>
        </p:blipFill>
        <p:spPr bwMode="auto">
          <a:xfrm>
            <a:off x="179512" y="0"/>
            <a:ext cx="5404104" cy="6858000"/>
          </a:xfrm>
          <a:prstGeom prst="rect">
            <a:avLst/>
          </a:prstGeom>
          <a:noFill/>
        </p:spPr>
      </p:pic>
      <p:sp>
        <p:nvSpPr>
          <p:cNvPr id="5" name="Прямоугольник 4"/>
          <p:cNvSpPr/>
          <p:nvPr/>
        </p:nvSpPr>
        <p:spPr>
          <a:xfrm>
            <a:off x="5940152" y="260648"/>
            <a:ext cx="2862064" cy="4031873"/>
          </a:xfrm>
          <a:prstGeom prst="rect">
            <a:avLst/>
          </a:prstGeom>
        </p:spPr>
        <p:txBody>
          <a:bodyPr wrap="square">
            <a:spAutoFit/>
          </a:bodyPr>
          <a:lstStyle/>
          <a:p>
            <a:r>
              <a:rPr lang="ru-RU" sz="1600" b="1" dirty="0"/>
              <a:t>Здесь проживало около четырех тысяч служащих, была даже своя армия – дворцовые гренадеры и караулы из гвардейских полков. Во дворце имелось две церкви, театр, музей, библиотека, сад, канцелярия, аптека. Залы дворца были украшены позолоченной резьбой, роскошными зеркалами, люстрами, канделябрами, наборным узорным паркетом. </a:t>
            </a:r>
            <a:r>
              <a:rPr lang="ru-RU" sz="1600" b="1" dirty="0" smtClean="0"/>
              <a:t/>
            </a:r>
            <a:br>
              <a:rPr lang="ru-RU" sz="1600" b="1" dirty="0" smtClean="0"/>
            </a:br>
            <a:r>
              <a:rPr lang="ru-RU" sz="1600" b="1" dirty="0"/>
              <a:t>На фото: Петровский (Малый Тронный).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артинка 13 из 587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9912" y="0"/>
            <a:ext cx="5364088" cy="6915375"/>
          </a:xfrm>
          <a:prstGeom prst="rect">
            <a:avLst/>
          </a:prstGeom>
          <a:noFill/>
        </p:spPr>
      </p:pic>
      <p:sp>
        <p:nvSpPr>
          <p:cNvPr id="32772" name="Rectangle 4"/>
          <p:cNvSpPr>
            <a:spLocks noChangeArrowheads="1"/>
          </p:cNvSpPr>
          <p:nvPr/>
        </p:nvSpPr>
        <p:spPr bwMode="auto">
          <a:xfrm>
            <a:off x="179512" y="1925109"/>
            <a:ext cx="3347864" cy="55399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cs typeface="Arial" pitchFamily="34" charset="0"/>
              </a:rPr>
              <a:t>Вид Ротонды в Зимнем дворце. Эрмитаж.</a:t>
            </a:r>
            <a:r>
              <a:rPr kumimoji="0" lang="ru-RU" sz="1600" b="1" i="0" u="none" strike="noStrike" cap="none" normalizeH="0" baseline="0" dirty="0" smtClean="0">
                <a:ln>
                  <a:noFill/>
                </a:ln>
                <a:solidFill>
                  <a:schemeClr val="tx1"/>
                </a:solidFill>
                <a:effectLst/>
                <a:latin typeface="Arial" pitchFamily="34" charset="0"/>
              </a:rPr>
              <a:t> </a:t>
            </a:r>
            <a:endParaRPr kumimoji="0" lang="ru-RU" sz="4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Картинка 26 из 587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9591"/>
            <a:ext cx="5436096" cy="6907591"/>
          </a:xfrm>
          <a:prstGeom prst="rect">
            <a:avLst/>
          </a:prstGeom>
          <a:noFill/>
        </p:spPr>
      </p:pic>
      <p:sp>
        <p:nvSpPr>
          <p:cNvPr id="35843" name="Rectangle 3"/>
          <p:cNvSpPr>
            <a:spLocks noChangeArrowheads="1"/>
          </p:cNvSpPr>
          <p:nvPr/>
        </p:nvSpPr>
        <p:spPr bwMode="auto">
          <a:xfrm>
            <a:off x="5796136" y="1349045"/>
            <a:ext cx="3131840" cy="55399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ru-RU" b="1" i="0" u="none" strike="noStrike" cap="none" normalizeH="0" baseline="0" dirty="0" smtClean="0">
                <a:ln>
                  <a:noFill/>
                </a:ln>
                <a:solidFill>
                  <a:srgbClr val="000000"/>
                </a:solidFill>
                <a:effectLst/>
                <a:latin typeface="Arial" pitchFamily="34" charset="0"/>
                <a:cs typeface="Arial" pitchFamily="34" charset="0"/>
              </a:rPr>
              <a:t>Белый зал Зимнего дворца.</a:t>
            </a:r>
            <a:r>
              <a:rPr kumimoji="0" lang="ru-RU" sz="1600" b="1" i="0" u="none" strike="noStrike" cap="none" normalizeH="0" baseline="0" dirty="0" smtClean="0">
                <a:ln>
                  <a:noFill/>
                </a:ln>
                <a:solidFill>
                  <a:schemeClr val="tx1"/>
                </a:solidFill>
                <a:effectLst/>
                <a:latin typeface="Arial" pitchFamily="34" charset="0"/>
              </a:rPr>
              <a:t> </a:t>
            </a:r>
            <a:endParaRPr kumimoji="0" lang="ru-RU" sz="4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Картинка 27 из 587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772" y="-171400"/>
            <a:ext cx="6011228" cy="7200799"/>
          </a:xfrm>
          <a:prstGeom prst="rect">
            <a:avLst/>
          </a:prstGeom>
          <a:noFill/>
        </p:spPr>
      </p:pic>
      <p:sp>
        <p:nvSpPr>
          <p:cNvPr id="36867" name="Rectangle 3"/>
          <p:cNvSpPr>
            <a:spLocks noChangeArrowheads="1"/>
          </p:cNvSpPr>
          <p:nvPr/>
        </p:nvSpPr>
        <p:spPr bwMode="auto">
          <a:xfrm>
            <a:off x="107504" y="1700808"/>
            <a:ext cx="30243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cs typeface="Arial" pitchFamily="34" charset="0"/>
              </a:rPr>
              <a:t>Военная галерея 1812</a:t>
            </a:r>
            <a:r>
              <a:rPr kumimoji="0" lang="ru-RU" sz="1600" b="1" i="0" u="none" strike="noStrike" cap="none" normalizeH="0" baseline="0" dirty="0" smtClean="0">
                <a:ln>
                  <a:noFill/>
                </a:ln>
                <a:solidFill>
                  <a:schemeClr val="tx1"/>
                </a:solidFill>
                <a:effectLst/>
                <a:latin typeface="Arial" pitchFamily="34" charset="0"/>
              </a:rPr>
              <a:t> </a:t>
            </a:r>
            <a:endParaRPr kumimoji="0" lang="ru-RU" sz="4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1986" name="Picture 2" descr="Картинка 32 из 58724"/>
          <p:cNvPicPr>
            <a:picLocks noChangeAspect="1" noChangeArrowheads="1"/>
          </p:cNvPicPr>
          <p:nvPr/>
        </p:nvPicPr>
        <p:blipFill>
          <a:blip r:embed="rId2" cstate="print"/>
          <a:srcRect/>
          <a:stretch>
            <a:fillRect/>
          </a:stretch>
        </p:blipFill>
        <p:spPr bwMode="auto">
          <a:xfrm>
            <a:off x="0" y="0"/>
            <a:ext cx="9144000" cy="687185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Картинка 12 из 58724"/>
          <p:cNvPicPr>
            <a:picLocks noChangeAspect="1" noChangeArrowheads="1"/>
          </p:cNvPicPr>
          <p:nvPr/>
        </p:nvPicPr>
        <p:blipFill>
          <a:blip r:embed="rId2" cstate="print"/>
          <a:srcRect/>
          <a:stretch>
            <a:fillRect/>
          </a:stretch>
        </p:blipFill>
        <p:spPr bwMode="auto">
          <a:xfrm>
            <a:off x="0" y="0"/>
            <a:ext cx="8820472" cy="6615354"/>
          </a:xfrm>
          <a:prstGeom prst="rect">
            <a:avLst/>
          </a:prstGeom>
          <a:noFill/>
        </p:spPr>
      </p:pic>
      <p:sp>
        <p:nvSpPr>
          <p:cNvPr id="5" name="TextBox 4"/>
          <p:cNvSpPr txBox="1"/>
          <p:nvPr/>
        </p:nvSpPr>
        <p:spPr>
          <a:xfrm>
            <a:off x="971600" y="6488668"/>
            <a:ext cx="4824536" cy="369332"/>
          </a:xfrm>
          <a:prstGeom prst="rect">
            <a:avLst/>
          </a:prstGeom>
          <a:noFill/>
        </p:spPr>
        <p:txBody>
          <a:bodyPr wrap="square" rtlCol="0">
            <a:spAutoFit/>
          </a:bodyPr>
          <a:lstStyle/>
          <a:p>
            <a:r>
              <a:rPr lang="ru-RU" b="1" dirty="0" smtClean="0"/>
              <a:t>Монархический зал(Гербовый).</a:t>
            </a:r>
            <a:endParaRPr lang="ru-RU"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а 194 из 5872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0"/>
            <a:ext cx="8640960" cy="6509992"/>
          </a:xfrm>
          <a:prstGeom prst="rect">
            <a:avLst/>
          </a:prstGeom>
          <a:noFill/>
        </p:spPr>
      </p:pic>
      <p:sp>
        <p:nvSpPr>
          <p:cNvPr id="5" name="Прямоугольник 4"/>
          <p:cNvSpPr/>
          <p:nvPr/>
        </p:nvSpPr>
        <p:spPr>
          <a:xfrm>
            <a:off x="2843808" y="6488668"/>
            <a:ext cx="3363421" cy="369332"/>
          </a:xfrm>
          <a:prstGeom prst="rect">
            <a:avLst/>
          </a:prstGeom>
        </p:spPr>
        <p:txBody>
          <a:bodyPr wrap="none">
            <a:spAutoFit/>
          </a:bodyPr>
          <a:lstStyle/>
          <a:p>
            <a:r>
              <a:rPr lang="ru-RU" b="1" dirty="0" smtClean="0"/>
              <a:t>Монархический зал(Гербовый).</a:t>
            </a:r>
            <a:endParaRPr lang="ru-RU"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Картинка 20 из 587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604448" cy="6528713"/>
          </a:xfrm>
          <a:prstGeom prst="rect">
            <a:avLst/>
          </a:prstGeom>
          <a:noFill/>
        </p:spPr>
      </p:pic>
      <p:sp>
        <p:nvSpPr>
          <p:cNvPr id="34819" name="Rectangle 3"/>
          <p:cNvSpPr>
            <a:spLocks noChangeArrowheads="1"/>
          </p:cNvSpPr>
          <p:nvPr/>
        </p:nvSpPr>
        <p:spPr bwMode="auto">
          <a:xfrm rot="10800000" flipV="1">
            <a:off x="323528" y="6581001"/>
            <a:ext cx="8496944"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cs typeface="Arial" pitchFamily="34" charset="0"/>
              </a:rPr>
              <a:t>Тронный зал императрицы Марии Федоровны в Зимнем дворце.</a:t>
            </a:r>
            <a:r>
              <a:rPr kumimoji="0" lang="ru-RU" sz="1600" b="1" i="0" u="none" strike="noStrike" cap="none" normalizeH="0" baseline="0" dirty="0" smtClean="0">
                <a:ln>
                  <a:noFill/>
                </a:ln>
                <a:solidFill>
                  <a:schemeClr val="tx1"/>
                </a:solidFill>
                <a:effectLst/>
                <a:latin typeface="Arial" pitchFamily="34" charset="0"/>
              </a:rPr>
              <a:t> </a:t>
            </a:r>
            <a:endParaRPr kumimoji="0" lang="ru-RU" sz="4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Три века Зимнего дворца "/>
          <p:cNvPicPr>
            <a:picLocks noChangeAspect="1" noChangeArrowheads="1"/>
          </p:cNvPicPr>
          <p:nvPr/>
        </p:nvPicPr>
        <p:blipFill>
          <a:blip r:embed="rId2" cstate="print"/>
          <a:srcRect/>
          <a:stretch>
            <a:fillRect/>
          </a:stretch>
        </p:blipFill>
        <p:spPr bwMode="auto">
          <a:xfrm>
            <a:off x="0" y="-1"/>
            <a:ext cx="9168769" cy="5524773"/>
          </a:xfrm>
          <a:prstGeom prst="rect">
            <a:avLst/>
          </a:prstGeom>
          <a:noFill/>
        </p:spPr>
      </p:pic>
      <p:sp>
        <p:nvSpPr>
          <p:cNvPr id="5" name="Прямоугольник 4"/>
          <p:cNvSpPr/>
          <p:nvPr/>
        </p:nvSpPr>
        <p:spPr>
          <a:xfrm>
            <a:off x="144016" y="5445224"/>
            <a:ext cx="8999984" cy="1169551"/>
          </a:xfrm>
          <a:prstGeom prst="rect">
            <a:avLst/>
          </a:prstGeom>
        </p:spPr>
        <p:txBody>
          <a:bodyPr wrap="square">
            <a:spAutoFit/>
          </a:bodyPr>
          <a:lstStyle/>
          <a:p>
            <a:r>
              <a:rPr lang="ru-RU" sz="1400" b="1" dirty="0"/>
              <a:t>Самый первый, тогда еще Зимний дом, был сооружен для Петра I в 1711 году на берегу Невы. В 1721 году архитектор Георг </a:t>
            </a:r>
            <a:r>
              <a:rPr lang="ru-RU" sz="1400" b="1" dirty="0" err="1"/>
              <a:t>Матторнови</a:t>
            </a:r>
            <a:r>
              <a:rPr lang="ru-RU" sz="1400" b="1" dirty="0"/>
              <a:t> построил для Петра I новый дворец, но императрица Анна Иоанновна посчитала его слишком маленьким и поручила постройку нового Зимнего дворца архитектору </a:t>
            </a:r>
            <a:r>
              <a:rPr lang="ru-RU" sz="1400" b="1" dirty="0" err="1"/>
              <a:t>Франческо</a:t>
            </a:r>
            <a:r>
              <a:rPr lang="ru-RU" sz="1400" b="1" dirty="0"/>
              <a:t> </a:t>
            </a:r>
            <a:r>
              <a:rPr lang="ru-RU" sz="1400" b="1" dirty="0" err="1"/>
              <a:t>Бартоломео</a:t>
            </a:r>
            <a:r>
              <a:rPr lang="ru-RU" sz="1400" b="1" dirty="0"/>
              <a:t> Растрелли. К 1735 году на набережной Невы появился новый Зимний дворец. </a:t>
            </a:r>
            <a:r>
              <a:rPr lang="ru-RU" sz="1400" b="1" dirty="0" smtClean="0"/>
              <a:t/>
            </a:r>
            <a:br>
              <a:rPr lang="ru-RU" sz="1400" b="1" dirty="0" smtClean="0"/>
            </a:br>
            <a:r>
              <a:rPr lang="ru-RU" sz="1400" b="1" dirty="0" smtClean="0"/>
              <a:t>"</a:t>
            </a:r>
            <a:r>
              <a:rPr lang="ru-RU" sz="1400" b="1" dirty="0"/>
              <a:t>Петербург. Зимний дворец". Середина XVIII века. Неизвестный художник по рисунку М.И.Махаева.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а 33 из 587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0"/>
            <a:ext cx="7524328" cy="6443598"/>
          </a:xfrm>
          <a:prstGeom prst="rect">
            <a:avLst/>
          </a:prstGeom>
          <a:noFill/>
        </p:spPr>
      </p:pic>
      <p:sp>
        <p:nvSpPr>
          <p:cNvPr id="38915" name="Rectangle 3"/>
          <p:cNvSpPr>
            <a:spLocks noChangeArrowheads="1"/>
          </p:cNvSpPr>
          <p:nvPr/>
        </p:nvSpPr>
        <p:spPr bwMode="auto">
          <a:xfrm>
            <a:off x="467544" y="6581001"/>
            <a:ext cx="601216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cs typeface="Arial" pitchFamily="34" charset="0"/>
              </a:rPr>
              <a:t>Виды залов Зимнего дворца. Зал развода караула</a:t>
            </a:r>
            <a:r>
              <a:rPr kumimoji="0" lang="ru-RU" sz="1600" b="1" i="0" u="none" strike="noStrike" cap="none" normalizeH="0" baseline="0" dirty="0" smtClean="0">
                <a:ln>
                  <a:noFill/>
                </a:ln>
                <a:solidFill>
                  <a:schemeClr val="tx1"/>
                </a:solidFill>
                <a:effectLst/>
                <a:latin typeface="Arial" pitchFamily="34" charset="0"/>
              </a:rPr>
              <a:t> </a:t>
            </a:r>
            <a:endParaRPr kumimoji="0" lang="ru-RU" sz="44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Картинка 278 из 58721"/>
          <p:cNvPicPr>
            <a:picLocks noChangeAspect="1" noChangeArrowheads="1"/>
          </p:cNvPicPr>
          <p:nvPr/>
        </p:nvPicPr>
        <p:blipFill>
          <a:blip r:embed="rId2" cstate="print"/>
          <a:srcRect/>
          <a:stretch>
            <a:fillRect/>
          </a:stretch>
        </p:blipFill>
        <p:spPr bwMode="auto">
          <a:xfrm>
            <a:off x="-1" y="0"/>
            <a:ext cx="8532441" cy="6408814"/>
          </a:xfrm>
          <a:prstGeom prst="rect">
            <a:avLst/>
          </a:prstGeom>
          <a:noFill/>
        </p:spPr>
      </p:pic>
      <p:sp>
        <p:nvSpPr>
          <p:cNvPr id="47107" name="Rectangle 3"/>
          <p:cNvSpPr>
            <a:spLocks noChangeArrowheads="1"/>
          </p:cNvSpPr>
          <p:nvPr/>
        </p:nvSpPr>
        <p:spPr bwMode="auto">
          <a:xfrm>
            <a:off x="611560" y="6453336"/>
            <a:ext cx="5566588" cy="246221"/>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cs typeface="Arial" pitchFamily="34" charset="0"/>
              </a:rPr>
              <a:t>Войска Временного правительства в Зимнем дворце.</a:t>
            </a:r>
            <a:r>
              <a:rPr kumimoji="0" lang="ru-RU" sz="1600" b="1"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0962" name="Picture 2" descr="Картинка 34 из 58724"/>
          <p:cNvPicPr>
            <a:picLocks noChangeAspect="1" noChangeArrowheads="1"/>
          </p:cNvPicPr>
          <p:nvPr/>
        </p:nvPicPr>
        <p:blipFill>
          <a:blip r:embed="rId2" cstate="print"/>
          <a:srcRect/>
          <a:stretch>
            <a:fillRect/>
          </a:stretch>
        </p:blipFill>
        <p:spPr bwMode="auto">
          <a:xfrm>
            <a:off x="0" y="0"/>
            <a:ext cx="9036496" cy="652635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8130" name="Picture 2" descr="Картинка 385 из 587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981729" cy="6237312"/>
          </a:xfrm>
          <a:prstGeom prst="rect">
            <a:avLst/>
          </a:prstGeom>
          <a:noFill/>
        </p:spPr>
      </p:pic>
      <p:sp>
        <p:nvSpPr>
          <p:cNvPr id="48131" name="Rectangle 3"/>
          <p:cNvSpPr>
            <a:spLocks noChangeArrowheads="1"/>
          </p:cNvSpPr>
          <p:nvPr/>
        </p:nvSpPr>
        <p:spPr bwMode="auto">
          <a:xfrm>
            <a:off x="0" y="638132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cs typeface="Arial" pitchFamily="34" charset="0"/>
              </a:rPr>
              <a:t>Зал Совета императора Александра </a:t>
            </a:r>
            <a:r>
              <a:rPr kumimoji="0" lang="ru-RU" sz="1600" b="0" i="0" u="none" strike="noStrike" cap="none" normalizeH="0" baseline="0" dirty="0" smtClean="0">
                <a:ln>
                  <a:noFill/>
                </a:ln>
                <a:solidFill>
                  <a:srgbClr val="000000"/>
                </a:solidFill>
                <a:effectLst/>
                <a:latin typeface="Arial" pitchFamily="34" charset="0"/>
                <a:cs typeface="Arial" pitchFamily="34" charset="0"/>
              </a:rPr>
              <a:t>I</a:t>
            </a:r>
            <a:r>
              <a:rPr kumimoji="0" lang="ru-RU" sz="16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а 30 из 587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39932"/>
            <a:ext cx="5652120" cy="7597932"/>
          </a:xfrm>
          <a:prstGeom prst="rect">
            <a:avLst/>
          </a:prstGeom>
          <a:noFill/>
        </p:spPr>
      </p:pic>
      <p:sp>
        <p:nvSpPr>
          <p:cNvPr id="39939" name="Rectangle 3"/>
          <p:cNvSpPr>
            <a:spLocks noChangeArrowheads="1"/>
          </p:cNvSpPr>
          <p:nvPr/>
        </p:nvSpPr>
        <p:spPr bwMode="auto">
          <a:xfrm>
            <a:off x="5903640" y="1962998"/>
            <a:ext cx="3240360" cy="830997"/>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cs typeface="Arial" pitchFamily="34" charset="0"/>
              </a:rPr>
              <a:t>Внутренний вид Большой церкви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Arial" pitchFamily="34" charset="0"/>
                <a:cs typeface="Arial" pitchFamily="34" charset="0"/>
              </a:rPr>
              <a:t>Зимнего дворца.</a:t>
            </a:r>
            <a:r>
              <a:rPr kumimoji="0" lang="ru-RU" b="1"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Три века Зимнего дворца "/>
          <p:cNvPicPr>
            <a:picLocks noChangeAspect="1" noChangeArrowheads="1"/>
          </p:cNvPicPr>
          <p:nvPr/>
        </p:nvPicPr>
        <p:blipFill>
          <a:blip r:embed="rId2" cstate="print"/>
          <a:srcRect/>
          <a:stretch>
            <a:fillRect/>
          </a:stretch>
        </p:blipFill>
        <p:spPr bwMode="auto">
          <a:xfrm>
            <a:off x="179512" y="0"/>
            <a:ext cx="8460432" cy="5495667"/>
          </a:xfrm>
          <a:prstGeom prst="rect">
            <a:avLst/>
          </a:prstGeom>
          <a:noFill/>
        </p:spPr>
      </p:pic>
      <p:sp>
        <p:nvSpPr>
          <p:cNvPr id="5" name="Прямоугольник 4"/>
          <p:cNvSpPr/>
          <p:nvPr/>
        </p:nvSpPr>
        <p:spPr>
          <a:xfrm>
            <a:off x="0" y="5534561"/>
            <a:ext cx="9144000" cy="1323439"/>
          </a:xfrm>
          <a:prstGeom prst="rect">
            <a:avLst/>
          </a:prstGeom>
        </p:spPr>
        <p:txBody>
          <a:bodyPr wrap="square">
            <a:spAutoFit/>
          </a:bodyPr>
          <a:lstStyle/>
          <a:p>
            <a:r>
              <a:rPr lang="ru-RU" sz="1600" b="1" dirty="0"/>
              <a:t>При Екатерине II во Дворце были организованы зимний сад, где росли и северные, и привезенные с юга растения, Романовская галерея; тогда же завершилось формирование Георгиевского зала. При Николае I организовали галерею 1812 года, где были помещены 332 портрета участников Отечественной войны. Архитектор Огюст </a:t>
            </a:r>
            <a:r>
              <a:rPr lang="ru-RU" sz="1600" b="1" dirty="0" err="1"/>
              <a:t>Монферран</a:t>
            </a:r>
            <a:r>
              <a:rPr lang="ru-RU" sz="1600" b="1" dirty="0"/>
              <a:t> пристроил к дворцу Петровский и Фельдмаршальский залы. </a:t>
            </a:r>
            <a:r>
              <a:rPr lang="ru-RU" sz="1600" b="1" dirty="0" smtClean="0"/>
              <a:t>На </a:t>
            </a:r>
            <a:r>
              <a:rPr lang="ru-RU" sz="1600" b="1" dirty="0"/>
              <a:t>фото: один из залов в здании Зимнего дворца (Эрмитаже).</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Три века Зимнего дворца "/>
          <p:cNvPicPr>
            <a:picLocks noChangeAspect="1" noChangeArrowheads="1"/>
          </p:cNvPicPr>
          <p:nvPr/>
        </p:nvPicPr>
        <p:blipFill>
          <a:blip r:embed="rId2" cstate="print"/>
          <a:srcRect/>
          <a:stretch>
            <a:fillRect/>
          </a:stretch>
        </p:blipFill>
        <p:spPr bwMode="auto">
          <a:xfrm>
            <a:off x="323528" y="0"/>
            <a:ext cx="4745736" cy="6858000"/>
          </a:xfrm>
          <a:prstGeom prst="rect">
            <a:avLst/>
          </a:prstGeom>
          <a:noFill/>
        </p:spPr>
      </p:pic>
      <p:sp>
        <p:nvSpPr>
          <p:cNvPr id="5" name="Прямоугольник 4"/>
          <p:cNvSpPr/>
          <p:nvPr/>
        </p:nvSpPr>
        <p:spPr>
          <a:xfrm>
            <a:off x="5580112" y="692696"/>
            <a:ext cx="2718048" cy="3785652"/>
          </a:xfrm>
          <a:prstGeom prst="rect">
            <a:avLst/>
          </a:prstGeom>
        </p:spPr>
        <p:txBody>
          <a:bodyPr wrap="square">
            <a:spAutoFit/>
          </a:bodyPr>
          <a:lstStyle/>
          <a:p>
            <a:r>
              <a:rPr lang="ru-RU" sz="1600" b="1" dirty="0"/>
              <a:t>На протяжении всей истории Зимнего дворца как императорской резиденции в нем в соответствии с веяниями моды переделывались интерьеры. Стены Зимнего дворца красили в красный, розовый, желтый цвета. Перед первой мировой войной дворец был выкрашен в </a:t>
            </a:r>
            <a:r>
              <a:rPr lang="ru-RU" sz="1600" b="1" dirty="0" err="1"/>
              <a:t>красно-кирпичный</a:t>
            </a:r>
            <a:r>
              <a:rPr lang="ru-RU" sz="1600" b="1" dirty="0"/>
              <a:t> цвет. На фото: </a:t>
            </a:r>
            <a:r>
              <a:rPr lang="ru-RU" sz="1600" b="1" dirty="0" smtClean="0"/>
              <a:t/>
            </a:r>
            <a:br>
              <a:rPr lang="ru-RU" sz="1600" b="1" dirty="0" smtClean="0"/>
            </a:br>
            <a:r>
              <a:rPr lang="ru-RU" sz="1600" b="1" dirty="0"/>
              <a:t>Иорданская лестница в Зимнем дворце.</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Три века Зимнего дворца "/>
          <p:cNvPicPr>
            <a:picLocks noChangeAspect="1" noChangeArrowheads="1"/>
          </p:cNvPicPr>
          <p:nvPr/>
        </p:nvPicPr>
        <p:blipFill>
          <a:blip r:embed="rId2" cstate="print"/>
          <a:srcRect/>
          <a:stretch>
            <a:fillRect/>
          </a:stretch>
        </p:blipFill>
        <p:spPr bwMode="auto">
          <a:xfrm>
            <a:off x="683568" y="0"/>
            <a:ext cx="7452320" cy="5557394"/>
          </a:xfrm>
          <a:prstGeom prst="rect">
            <a:avLst/>
          </a:prstGeom>
          <a:noFill/>
        </p:spPr>
      </p:pic>
      <p:sp>
        <p:nvSpPr>
          <p:cNvPr id="5" name="Прямоугольник 4"/>
          <p:cNvSpPr/>
          <p:nvPr/>
        </p:nvSpPr>
        <p:spPr>
          <a:xfrm>
            <a:off x="0" y="5534561"/>
            <a:ext cx="9144000" cy="1323439"/>
          </a:xfrm>
          <a:prstGeom prst="rect">
            <a:avLst/>
          </a:prstGeom>
        </p:spPr>
        <p:txBody>
          <a:bodyPr wrap="square">
            <a:spAutoFit/>
          </a:bodyPr>
          <a:lstStyle/>
          <a:p>
            <a:r>
              <a:rPr lang="ru-RU" sz="1600" b="1" dirty="0"/>
              <a:t>В 1904 году император Николай II переехал из Зимнего дворца в Царскосельский Александровский дворец. Зимний дворец стал местом для торжественных приемов, парадных обедов, и местом пребывания царя во время коротких визитов в город. </a:t>
            </a:r>
            <a:r>
              <a:rPr lang="ru-RU" sz="1600" b="1" dirty="0" smtClean="0"/>
              <a:t>На </a:t>
            </a:r>
            <a:r>
              <a:rPr lang="ru-RU" sz="1600" b="1" dirty="0"/>
              <a:t>фото: выезд Российского Императора Николая II и Императрицы Александры Фёдоровны из Зимнего дворца во время празднования 300-летнего юбилея Дома Романовых.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Три века Зимнего дворца "/>
          <p:cNvPicPr>
            <a:picLocks noChangeAspect="1" noChangeArrowheads="1"/>
          </p:cNvPicPr>
          <p:nvPr/>
        </p:nvPicPr>
        <p:blipFill>
          <a:blip r:embed="rId2" cstate="print"/>
          <a:srcRect/>
          <a:stretch>
            <a:fillRect/>
          </a:stretch>
        </p:blipFill>
        <p:spPr bwMode="auto">
          <a:xfrm>
            <a:off x="467544" y="0"/>
            <a:ext cx="8302455" cy="5517232"/>
          </a:xfrm>
          <a:prstGeom prst="rect">
            <a:avLst/>
          </a:prstGeom>
          <a:noFill/>
        </p:spPr>
      </p:pic>
      <p:sp>
        <p:nvSpPr>
          <p:cNvPr id="5" name="Прямоугольник 4"/>
          <p:cNvSpPr/>
          <p:nvPr/>
        </p:nvSpPr>
        <p:spPr>
          <a:xfrm>
            <a:off x="0" y="5445224"/>
            <a:ext cx="9144000" cy="1877437"/>
          </a:xfrm>
          <a:prstGeom prst="rect">
            <a:avLst/>
          </a:prstGeom>
        </p:spPr>
        <p:txBody>
          <a:bodyPr wrap="square">
            <a:spAutoFit/>
          </a:bodyPr>
          <a:lstStyle/>
          <a:p>
            <a:r>
              <a:rPr lang="ru-RU" sz="1600" b="1" dirty="0"/>
              <a:t>В годы Первой мировой войны в здании Зимнего дворца находился лазарет. После Февральской революции 1917 года в Зимнем дворце работало Временное правительство. В послереволюционные годы в здании находились различные ведомства и учреждения. В 1922 году часть здания была передана музею Эрмитаж. </a:t>
            </a:r>
            <a:r>
              <a:rPr lang="ru-RU" sz="1600" b="1" dirty="0" smtClean="0"/>
              <a:t>На </a:t>
            </a:r>
            <a:r>
              <a:rPr lang="ru-RU" sz="1600" b="1" dirty="0"/>
              <a:t>фото: солдаты и царская полиция охраняют Зимний дворец в дни революции 1905 года.</a:t>
            </a:r>
          </a:p>
          <a:p>
            <a:r>
              <a:rPr lang="ru-RU" dirty="0" smtClean="0"/>
              <a:t/>
            </a:r>
            <a:br>
              <a:rPr lang="ru-RU" dirty="0" smtClean="0"/>
            </a:b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Три века Зимнего дворца "/>
          <p:cNvPicPr>
            <a:picLocks noChangeAspect="1" noChangeArrowheads="1"/>
          </p:cNvPicPr>
          <p:nvPr/>
        </p:nvPicPr>
        <p:blipFill>
          <a:blip r:embed="rId2" cstate="print"/>
          <a:srcRect/>
          <a:stretch>
            <a:fillRect/>
          </a:stretch>
        </p:blipFill>
        <p:spPr bwMode="auto">
          <a:xfrm>
            <a:off x="251520" y="0"/>
            <a:ext cx="8388424" cy="5574361"/>
          </a:xfrm>
          <a:prstGeom prst="rect">
            <a:avLst/>
          </a:prstGeom>
          <a:noFill/>
        </p:spPr>
      </p:pic>
      <p:sp>
        <p:nvSpPr>
          <p:cNvPr id="5" name="Прямоугольник 4"/>
          <p:cNvSpPr/>
          <p:nvPr/>
        </p:nvSpPr>
        <p:spPr>
          <a:xfrm>
            <a:off x="0" y="5534561"/>
            <a:ext cx="9144000" cy="1323439"/>
          </a:xfrm>
          <a:prstGeom prst="rect">
            <a:avLst/>
          </a:prstGeom>
        </p:spPr>
        <p:txBody>
          <a:bodyPr wrap="square">
            <a:spAutoFit/>
          </a:bodyPr>
          <a:lstStyle/>
          <a:p>
            <a:r>
              <a:rPr lang="ru-RU" sz="1600" b="1" dirty="0"/>
              <a:t>Во время Великой Отечественной войны Зимний дворец пострадал от </a:t>
            </a:r>
            <a:r>
              <a:rPr lang="ru-RU" sz="1600" b="1" dirty="0" err="1"/>
              <a:t>авианалетов</a:t>
            </a:r>
            <a:r>
              <a:rPr lang="ru-RU" sz="1600" b="1" dirty="0"/>
              <a:t> и артобстрелов. В 1945-1946 годах были проведены реставрационные работы, тогда же весь Зимний дворец вошел в состав Эрмитажа. В настоящее время Зимний дворец вместе с Эрмитажным театром, Малым, Новым и Большим Эрмитажем составляет единый музейный комплекс "Государственный Эрмитаж".</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Три века Зимнего дворца "/>
          <p:cNvPicPr>
            <a:picLocks noChangeAspect="1" noChangeArrowheads="1"/>
          </p:cNvPicPr>
          <p:nvPr/>
        </p:nvPicPr>
        <p:blipFill>
          <a:blip r:embed="rId2" cstate="print"/>
          <a:srcRect/>
          <a:stretch>
            <a:fillRect/>
          </a:stretch>
        </p:blipFill>
        <p:spPr bwMode="auto">
          <a:xfrm>
            <a:off x="251520" y="0"/>
            <a:ext cx="8383324" cy="5517232"/>
          </a:xfrm>
          <a:prstGeom prst="rect">
            <a:avLst/>
          </a:prstGeom>
          <a:noFill/>
        </p:spPr>
      </p:pic>
      <p:sp>
        <p:nvSpPr>
          <p:cNvPr id="5" name="Прямоугольник 4"/>
          <p:cNvSpPr/>
          <p:nvPr/>
        </p:nvSpPr>
        <p:spPr>
          <a:xfrm>
            <a:off x="0" y="5534561"/>
            <a:ext cx="9144000" cy="1323439"/>
          </a:xfrm>
          <a:prstGeom prst="rect">
            <a:avLst/>
          </a:prstGeom>
        </p:spPr>
        <p:txBody>
          <a:bodyPr wrap="square">
            <a:spAutoFit/>
          </a:bodyPr>
          <a:lstStyle/>
          <a:p>
            <a:r>
              <a:rPr lang="ru-RU" sz="1600" b="1" dirty="0"/>
              <a:t>Императрица Елизавета Петровна также пожелала переделать под свой вкус императорскую резиденцию, доверив эту задачу архитектору Растрелли. Весной 1761 года возведение здания было закончено, начались внутренние работы. Однако Елизавета Петровна скончалась, так и не переехав в Зимний дворец. Строительство Зимнего дворца было окончено уже при Екатерине II. Это здание Зимнего дворца сохранилось до наших дней. </a:t>
            </a:r>
            <a:r>
              <a:rPr lang="ru-RU" sz="1600" b="1" dirty="0" smtClean="0"/>
              <a:t>Гравюра XIX </a:t>
            </a:r>
            <a:r>
              <a:rPr lang="ru-RU" sz="1600" b="1" dirty="0"/>
              <a:t>века "Зимний дворец в Петербурге".</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Картинка 1 из 58724"/>
          <p:cNvPicPr>
            <a:picLocks noChangeAspect="1" noChangeArrowheads="1"/>
          </p:cNvPicPr>
          <p:nvPr/>
        </p:nvPicPr>
        <p:blipFill>
          <a:blip r:embed="rId2" cstate="print"/>
          <a:srcRect/>
          <a:stretch>
            <a:fillRect/>
          </a:stretch>
        </p:blipFill>
        <p:spPr bwMode="auto">
          <a:xfrm>
            <a:off x="0" y="0"/>
            <a:ext cx="9144000" cy="70104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Картинка 65 из 58724"/>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артинка 23 из 5872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Три века Зимнего дворца "/>
          <p:cNvPicPr>
            <a:picLocks noChangeAspect="1" noChangeArrowheads="1"/>
          </p:cNvPicPr>
          <p:nvPr/>
        </p:nvPicPr>
        <p:blipFill>
          <a:blip r:embed="rId2" cstate="print"/>
          <a:srcRect/>
          <a:stretch>
            <a:fillRect/>
          </a:stretch>
        </p:blipFill>
        <p:spPr bwMode="auto">
          <a:xfrm>
            <a:off x="0" y="0"/>
            <a:ext cx="9082512" cy="5589240"/>
          </a:xfrm>
          <a:prstGeom prst="rect">
            <a:avLst/>
          </a:prstGeom>
          <a:noFill/>
        </p:spPr>
      </p:pic>
      <p:sp>
        <p:nvSpPr>
          <p:cNvPr id="5" name="Прямоугольник 4"/>
          <p:cNvSpPr/>
          <p:nvPr/>
        </p:nvSpPr>
        <p:spPr>
          <a:xfrm>
            <a:off x="0" y="5805264"/>
            <a:ext cx="9144000" cy="830997"/>
          </a:xfrm>
          <a:prstGeom prst="rect">
            <a:avLst/>
          </a:prstGeom>
        </p:spPr>
        <p:txBody>
          <a:bodyPr wrap="square">
            <a:spAutoFit/>
          </a:bodyPr>
          <a:lstStyle/>
          <a:p>
            <a:r>
              <a:rPr lang="ru-RU" sz="1600" b="1" dirty="0"/>
              <a:t>С 1762 года Зимний дворец стал резиденцией российских императоров. Дворец отличался невероятными по тем временам размерами, пышной наружной отделкой и роскошным внутренним убранством. </a:t>
            </a:r>
            <a:r>
              <a:rPr lang="ru-RU" sz="1600" b="1" dirty="0" smtClean="0"/>
              <a:t>Рисунок </a:t>
            </a:r>
            <a:r>
              <a:rPr lang="ru-RU" sz="1600" b="1" dirty="0"/>
              <a:t>художника </a:t>
            </a:r>
            <a:r>
              <a:rPr lang="ru-RU" sz="1600" b="1" dirty="0" err="1"/>
              <a:t>М.Дамам-Демартре</a:t>
            </a:r>
            <a:r>
              <a:rPr lang="ru-RU" sz="1600" b="1" dirty="0"/>
              <a:t>. Начало ХIХ века.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ри века Зимнего дворца "/>
          <p:cNvPicPr>
            <a:picLocks noChangeAspect="1" noChangeArrowheads="1"/>
          </p:cNvPicPr>
          <p:nvPr/>
        </p:nvPicPr>
        <p:blipFill>
          <a:blip r:embed="rId2" cstate="print"/>
          <a:srcRect/>
          <a:stretch>
            <a:fillRect/>
          </a:stretch>
        </p:blipFill>
        <p:spPr bwMode="auto">
          <a:xfrm>
            <a:off x="179512" y="0"/>
            <a:ext cx="8820472" cy="5918010"/>
          </a:xfrm>
          <a:prstGeom prst="rect">
            <a:avLst/>
          </a:prstGeom>
          <a:noFill/>
        </p:spPr>
      </p:pic>
      <p:sp>
        <p:nvSpPr>
          <p:cNvPr id="5" name="Прямоугольник 4"/>
          <p:cNvSpPr/>
          <p:nvPr/>
        </p:nvSpPr>
        <p:spPr>
          <a:xfrm>
            <a:off x="0" y="5877272"/>
            <a:ext cx="9144000" cy="830997"/>
          </a:xfrm>
          <a:prstGeom prst="rect">
            <a:avLst/>
          </a:prstGeom>
        </p:spPr>
        <p:txBody>
          <a:bodyPr wrap="square">
            <a:spAutoFit/>
          </a:bodyPr>
          <a:lstStyle/>
          <a:p>
            <a:r>
              <a:rPr lang="ru-RU" sz="1600" b="1" dirty="0"/>
              <a:t>Зимний дворец представляет собой трехэтажное здание, имеющее в плане прямоугольную форму, с огромным парадным двором внутри. Главные фасады дворца обращены к набережной и сформировавшейся позднее площади.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Три века Зимнего дворца "/>
          <p:cNvPicPr>
            <a:picLocks noChangeAspect="1" noChangeArrowheads="1"/>
          </p:cNvPicPr>
          <p:nvPr/>
        </p:nvPicPr>
        <p:blipFill>
          <a:blip r:embed="rId2" cstate="print"/>
          <a:srcRect/>
          <a:stretch>
            <a:fillRect/>
          </a:stretch>
        </p:blipFill>
        <p:spPr bwMode="auto">
          <a:xfrm>
            <a:off x="179512" y="-6085"/>
            <a:ext cx="5148064" cy="6864085"/>
          </a:xfrm>
          <a:prstGeom prst="rect">
            <a:avLst/>
          </a:prstGeom>
          <a:noFill/>
        </p:spPr>
      </p:pic>
      <p:sp>
        <p:nvSpPr>
          <p:cNvPr id="5" name="Прямоугольник 4"/>
          <p:cNvSpPr/>
          <p:nvPr/>
        </p:nvSpPr>
        <p:spPr>
          <a:xfrm>
            <a:off x="5868144" y="1124744"/>
            <a:ext cx="2934072" cy="3693319"/>
          </a:xfrm>
          <a:prstGeom prst="rect">
            <a:avLst/>
          </a:prstGeom>
        </p:spPr>
        <p:txBody>
          <a:bodyPr wrap="square">
            <a:spAutoFit/>
          </a:bodyPr>
          <a:lstStyle/>
          <a:p>
            <a:r>
              <a:rPr lang="ru-RU" b="1" dirty="0"/>
              <a:t>Создавая Зимний дворец, Растрелли каждый фасад проектировал по-разному, исходя из конкретных условий. Северный фасад, обращенный на Неву, тянется более или менее ровной стеной, не имея заметных выступов. Со стороны реки он воспринимается как нескончаемая двухъярусная колоннада.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Три века Зимнего дворца "/>
          <p:cNvPicPr>
            <a:picLocks noChangeAspect="1" noChangeArrowheads="1"/>
          </p:cNvPicPr>
          <p:nvPr/>
        </p:nvPicPr>
        <p:blipFill>
          <a:blip r:embed="rId2" cstate="print"/>
          <a:srcRect/>
          <a:stretch>
            <a:fillRect/>
          </a:stretch>
        </p:blipFill>
        <p:spPr bwMode="auto">
          <a:xfrm>
            <a:off x="323528" y="0"/>
            <a:ext cx="4896612" cy="6858000"/>
          </a:xfrm>
          <a:prstGeom prst="rect">
            <a:avLst/>
          </a:prstGeom>
          <a:noFill/>
        </p:spPr>
      </p:pic>
      <p:sp>
        <p:nvSpPr>
          <p:cNvPr id="5" name="Прямоугольник 4"/>
          <p:cNvSpPr/>
          <p:nvPr/>
        </p:nvSpPr>
        <p:spPr>
          <a:xfrm>
            <a:off x="5796136" y="836712"/>
            <a:ext cx="2286000" cy="4278094"/>
          </a:xfrm>
          <a:prstGeom prst="rect">
            <a:avLst/>
          </a:prstGeom>
        </p:spPr>
        <p:txBody>
          <a:bodyPr wrap="square">
            <a:spAutoFit/>
          </a:bodyPr>
          <a:lstStyle/>
          <a:p>
            <a:r>
              <a:rPr lang="ru-RU" sz="1600" b="1" dirty="0"/>
              <a:t>Южный фасад, выходящий на Дворцовую площадь и имеющий семь членений, является главным. Центр его выделен широким, пышно декорированным ризалитом, прорезанным тремя въездными арками. За ними находится парадный двор, где в середине северного корпуса был главный вход во дворец.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Три века Зимнего дворца "/>
          <p:cNvPicPr>
            <a:picLocks noChangeAspect="1" noChangeArrowheads="1"/>
          </p:cNvPicPr>
          <p:nvPr/>
        </p:nvPicPr>
        <p:blipFill>
          <a:blip r:embed="rId2" cstate="print"/>
          <a:srcRect/>
          <a:stretch>
            <a:fillRect/>
          </a:stretch>
        </p:blipFill>
        <p:spPr bwMode="auto">
          <a:xfrm>
            <a:off x="0" y="0"/>
            <a:ext cx="7245020" cy="6858000"/>
          </a:xfrm>
          <a:prstGeom prst="rect">
            <a:avLst/>
          </a:prstGeom>
          <a:noFill/>
        </p:spPr>
      </p:pic>
      <p:sp>
        <p:nvSpPr>
          <p:cNvPr id="5" name="Прямоугольник 4"/>
          <p:cNvSpPr/>
          <p:nvPr/>
        </p:nvSpPr>
        <p:spPr>
          <a:xfrm>
            <a:off x="7308304" y="188640"/>
            <a:ext cx="1656184" cy="3046988"/>
          </a:xfrm>
          <a:prstGeom prst="rect">
            <a:avLst/>
          </a:prstGeom>
        </p:spPr>
        <p:txBody>
          <a:bodyPr wrap="square">
            <a:spAutoFit/>
          </a:bodyPr>
          <a:lstStyle/>
          <a:p>
            <a:r>
              <a:rPr lang="ru-RU" sz="1600" b="1" dirty="0"/>
              <a:t>По периметру кровли дворца расположена балюстрада с вазами и статуями (первоначально каменные в 1892-1894 годах были заменены на латунную выколотку).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Три века Зимнего дворца "/>
          <p:cNvPicPr>
            <a:picLocks noChangeAspect="1" noChangeArrowheads="1"/>
          </p:cNvPicPr>
          <p:nvPr/>
        </p:nvPicPr>
        <p:blipFill>
          <a:blip r:embed="rId2" cstate="print"/>
          <a:srcRect/>
          <a:stretch>
            <a:fillRect/>
          </a:stretch>
        </p:blipFill>
        <p:spPr bwMode="auto">
          <a:xfrm>
            <a:off x="-1" y="0"/>
            <a:ext cx="9126285" cy="5373216"/>
          </a:xfrm>
          <a:prstGeom prst="rect">
            <a:avLst/>
          </a:prstGeom>
          <a:noFill/>
        </p:spPr>
      </p:pic>
      <p:sp>
        <p:nvSpPr>
          <p:cNvPr id="5" name="Прямоугольник 4"/>
          <p:cNvSpPr/>
          <p:nvPr/>
        </p:nvSpPr>
        <p:spPr>
          <a:xfrm>
            <a:off x="0" y="5877272"/>
            <a:ext cx="9144000" cy="584775"/>
          </a:xfrm>
          <a:prstGeom prst="rect">
            <a:avLst/>
          </a:prstGeom>
        </p:spPr>
        <p:txBody>
          <a:bodyPr wrap="square">
            <a:spAutoFit/>
          </a:bodyPr>
          <a:lstStyle/>
          <a:p>
            <a:r>
              <a:rPr lang="ru-RU" sz="1600" b="1" dirty="0"/>
              <a:t>Длина дворца (вдоль Невы) - 210 метров, ширина – 175 метров, высота – 22 метра. Общая площадь дворца – 60 тысяч квадратных метров, в нем более 1000 залов, 117 различных лестниц.</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709</Words>
  <Application>Microsoft Office PowerPoint</Application>
  <PresentationFormat>Экран (4:3)</PresentationFormat>
  <Paragraphs>30</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Три века Зимнего дворца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три века Зимнего дворца </dc:title>
  <dc:creator>User</dc:creator>
  <cp:lastModifiedBy>asus</cp:lastModifiedBy>
  <cp:revision>12</cp:revision>
  <dcterms:created xsi:type="dcterms:W3CDTF">2011-12-23T18:06:52Z</dcterms:created>
  <dcterms:modified xsi:type="dcterms:W3CDTF">2012-07-09T12:04:41Z</dcterms:modified>
</cp:coreProperties>
</file>