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66" r:id="rId3"/>
    <p:sldId id="267" r:id="rId4"/>
    <p:sldId id="258" r:id="rId5"/>
    <p:sldId id="257" r:id="rId6"/>
    <p:sldId id="301" r:id="rId7"/>
    <p:sldId id="272" r:id="rId8"/>
    <p:sldId id="271" r:id="rId9"/>
    <p:sldId id="289" r:id="rId10"/>
    <p:sldId id="264" r:id="rId11"/>
    <p:sldId id="256" r:id="rId12"/>
    <p:sldId id="274" r:id="rId13"/>
    <p:sldId id="277" r:id="rId14"/>
    <p:sldId id="276" r:id="rId15"/>
    <p:sldId id="261" r:id="rId16"/>
    <p:sldId id="294" r:id="rId17"/>
    <p:sldId id="296" r:id="rId18"/>
    <p:sldId id="297" r:id="rId19"/>
    <p:sldId id="287" r:id="rId20"/>
    <p:sldId id="286" r:id="rId21"/>
    <p:sldId id="292" r:id="rId22"/>
    <p:sldId id="293" r:id="rId23"/>
    <p:sldId id="295" r:id="rId24"/>
    <p:sldId id="299" r:id="rId25"/>
    <p:sldId id="30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33"/>
    <a:srgbClr val="CC6600"/>
    <a:srgbClr val="FF00FF"/>
    <a:srgbClr val="FFCC00"/>
    <a:srgbClr val="0033CC"/>
    <a:srgbClr val="00FF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D34CF1-88D4-47D0-8470-AFD54F4A7B43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CD9FC2-4A0C-4F76-ABE5-3D5EE9290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Мензуральная еще и с ритмом. Пользовалась для записи многоголосия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FC580-66BE-44D3-83C4-103F808DAB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97B77-24F7-431A-A195-7BDE9BFF51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0501-B6A7-49C2-91DE-646FC7DAEC0A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2427-1D22-4F61-85AD-31BBDAE6C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ECD4-79E9-4F01-AF88-97E66303FC3B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EB60-DCC2-46CB-A6B7-661014FFF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703A-69C3-4820-A61A-651FD26A74C8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2DF2-0917-48B4-BB7F-2B43245D5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9D6-F64F-452C-B367-8D9B72069423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1366-7A06-4814-B411-262974868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3493-1756-4828-BE4F-B5080D16CC6A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88E6-2D83-41CD-A755-928062319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6509-53B1-4E1E-ACFE-9FC1045C72F2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0ECA-762C-4BAE-AC3C-B245476B1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E171-445E-4840-8CC2-33A4DD7BFAD2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0265-44A6-4350-A1DF-56BFD682C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0FA9-A480-475B-9D9E-F587DE4F4C19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DC9F-AFD0-4EB8-931F-4408D9491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6225-BE19-4001-A4BB-E5E9B5EDFD3F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C455-5810-4754-AEEE-F614631F1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FF55-6C2F-47E4-90FE-510A3EA715F9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14D4-AE50-41E9-85CD-2D4AA40F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D3E6-4E5C-434F-8D15-96417B909E71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1A54-5F70-466B-AEE1-3A9EA317A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743DD-A249-45EA-A13E-93EBF64CB7A0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1C1EC7-2645-436A-8A0A-E44D18EAD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35150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 нотация</a:t>
            </a:r>
          </a:p>
        </p:txBody>
      </p:sp>
      <p:pic>
        <p:nvPicPr>
          <p:cNvPr id="2051" name="Picture 7" descr="Colorful Vector Art Music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464185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675"/>
            <a:ext cx="3352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113"/>
          </a:xfr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3CC"/>
                </a:solidFill>
              </a:rPr>
              <a:t>Графемы мензуральной нотации</a:t>
            </a:r>
            <a:br>
              <a:rPr lang="ru-RU" sz="3600" b="1" dirty="0" smtClean="0">
                <a:solidFill>
                  <a:srgbClr val="0033CC"/>
                </a:solidFill>
              </a:rPr>
            </a:br>
            <a:r>
              <a:rPr lang="ru-RU" sz="3600" b="1" dirty="0" smtClean="0">
                <a:solidFill>
                  <a:srgbClr val="0033CC"/>
                </a:solidFill>
              </a:rPr>
              <a:t> (только ноты, слева направо, в порядке уменьшения длительностей)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4098" name="Picture 2" descr="Файл:Mensural-valu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9078913" cy="4941887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0"/>
            <a:ext cx="3276600" cy="6597650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Образец </a:t>
            </a:r>
            <a:r>
              <a:rPr lang="ru-RU" sz="3900" b="1" dirty="0" err="1">
                <a:solidFill>
                  <a:schemeClr val="accent2">
                    <a:lumMod val="50000"/>
                  </a:schemeClr>
                </a:solidFill>
              </a:rPr>
              <a:t>маньеристской</a:t>
            </a:r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 мензуральной </a:t>
            </a: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</a:rPr>
              <a:t>нотации с высотой и длительностью звука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err="1" smtClean="0">
                <a:solidFill>
                  <a:srgbClr val="008000"/>
                </a:solidFill>
              </a:rPr>
              <a:t>Ронд</a:t>
            </a:r>
            <a:r>
              <a:rPr lang="el-GR" sz="3500" b="1" dirty="0" smtClean="0">
                <a:solidFill>
                  <a:srgbClr val="008000"/>
                </a:solidFill>
              </a:rPr>
              <a:t>ό</a:t>
            </a:r>
            <a:r>
              <a:rPr lang="ru-RU" sz="3500" dirty="0" smtClean="0">
                <a:solidFill>
                  <a:srgbClr val="008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rgbClr val="008000"/>
                </a:solidFill>
              </a:rPr>
              <a:t>Бода </a:t>
            </a:r>
            <a:r>
              <a:rPr lang="ru-RU" sz="3500" b="1" dirty="0" err="1">
                <a:solidFill>
                  <a:srgbClr val="008000"/>
                </a:solidFill>
              </a:rPr>
              <a:t>Кордье</a:t>
            </a:r>
            <a:r>
              <a:rPr lang="ru-RU" sz="3500" b="1" dirty="0">
                <a:solidFill>
                  <a:srgbClr val="008000"/>
                </a:solidFill>
              </a:rPr>
              <a:t> «</a:t>
            </a:r>
            <a:r>
              <a:rPr lang="ru-RU" sz="3500" b="1" dirty="0" err="1">
                <a:solidFill>
                  <a:srgbClr val="008000"/>
                </a:solidFill>
              </a:rPr>
              <a:t>Belle</a:t>
            </a:r>
            <a:r>
              <a:rPr lang="ru-RU" sz="3500" b="1" dirty="0">
                <a:solidFill>
                  <a:srgbClr val="008000"/>
                </a:solidFill>
              </a:rPr>
              <a:t> </a:t>
            </a:r>
            <a:r>
              <a:rPr lang="ru-RU" sz="3500" b="1" dirty="0" err="1">
                <a:solidFill>
                  <a:srgbClr val="008000"/>
                </a:solidFill>
              </a:rPr>
              <a:t>bonne</a:t>
            </a:r>
            <a:r>
              <a:rPr lang="ru-RU" sz="3500" b="1" dirty="0">
                <a:solidFill>
                  <a:srgbClr val="008000"/>
                </a:solidFill>
              </a:rPr>
              <a:t>» (</a:t>
            </a:r>
            <a:r>
              <a:rPr lang="ru-RU" sz="3500" b="1" dirty="0" err="1">
                <a:solidFill>
                  <a:srgbClr val="008000"/>
                </a:solidFill>
              </a:rPr>
              <a:t>ок</a:t>
            </a:r>
            <a:r>
              <a:rPr lang="ru-RU" sz="3500" b="1" dirty="0">
                <a:solidFill>
                  <a:srgbClr val="008000"/>
                </a:solidFill>
              </a:rPr>
              <a:t>. 1400)</a:t>
            </a:r>
          </a:p>
        </p:txBody>
      </p:sp>
      <p:pic>
        <p:nvPicPr>
          <p:cNvPr id="13315" name="Picture 2" descr="Файл:Cordier-rond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86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475"/>
          </a:xfrm>
          <a:gradFill>
            <a:gsLst>
              <a:gs pos="0">
                <a:srgbClr val="0033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66"/>
                </a:solidFill>
              </a:rPr>
              <a:t>Смешанная (</a:t>
            </a:r>
            <a:r>
              <a:rPr lang="ru-RU" b="1" dirty="0" err="1" smtClean="0">
                <a:solidFill>
                  <a:srgbClr val="000066"/>
                </a:solidFill>
              </a:rPr>
              <a:t>дасийная</a:t>
            </a:r>
            <a:r>
              <a:rPr lang="ru-RU" b="1" dirty="0" smtClean="0">
                <a:solidFill>
                  <a:srgbClr val="000066"/>
                </a:solidFill>
              </a:rPr>
              <a:t>) нотация.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i="1" dirty="0" smtClean="0">
                <a:solidFill>
                  <a:srgbClr val="000066"/>
                </a:solidFill>
              </a:rPr>
              <a:t>Органум «</a:t>
            </a:r>
            <a:r>
              <a:rPr lang="ru-RU" b="1" i="1" dirty="0" err="1" smtClean="0">
                <a:solidFill>
                  <a:srgbClr val="000066"/>
                </a:solidFill>
              </a:rPr>
              <a:t>Rex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</a:rPr>
              <a:t>caeli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</a:rPr>
              <a:t>domine</a:t>
            </a:r>
            <a:r>
              <a:rPr lang="ru-RU" b="1" i="1" dirty="0" smtClean="0">
                <a:solidFill>
                  <a:srgbClr val="000066"/>
                </a:solidFill>
              </a:rPr>
              <a:t>». Фрагмент анонимного трактата. IX в. </a:t>
            </a:r>
            <a:endParaRPr lang="ru-RU" b="1" i="1" dirty="0">
              <a:solidFill>
                <a:srgbClr val="000066"/>
              </a:solidFill>
            </a:endParaRPr>
          </a:p>
        </p:txBody>
      </p:sp>
      <p:pic>
        <p:nvPicPr>
          <p:cNvPr id="14339" name="Picture 6" descr="http://www.pravenc.ru/data/843/479/1234/i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159000"/>
            <a:ext cx="912495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050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Хорезмская табулатура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Хорезмская табулатура        хорезмская нотация, - система нотной записи для танбура (3-струн. щипкового плекторного инструмента), созданная хивинским музыкантом Пехлеваном Ниязом Мирзабаши Камилом в 80-х гг. 19 в.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http://dic.academic.ru/pictures/enc_music/1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27238"/>
            <a:ext cx="6804025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Табулата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табы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i="1" dirty="0" smtClean="0">
                <a:solidFill>
                  <a:schemeClr val="bg1"/>
                </a:solidFill>
              </a:rPr>
              <a:t>сокращенная запись для струнных, органа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7411" name="Picture 2" descr="http://mussport.com/datas/users/1-up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857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s://encrypted-tbn0.google.com/images?q=tbn:ANd9GcSvwaHKWQIOYAsFE9sNpCiDcGqtwIwmRI6mFGwBFFjRKQ-0GpEi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12900"/>
            <a:ext cx="4140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i060.radikal.ru/0912/df/ad9b482267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6913"/>
            <a:ext cx="45720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Современная нотация </a:t>
            </a:r>
            <a:b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К. Штокхаузен. Из цикла для ударных</a:t>
            </a:r>
          </a:p>
        </p:txBody>
      </p:sp>
      <p:pic>
        <p:nvPicPr>
          <p:cNvPr id="20483" name="Picture 2" descr="http://belcanto.ru/pic/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148263" y="4652963"/>
            <a:ext cx="3995737" cy="220503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0066"/>
                </a:solidFill>
              </a:rPr>
              <a:t>Вселенская симфония. Чарльз Айвз</a:t>
            </a:r>
            <a:endParaRPr lang="ru-RU" b="1" smtClean="0">
              <a:solidFill>
                <a:srgbClr val="000066"/>
              </a:solidFill>
            </a:endParaRPr>
          </a:p>
        </p:txBody>
      </p:sp>
      <p:pic>
        <p:nvPicPr>
          <p:cNvPr id="21507" name="Picture 2" descr="http://stereosociety.com/jpg/IvesPremB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26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800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Сонорными музыкально-шумовыми звучаниями начинается "Трен" </a:t>
            </a:r>
            <a:r>
              <a:rPr lang="ru-RU" sz="2800" b="1" dirty="0" err="1" smtClean="0">
                <a:solidFill>
                  <a:schemeClr val="bg1"/>
                </a:solidFill>
              </a:rPr>
              <a:t>Пендерецкого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284663" y="2205038"/>
            <a:ext cx="4859337" cy="17176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0066"/>
                </a:solidFill>
              </a:rPr>
              <a:t>H. H. Сидельников. Русские сказки, 4-я часть</a:t>
            </a:r>
            <a:endParaRPr lang="ru-RU" b="1" i="1" smtClean="0">
              <a:solidFill>
                <a:srgbClr val="000066"/>
              </a:solidFill>
            </a:endParaRPr>
          </a:p>
        </p:txBody>
      </p:sp>
      <p:pic>
        <p:nvPicPr>
          <p:cNvPr id="22532" name="Picture 2" descr="http://dic.academic.ru/pictures/enc_music/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42227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dic.academic.ru/pictures/enc_music/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613" y="3906838"/>
            <a:ext cx="51323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1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Сериальная или серийная музыка.</a:t>
            </a: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ru-RU" sz="2400" b="1" i="1" smtClean="0">
                <a:solidFill>
                  <a:schemeClr val="bg1"/>
                </a:solidFill>
              </a:rPr>
              <a:t>Разновидностей серийной техники, при которой применяются серии различных параметров: высот и ритма или высот, ритма, динамики, артикуляции, агогики и темпа</a:t>
            </a: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23555" name="Picture 2" descr="http://dic.academic.ru/pictures/enc_music/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20875"/>
            <a:ext cx="69469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3887788"/>
          </a:xfrm>
        </p:spPr>
        <p:txBody>
          <a:bodyPr/>
          <a:lstStyle/>
          <a:p>
            <a:pPr eaLnBrk="1" hangingPunct="1"/>
            <a:r>
              <a:rPr lang="ru-RU" smtClean="0"/>
              <a:t> </a:t>
            </a:r>
            <a:endParaRPr lang="ru-RU" sz="120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8313" y="0"/>
            <a:ext cx="8229600" cy="20447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Немецкий композитор Karl Peter (Roehl) Röhl (1890-1975) в 1926 году создал несколько графических партитур, под воздействием творчества Кандинского</a:t>
            </a:r>
          </a:p>
          <a:p>
            <a:pPr eaLnBrk="1" hangingPunct="1"/>
            <a:endParaRPr lang="ru-RU" smtClean="0"/>
          </a:p>
        </p:txBody>
      </p:sp>
      <p:pic>
        <p:nvPicPr>
          <p:cNvPr id="24580" name="Picture 2" descr="http://vseedino.ru/wp-content/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6926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vseedino.ru/wp-content/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8" y="3284538"/>
            <a:ext cx="464661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213" y="2852738"/>
            <a:ext cx="3673475" cy="1490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Какой бывает нотная запись?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95288" y="476250"/>
            <a:ext cx="2160587" cy="1485900"/>
          </a:xfrm>
          <a:prstGeom prst="wedgeRoundRectCallout">
            <a:avLst>
              <a:gd name="adj1" fmla="val -48057"/>
              <a:gd name="adj2" fmla="val 84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Буквенная  </a:t>
            </a:r>
            <a:r>
              <a:rPr lang="ru-RU" dirty="0"/>
              <a:t>(графемы) на основе греческого и латинского алфавита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16238" y="260350"/>
            <a:ext cx="3419475" cy="1628775"/>
          </a:xfrm>
          <a:prstGeom prst="wedgeRoundRectCallout">
            <a:avLst>
              <a:gd name="adj1" fmla="val -45913"/>
              <a:gd name="adj2" fmla="val 894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Невменная</a:t>
            </a:r>
            <a:r>
              <a:rPr lang="ru-RU" b="1" dirty="0"/>
              <a:t>  (мнемоническая)</a:t>
            </a:r>
            <a:r>
              <a:rPr lang="ru-RU" dirty="0"/>
              <a:t> без обозначения </a:t>
            </a:r>
            <a:r>
              <a:rPr lang="ru-RU" dirty="0" err="1"/>
              <a:t>звуковысот</a:t>
            </a:r>
            <a:r>
              <a:rPr lang="ru-RU" dirty="0"/>
              <a:t> , указывает на исполнительские </a:t>
            </a:r>
            <a:r>
              <a:rPr lang="ru-RU" dirty="0" err="1"/>
              <a:t>ньюансы</a:t>
            </a:r>
            <a:r>
              <a:rPr lang="ru-RU" dirty="0"/>
              <a:t>. Использовалась для пения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5288" y="2565400"/>
            <a:ext cx="2160587" cy="1295400"/>
          </a:xfrm>
          <a:prstGeom prst="wedgeRoundRectCallout">
            <a:avLst>
              <a:gd name="adj1" fmla="val -44509"/>
              <a:gd name="adj2" fmla="val 816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Линейная  </a:t>
            </a:r>
            <a:r>
              <a:rPr lang="ru-RU" dirty="0"/>
              <a:t>(квадратная) с точной высотой звука.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191250" y="4581525"/>
            <a:ext cx="2773363" cy="1008063"/>
          </a:xfrm>
          <a:prstGeom prst="wedgeRoundRectCallout">
            <a:avLst>
              <a:gd name="adj1" fmla="val -48038"/>
              <a:gd name="adj2" fmla="val 108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Табулата</a:t>
            </a:r>
            <a:r>
              <a:rPr lang="ru-RU" b="1" dirty="0"/>
              <a:t> 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(сокращенная запись для струнных и органа.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987675" y="4724400"/>
            <a:ext cx="2843213" cy="1225550"/>
          </a:xfrm>
          <a:prstGeom prst="wedgeRoundRectCallout">
            <a:avLst>
              <a:gd name="adj1" fmla="val -50628"/>
              <a:gd name="adj2" fmla="val 103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Смешанная (</a:t>
            </a:r>
            <a:r>
              <a:rPr lang="ru-RU" b="1" dirty="0" err="1"/>
              <a:t>дасийная</a:t>
            </a:r>
            <a:r>
              <a:rPr lang="ru-RU" b="1" dirty="0"/>
              <a:t>) </a:t>
            </a:r>
            <a:r>
              <a:rPr lang="ru-RU" dirty="0"/>
              <a:t>буквенно-линейная. Для многоголосия эпохи Барокко и в Джазе 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659563" y="2924175"/>
            <a:ext cx="2282825" cy="801688"/>
          </a:xfrm>
          <a:prstGeom prst="wedgeRoundRectCallout">
            <a:avLst>
              <a:gd name="adj1" fmla="val -48441"/>
              <a:gd name="adj2" fmla="val 114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Компьютерная </a:t>
            </a:r>
            <a:r>
              <a:rPr lang="ru-RU" dirty="0"/>
              <a:t>- </a:t>
            </a:r>
            <a:r>
              <a:rPr lang="en-US" dirty="0" err="1"/>
              <a:t>MusicXML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588125" y="1052513"/>
            <a:ext cx="2411413" cy="1089025"/>
          </a:xfrm>
          <a:prstGeom prst="wedgeRoundRectCallout">
            <a:avLst>
              <a:gd name="adj1" fmla="val -47861"/>
              <a:gd name="adj2" fmla="val 85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Экспериментальная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95288" y="4508500"/>
            <a:ext cx="2211387" cy="1584325"/>
          </a:xfrm>
          <a:prstGeom prst="wedgeRoundRectCallout">
            <a:avLst>
              <a:gd name="adj1" fmla="val -54817"/>
              <a:gd name="adj2" fmla="val 87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Мензуральная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 точной высотой звука и с ритмом.  Для записи многоголосия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0"/>
            <a:ext cx="8229600" cy="1773238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0066"/>
                </a:solidFill>
              </a:rPr>
              <a:t>Спектральная музыка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rgbClr val="000066"/>
                </a:solidFill>
              </a:rPr>
              <a:t>Брайена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</a:rPr>
              <a:t>Фернехоу</a:t>
            </a:r>
            <a:r>
              <a:rPr lang="ru-RU" b="1" i="1" dirty="0" smtClean="0">
                <a:solidFill>
                  <a:srgbClr val="000066"/>
                </a:solidFill>
              </a:rPr>
              <a:t> Пьес </a:t>
            </a:r>
            <a:r>
              <a:rPr lang="ru-RU" b="1" i="1" dirty="0" err="1" smtClean="0">
                <a:solidFill>
                  <a:srgbClr val="000066"/>
                </a:solidFill>
              </a:rPr>
              <a:t>Time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</a:rPr>
              <a:t>and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</a:rPr>
              <a:t>Motion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</a:rPr>
              <a:t>Study</a:t>
            </a:r>
            <a:r>
              <a:rPr lang="ru-RU" b="1" i="1" dirty="0" smtClean="0">
                <a:solidFill>
                  <a:srgbClr val="000066"/>
                </a:solidFill>
              </a:rPr>
              <a:t> II /Время и Движение,</a:t>
            </a:r>
            <a:endParaRPr lang="ru-RU" b="1" i="1" dirty="0">
              <a:solidFill>
                <a:srgbClr val="000066"/>
              </a:solidFill>
            </a:endParaRPr>
          </a:p>
        </p:txBody>
      </p:sp>
      <p:pic>
        <p:nvPicPr>
          <p:cNvPr id="25603" name="Picture 2" descr="http://vseedino.ru/wp-content/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8964612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Образцы графической музыкальной нотации XX-XXI </a:t>
            </a:r>
            <a:r>
              <a:rPr lang="ru-RU" sz="2700" b="1" dirty="0" err="1" smtClean="0">
                <a:solidFill>
                  <a:schemeClr val="accent2">
                    <a:lumMod val="50000"/>
                  </a:schemeClr>
                </a:solidFill>
              </a:rPr>
              <a:t>вв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Джон </a:t>
            </a: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</a:rPr>
              <a:t>Кейдж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</a:rPr>
              <a:t>Карлхайнц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</a:rPr>
              <a:t>Штокгаузен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</a:rPr>
              <a:t>Мортон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 Фельдман, Фредерик </a:t>
            </a: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</a:rPr>
              <a:t>Ржевски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, Эрл Браун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Picture 2" descr="http://cs305908.userapi.com/v305908402/5819/zvLDa4yED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Электронная музыка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625"/>
            <a:ext cx="9144000" cy="24923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Акустический материал (</a:t>
            </a:r>
            <a:r>
              <a:rPr lang="ru-RU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синусоидные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чистые тоны; разного рода шумы - "белый", "цветной"; импульсы, щелчки и др.) обрабатывается, а также комбинируется, превращаясь в многообразные смеси, </a:t>
            </a:r>
            <a:r>
              <a:rPr lang="ru-RU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тембро-красочные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звучания.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Аппаратура - генераторы, фильтры, модулирующие устройства, объединяющиеся в электронных синтезаторах, а также магнитофоны, усилители, динамики.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Исходным материалом может служить и любое другое записанное звучание (включая и муз. звуки, и натуральные звучания, по выбору композитора). Оба типа материала могут совмещаться.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897438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8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66"/>
                </a:solidFill>
              </a:rPr>
              <a:t> </a:t>
            </a: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Виктора Екимовского. 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Жанр Baletto  - "инструментальный театр-буффонада с Каденцией-монологом".</a:t>
            </a:r>
            <a:b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Техника музыкального письма 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как  </a:t>
            </a:r>
            <a:r>
              <a:rPr lang="ru-RU" sz="2400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всекомпонентная алеаторика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Весь материал сочинения, включая звуковую и ритмическую  ткань, темп, характер и состав инструментов, при каждом его новом исполнении создаются заново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6092825"/>
            <a:ext cx="9144000" cy="765175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Композиция 44. В созвездии "Гончих псов"Форма произведения – "ограниченно-алеаторические свободно-канонические вариации.</a:t>
            </a:r>
          </a:p>
        </p:txBody>
      </p:sp>
      <p:pic>
        <p:nvPicPr>
          <p:cNvPr id="29700" name="Picture 4" descr="http://tschev.narod.ru/musicology/Works/Ekimovsky_interview.studys/exemples_to_studys/examp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38" y="2997200"/>
            <a:ext cx="4799012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tschev.narod.ru/musicology/Works/Ekimovsky_interview.studys/exemples_to_studys/examp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49514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Адам </a:t>
            </a:r>
            <a:r>
              <a:rPr lang="ru-RU" b="1" dirty="0" err="1" smtClean="0">
                <a:solidFill>
                  <a:srgbClr val="FFFF00"/>
                </a:solidFill>
              </a:rPr>
              <a:t>Гумпельшаймер</a:t>
            </a:r>
            <a:r>
              <a:rPr lang="ru-RU" b="1" dirty="0" smtClean="0">
                <a:solidFill>
                  <a:srgbClr val="FFFF00"/>
                </a:solidFill>
              </a:rPr>
              <a:t>. Партитура Кошачьей симфонии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538" y="3141663"/>
            <a:ext cx="4537075" cy="37163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660033"/>
                </a:solidFill>
              </a:rPr>
              <a:t>Эту пьесу можно исполнить. Мелодию нужно считывать по головам кошек, а кошачьи усы - добавочные линейки нотного стана. Написана для скрипки</a:t>
            </a:r>
            <a:r>
              <a:rPr lang="ru-RU" dirty="0" smtClean="0">
                <a:solidFill>
                  <a:srgbClr val="660033"/>
                </a:solidFill>
              </a:rPr>
              <a:t>.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31748" name="Picture 2" descr="http://zvukinadezdy.ucoz.ru/_pu/0/3872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3592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Метод композитора  </a:t>
            </a:r>
            <a:r>
              <a:rPr lang="ru-RU" sz="3600" dirty="0" err="1" smtClean="0">
                <a:solidFill>
                  <a:schemeClr val="bg1"/>
                </a:solidFill>
              </a:rPr>
              <a:t>Ксенакиса</a:t>
            </a:r>
            <a:r>
              <a:rPr lang="ru-RU" sz="3600" dirty="0" smtClean="0">
                <a:solidFill>
                  <a:schemeClr val="bg1"/>
                </a:solidFill>
              </a:rPr>
              <a:t>   - «</a:t>
            </a:r>
            <a:r>
              <a:rPr lang="ru-RU" sz="3600" b="1" dirty="0" smtClean="0">
                <a:solidFill>
                  <a:schemeClr val="bg1"/>
                </a:solidFill>
              </a:rPr>
              <a:t>стохастическая музыка</a:t>
            </a:r>
            <a:r>
              <a:rPr lang="ru-RU" sz="3600" dirty="0" smtClean="0">
                <a:solidFill>
                  <a:schemeClr val="bg1"/>
                </a:solidFill>
              </a:rPr>
              <a:t>».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61025"/>
            <a:ext cx="9144000" cy="11969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66"/>
                </a:solidFill>
              </a:rPr>
              <a:t>Создание музыки через к математические </a:t>
            </a:r>
            <a:r>
              <a:rPr lang="ru-RU" dirty="0" err="1" smtClean="0">
                <a:solidFill>
                  <a:srgbClr val="000066"/>
                </a:solidFill>
              </a:rPr>
              <a:t>меметоды</a:t>
            </a:r>
            <a:r>
              <a:rPr lang="ru-RU" dirty="0" smtClean="0">
                <a:solidFill>
                  <a:srgbClr val="000066"/>
                </a:solidFill>
              </a:rPr>
              <a:t>. Соответствующая область математики называется статистикой, а музыку, сочинённая или, лучше сказать, - сгенерированная, с применением статистических методов,  композитор назвал «</a:t>
            </a:r>
            <a:r>
              <a:rPr lang="ru-RU" b="1" dirty="0" smtClean="0">
                <a:solidFill>
                  <a:srgbClr val="000066"/>
                </a:solidFill>
              </a:rPr>
              <a:t>стохастической</a:t>
            </a:r>
            <a:r>
              <a:rPr lang="ru-RU" dirty="0" smtClean="0">
                <a:solidFill>
                  <a:srgbClr val="000066"/>
                </a:solidFill>
              </a:rPr>
              <a:t>»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32772" name="Picture 2" descr="Metastase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31940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Phithoprak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725" y="1989138"/>
            <a:ext cx="26447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Mycenae Alh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765175"/>
            <a:ext cx="3563937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5724525" y="3789363"/>
            <a:ext cx="3419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30000"/>
                </a:solidFill>
                <a:latin typeface="Verdana" pitchFamily="34" charset="0"/>
              </a:rPr>
              <a:t>графическая партитура пьесы Mycenae Alhpa (1980). </a:t>
            </a:r>
            <a:br>
              <a:rPr lang="ru-RU" sz="1400" b="1">
                <a:solidFill>
                  <a:srgbClr val="330000"/>
                </a:solidFill>
                <a:latin typeface="Verdana" pitchFamily="34" charset="0"/>
              </a:rPr>
            </a:br>
            <a:r>
              <a:rPr lang="ru-RU" sz="1400" b="1">
                <a:solidFill>
                  <a:srgbClr val="330000"/>
                </a:solidFill>
                <a:latin typeface="Verdana" pitchFamily="34" charset="0"/>
              </a:rPr>
              <a:t>изображённый фрагмент длится 46сек.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2776" name="Прямоугольник 9"/>
          <p:cNvSpPr>
            <a:spLocks noChangeArrowheads="1"/>
          </p:cNvSpPr>
          <p:nvPr/>
        </p:nvSpPr>
        <p:spPr bwMode="auto">
          <a:xfrm>
            <a:off x="2124075" y="4868863"/>
            <a:ext cx="42481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30000"/>
                </a:solidFill>
                <a:latin typeface="Verdana" pitchFamily="34" charset="0"/>
              </a:rPr>
              <a:t>пьеса Phithoprakta. партитура для большого симфонического оркестра.</a:t>
            </a:r>
            <a:r>
              <a:rPr lang="ru-RU" sz="1400">
                <a:solidFill>
                  <a:srgbClr val="330000"/>
                </a:solidFill>
                <a:latin typeface="Verdana" pitchFamily="34" charset="0"/>
              </a:rPr>
              <a:t> </a:t>
            </a:r>
            <a:r>
              <a:rPr lang="ru-RU" sz="1400">
                <a:solidFill>
                  <a:srgbClr val="000000"/>
                </a:solidFill>
              </a:rPr>
              <a:t/>
            </a:r>
            <a:br>
              <a:rPr lang="ru-RU" sz="1400">
                <a:solidFill>
                  <a:srgbClr val="000000"/>
                </a:solidFill>
              </a:rPr>
            </a:br>
            <a:r>
              <a:rPr lang="ru-RU" sz="1400">
                <a:solidFill>
                  <a:srgbClr val="330000"/>
                </a:solidFill>
                <a:latin typeface="Verdana" pitchFamily="34" charset="0"/>
              </a:rPr>
              <a:t> 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2777" name="Прямоугольник 10"/>
          <p:cNvSpPr>
            <a:spLocks noChangeArrowheads="1"/>
          </p:cNvSpPr>
          <p:nvPr/>
        </p:nvSpPr>
        <p:spPr bwMode="auto">
          <a:xfrm>
            <a:off x="0" y="3789363"/>
            <a:ext cx="27003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30000"/>
                </a:solidFill>
                <a:latin typeface="Verdana" pitchFamily="34" charset="0"/>
              </a:rPr>
              <a:t>фрагмент партитуры пьесы Metastaseis</a:t>
            </a:r>
            <a:r>
              <a:rPr lang="ru-RU" sz="1600">
                <a:solidFill>
                  <a:srgbClr val="330000"/>
                </a:solidFill>
                <a:latin typeface="Verdana" pitchFamily="34" charset="0"/>
              </a:rPr>
              <a:t> </a:t>
            </a:r>
            <a:r>
              <a:rPr lang="ru-RU" sz="1600">
                <a:solidFill>
                  <a:srgbClr val="000000"/>
                </a:solidFill>
              </a:rPr>
              <a:t/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700">
                <a:solidFill>
                  <a:srgbClr val="330000"/>
                </a:solidFill>
                <a:latin typeface="Verdana" pitchFamily="34" charset="0"/>
              </a:rPr>
              <a:t> </a:t>
            </a:r>
            <a:r>
              <a:rPr lang="ru-RU" sz="900">
                <a:solidFill>
                  <a:srgbClr val="000000"/>
                </a:solidFill>
              </a:rPr>
              <a:t/>
            </a:r>
            <a:br>
              <a:rPr lang="ru-RU" sz="900">
                <a:solidFill>
                  <a:srgbClr val="000000"/>
                </a:solidFill>
              </a:rPr>
            </a:br>
            <a:r>
              <a:rPr lang="ru-RU" sz="700">
                <a:solidFill>
                  <a:srgbClr val="330000"/>
                </a:solidFill>
                <a:latin typeface="Verdana" pitchFamily="34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0" y="0"/>
            <a:ext cx="5194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Вавилон. </a:t>
            </a:r>
            <a:r>
              <a:rPr lang="en-US" b="1" dirty="0" smtClean="0">
                <a:solidFill>
                  <a:srgbClr val="FFFF00"/>
                </a:solidFill>
              </a:rPr>
              <a:t>III </a:t>
            </a:r>
            <a:r>
              <a:rPr lang="ru-RU" b="1" dirty="0" smtClean="0">
                <a:solidFill>
                  <a:srgbClr val="FFFF00"/>
                </a:solidFill>
              </a:rPr>
              <a:t>тысячелетие до н.э.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3438" y="1628775"/>
            <a:ext cx="5770562" cy="125253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Для записи музыки использовались клинопись или  пиктографическая запись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100" name="Picture 4" descr="http://www.nadiya-club.narod.ru/Uchebnik_istoriya/Mesopotamiya/Vavilon/Vavilon.files/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607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://www.nadiya-club.narod.ru/Uchebnik_istoriya/Mesopotamiya/Vavilon/Vavilon.files/Babil_tabli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825"/>
            <a:ext cx="47037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http://godsbay.ru/orient/images/east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97200"/>
            <a:ext cx="4716462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33"/>
                </a:solidFill>
              </a:rPr>
              <a:t>Древняя Греция – слоговая запись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6021388"/>
            <a:ext cx="9144000" cy="968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66"/>
                </a:solidFill>
              </a:rPr>
              <a:t>Гимн Аполлону записанный в системе буквенной вокальной нотации.  IV век до н. э</a:t>
            </a:r>
          </a:p>
        </p:txBody>
      </p:sp>
      <p:pic>
        <p:nvPicPr>
          <p:cNvPr id="5124" name="Picture 2" descr="Файл:Delphichy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65175"/>
            <a:ext cx="74342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60800"/>
            <a:ext cx="9144000" cy="299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Самые древние, т.н. 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невменные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 нотации  - это знаки, написанные над текстом песнопений. Они обозначали приемы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звукоизвлечения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 например, "тянуть", "коротко", "спеть с повышением", "понизить", "остаться на том же звуке". При этом не обозначали ни четкой длительности, ни абсолютной высоты тона.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795963" y="0"/>
            <a:ext cx="3348037" cy="19161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Образец невменной нотации</a:t>
            </a:r>
          </a:p>
        </p:txBody>
      </p:sp>
      <p:pic>
        <p:nvPicPr>
          <p:cNvPr id="6148" name="Picture 4" descr="http://desmond.imageshack.us/Himg50/scaled.php?server=50&amp;filename=neume2nh4.jpg&amp;res=la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24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Фрагмент Всенощного бдения – крюковая запись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1" name="Picture 2" descr="http://www.vokrugsveta.ru/img/cmn/2006/11/0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38288"/>
            <a:ext cx="709295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66"/>
                </a:solidFill>
              </a:rPr>
              <a:t>Квадратная нотация (линейная)  -  готическая 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81738"/>
            <a:ext cx="9144000" cy="57626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66"/>
                </a:solidFill>
              </a:rPr>
              <a:t>Для хоралов – многоголосного пения с 12-13 </a:t>
            </a:r>
            <a:r>
              <a:rPr lang="ru-RU" b="1" dirty="0" err="1" smtClean="0">
                <a:solidFill>
                  <a:srgbClr val="000066"/>
                </a:solidFill>
              </a:rPr>
              <a:t>вв</a:t>
            </a:r>
            <a:endParaRPr lang="ru-RU" b="1" dirty="0" smtClean="0">
              <a:solidFill>
                <a:srgbClr val="000066"/>
              </a:solidFill>
            </a:endParaRPr>
          </a:p>
        </p:txBody>
      </p:sp>
      <p:pic>
        <p:nvPicPr>
          <p:cNvPr id="9220" name="Picture 2" descr="http://www.canto.ru/refer/image/qua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34020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https://encrypted-tbn0.google.com/images?q=tbn:ANd9GcS1Vf3gVouf9ydGT1O8OJQTA-f41WJtiOScTZCcIPf0yLHOe-Ui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268413"/>
            <a:ext cx="3241675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s://encrypted-tbn1.google.com/images?q=tbn:ANd9GcSS0rEX2v0SOP8N44QHwU3fSxqV023vzPBA0gJVS89Nk9tPPZ5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1268413"/>
            <a:ext cx="345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9700" y="0"/>
            <a:ext cx="3924300" cy="6858000"/>
          </a:xfr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0066"/>
                </a:solidFill>
              </a:rPr>
              <a:t>Двоезнаменник с квадратной нотацией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Попытка перевести крюковую запись в квадратную с закреплением длительностей.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На Руси ее называли киевской или «топорики»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3" name="Picture 2" descr="http://www.canto.ru/refer/image/prazd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Нововведения Гвидо д'Ареццо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6238" y="836613"/>
            <a:ext cx="6227762" cy="25923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Звукоряд в те времена был не семи-, а шестиступенным: "</a:t>
            </a:r>
            <a:r>
              <a:rPr lang="ru-RU" sz="3600" dirty="0" err="1" smtClean="0"/>
              <a:t>ut</a:t>
            </a:r>
            <a:r>
              <a:rPr lang="ru-RU" sz="3600" dirty="0" smtClean="0"/>
              <a:t>", "</a:t>
            </a:r>
            <a:r>
              <a:rPr lang="ru-RU" sz="3600" dirty="0" err="1" smtClean="0"/>
              <a:t>re</a:t>
            </a:r>
            <a:r>
              <a:rPr lang="ru-RU" sz="3600" dirty="0" smtClean="0"/>
              <a:t>", "</a:t>
            </a:r>
            <a:r>
              <a:rPr lang="ru-RU" sz="3600" dirty="0" err="1" smtClean="0"/>
              <a:t>mi</a:t>
            </a:r>
            <a:r>
              <a:rPr lang="ru-RU" sz="3600" dirty="0" smtClean="0"/>
              <a:t>", "</a:t>
            </a:r>
            <a:r>
              <a:rPr lang="ru-RU" sz="3600" dirty="0" err="1" smtClean="0"/>
              <a:t>fa</a:t>
            </a:r>
            <a:r>
              <a:rPr lang="ru-RU" sz="3600" dirty="0" smtClean="0"/>
              <a:t>", "</a:t>
            </a:r>
            <a:r>
              <a:rPr lang="ru-RU" sz="3600" dirty="0" err="1" smtClean="0"/>
              <a:t>sol</a:t>
            </a:r>
            <a:r>
              <a:rPr lang="ru-RU" sz="3600" dirty="0" smtClean="0"/>
              <a:t>", "</a:t>
            </a:r>
            <a:r>
              <a:rPr lang="ru-RU" sz="3600" dirty="0" err="1" smtClean="0"/>
              <a:t>la</a:t>
            </a:r>
            <a:r>
              <a:rPr lang="ru-RU" sz="3600" dirty="0" smtClean="0"/>
              <a:t>"  ("</a:t>
            </a:r>
            <a:r>
              <a:rPr lang="ru-RU" sz="3600" b="1" dirty="0" err="1" smtClean="0"/>
              <a:t>ут-ре-ми-фа-соль-ля</a:t>
            </a:r>
            <a:r>
              <a:rPr lang="ru-RU" sz="3600" dirty="0" smtClean="0"/>
              <a:t>"). Это первые слоги первых шести строк неканонического латинского гимна св. Иоанну.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"</a:t>
            </a:r>
            <a:r>
              <a:rPr lang="ru-RU" sz="3600" b="1" dirty="0" err="1" smtClean="0"/>
              <a:t>ут</a:t>
            </a:r>
            <a:r>
              <a:rPr lang="ru-RU" sz="3600" dirty="0" smtClean="0"/>
              <a:t>" сменили на "</a:t>
            </a:r>
            <a:r>
              <a:rPr lang="ru-RU" sz="3600" b="1" dirty="0" smtClean="0"/>
              <a:t>до</a:t>
            </a:r>
            <a:r>
              <a:rPr lang="ru-RU" sz="3600" dirty="0" smtClean="0"/>
              <a:t>", скорее всего, от слова </a:t>
            </a:r>
            <a:r>
              <a:rPr lang="ru-RU" sz="3600" b="1" dirty="0" err="1" smtClean="0"/>
              <a:t>dominus</a:t>
            </a:r>
            <a:r>
              <a:rPr lang="ru-RU" sz="3600" b="1" dirty="0" smtClean="0"/>
              <a:t> </a:t>
            </a:r>
            <a:r>
              <a:rPr lang="ru-RU" sz="3600" dirty="0" smtClean="0"/>
              <a:t>"</a:t>
            </a:r>
            <a:r>
              <a:rPr lang="ru-RU" sz="3600" i="1" dirty="0" smtClean="0"/>
              <a:t>господь</a:t>
            </a:r>
            <a:r>
              <a:rPr lang="ru-RU" sz="3600" dirty="0" smtClean="0"/>
              <a:t>".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19475" y="2924175"/>
          <a:ext cx="50405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</a:tblGrid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 smtClean="0">
                          <a:solidFill>
                            <a:srgbClr val="FFFF00"/>
                          </a:solidFill>
                        </a:rPr>
                        <a:t>Ut</a:t>
                      </a:r>
                      <a:r>
                        <a:rPr lang="de-DE" dirty="0" smtClean="0"/>
                        <a:t> </a:t>
                      </a:r>
                      <a:r>
                        <a:rPr lang="de-DE" dirty="0" err="1" smtClean="0"/>
                        <a:t>queant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laxis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b="1" dirty="0" err="1" smtClean="0">
                          <a:solidFill>
                            <a:srgbClr val="FFFF00"/>
                          </a:solidFill>
                        </a:rPr>
                        <a:t>re</a:t>
                      </a:r>
                      <a:r>
                        <a:rPr lang="de-DE" dirty="0" err="1" smtClean="0"/>
                        <a:t>sonare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fibris</a:t>
                      </a:r>
                      <a:r>
                        <a:rPr lang="de-DE" dirty="0" smtClean="0"/>
                        <a:t>,</a:t>
                      </a:r>
                      <a:br>
                        <a:rPr lang="de-DE" dirty="0" smtClean="0"/>
                      </a:br>
                      <a:r>
                        <a:rPr lang="de-DE" b="1" dirty="0" smtClean="0">
                          <a:solidFill>
                            <a:srgbClr val="FFFF00"/>
                          </a:solidFill>
                        </a:rPr>
                        <a:t>Mi</a:t>
                      </a:r>
                      <a:r>
                        <a:rPr lang="de-DE" dirty="0" smtClean="0"/>
                        <a:t>ra </a:t>
                      </a:r>
                      <a:r>
                        <a:rPr lang="de-DE" dirty="0" err="1" smtClean="0"/>
                        <a:t>gestorum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b="1" dirty="0" err="1" smtClean="0">
                          <a:solidFill>
                            <a:srgbClr val="FFFF00"/>
                          </a:solidFill>
                        </a:rPr>
                        <a:t>fa</a:t>
                      </a:r>
                      <a:r>
                        <a:rPr lang="de-DE" dirty="0" err="1" smtClean="0"/>
                        <a:t>muli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tuorum</a:t>
                      </a:r>
                      <a:r>
                        <a:rPr lang="de-DE" dirty="0" smtClean="0"/>
                        <a:t>,</a:t>
                      </a:r>
                      <a:br>
                        <a:rPr lang="de-DE" dirty="0" smtClean="0"/>
                      </a:br>
                      <a:r>
                        <a:rPr lang="de-DE" b="1" dirty="0" err="1" smtClean="0">
                          <a:solidFill>
                            <a:srgbClr val="FFFF00"/>
                          </a:solidFill>
                        </a:rPr>
                        <a:t>Sol</a:t>
                      </a:r>
                      <a:r>
                        <a:rPr lang="de-DE" dirty="0" err="1" smtClean="0"/>
                        <a:t>ve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polluti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b="1" dirty="0" err="1" smtClean="0">
                          <a:solidFill>
                            <a:srgbClr val="FFFF00"/>
                          </a:solidFill>
                        </a:rPr>
                        <a:t>la</a:t>
                      </a:r>
                      <a:r>
                        <a:rPr lang="de-DE" dirty="0" err="1" smtClean="0"/>
                        <a:t>bii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reatum</a:t>
                      </a:r>
                      <a:r>
                        <a:rPr lang="de-DE" dirty="0" smtClean="0"/>
                        <a:t>,</a:t>
                      </a:r>
                      <a:br>
                        <a:rPr lang="de-DE" dirty="0" smtClean="0"/>
                      </a:br>
                      <a:r>
                        <a:rPr lang="de-DE" dirty="0" err="1" smtClean="0"/>
                        <a:t>Sancte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Iohannes</a:t>
                      </a:r>
                      <a:r>
                        <a:rPr lang="de-DE" dirty="0" smtClean="0"/>
                        <a:t>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8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 восхотят слуги твои слабыми голосами восхититься славным деяниям твоим. Очисти вину с нечистых губ, Святой Иоанн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."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76" name="Picture 4" descr="http://upload.wikimedia.org/wikipedia/commons/thumb/2/2b/Statue_of_Guido_of_Arezzo.jpg/220px-Statue_of_Guido_of_Arez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2987675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Текст 9"/>
          <p:cNvSpPr>
            <a:spLocks noGrp="1"/>
          </p:cNvSpPr>
          <p:nvPr>
            <p:ph type="body" sz="half" idx="2"/>
          </p:nvPr>
        </p:nvSpPr>
        <p:spPr>
          <a:xfrm>
            <a:off x="2987675" y="5229225"/>
            <a:ext cx="6156325" cy="1628775"/>
          </a:xfrm>
        </p:spPr>
        <p:txBody>
          <a:bodyPr/>
          <a:lstStyle/>
          <a:p>
            <a:pPr algn="ctr" eaLnBrk="1" hangingPunct="1"/>
            <a:r>
              <a:rPr lang="ru-RU" sz="1600" b="1" smtClean="0"/>
              <a:t>Альтернативная версия </a:t>
            </a:r>
            <a:r>
              <a:rPr lang="ru-RU" sz="1600" smtClean="0"/>
              <a:t> предложенная </a:t>
            </a:r>
            <a:r>
              <a:rPr lang="ru-RU" sz="1600" b="1" smtClean="0"/>
              <a:t>Франциском Менинским </a:t>
            </a:r>
            <a:r>
              <a:rPr lang="ru-RU" sz="1600" smtClean="0"/>
              <a:t> (1680) .</a:t>
            </a:r>
          </a:p>
          <a:p>
            <a:pPr algn="just" eaLnBrk="1" hangingPunct="1"/>
            <a:r>
              <a:rPr lang="ru-RU" sz="1600" smtClean="0"/>
              <a:t> Названия нот восходят к арабской системе нотной записи </a:t>
            </a:r>
            <a:r>
              <a:rPr lang="ar-AE" sz="1600" b="1" smtClean="0"/>
              <a:t>دُرر مفصَّلات </a:t>
            </a:r>
            <a:r>
              <a:rPr lang="de-DE" sz="1600" b="1" smtClean="0"/>
              <a:t>durr mufassalat ("</a:t>
            </a:r>
            <a:r>
              <a:rPr lang="ru-RU" sz="1600" b="1" i="1" smtClean="0"/>
              <a:t>разделенные жемчужины</a:t>
            </a:r>
            <a:r>
              <a:rPr lang="ru-RU" sz="1600" b="1" smtClean="0"/>
              <a:t>"), </a:t>
            </a:r>
            <a:r>
              <a:rPr lang="ru-RU" sz="1600" smtClean="0"/>
              <a:t>в которой ноты обозначались арабскими буквами </a:t>
            </a:r>
            <a:r>
              <a:rPr lang="ru-RU" sz="1600" b="1" smtClean="0"/>
              <a:t>‎</a:t>
            </a:r>
            <a:r>
              <a:rPr lang="ar-AE" sz="1600" b="1" smtClean="0"/>
              <a:t>ﻡ </a:t>
            </a:r>
            <a:r>
              <a:rPr lang="ru-RU" sz="1600" b="1" smtClean="0"/>
              <a:t>мим, </a:t>
            </a:r>
            <a:r>
              <a:rPr lang="ar-AE" sz="1600" b="1" smtClean="0"/>
              <a:t>ﻑ‎ </a:t>
            </a:r>
            <a:r>
              <a:rPr lang="ru-RU" sz="1600" b="1" smtClean="0"/>
              <a:t>фа, </a:t>
            </a:r>
            <a:r>
              <a:rPr lang="ar-AE" sz="1600" b="1" smtClean="0"/>
              <a:t>ﺹ </a:t>
            </a:r>
            <a:r>
              <a:rPr lang="ru-RU" sz="1600" b="1" smtClean="0"/>
              <a:t>дад, </a:t>
            </a:r>
            <a:r>
              <a:rPr lang="ar-AE" sz="1600" b="1" smtClean="0"/>
              <a:t>ﻝ‎ </a:t>
            </a:r>
            <a:r>
              <a:rPr lang="ru-RU" sz="1600" b="1" smtClean="0"/>
              <a:t>лам, </a:t>
            </a:r>
            <a:r>
              <a:rPr lang="ar-AE" sz="1600" b="1" smtClean="0"/>
              <a:t>ﺱ‎</a:t>
            </a:r>
            <a:r>
              <a:rPr lang="ru-RU" sz="1600" b="1" smtClean="0"/>
              <a:t>син, </a:t>
            </a:r>
            <a:r>
              <a:rPr lang="ar-AE" sz="1600" b="1" smtClean="0"/>
              <a:t>ﺩ‎ </a:t>
            </a:r>
            <a:r>
              <a:rPr lang="ru-RU" sz="1600" b="1" smtClean="0"/>
              <a:t>даль, </a:t>
            </a:r>
            <a:r>
              <a:rPr lang="ar-AE" sz="1600" b="1" smtClean="0"/>
              <a:t>ﺭ‎ </a:t>
            </a:r>
            <a:r>
              <a:rPr lang="ru-RU" sz="1600" b="1" smtClean="0"/>
              <a:t>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530</Words>
  <Application>Microsoft Office PowerPoint</Application>
  <PresentationFormat>Экран (4:3)</PresentationFormat>
  <Paragraphs>71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Музыкальная нотация</vt:lpstr>
      <vt:lpstr>Слайд 2</vt:lpstr>
      <vt:lpstr>Вавилон. III тысячелетие до н.э. </vt:lpstr>
      <vt:lpstr>Древняя Греция – слоговая запись</vt:lpstr>
      <vt:lpstr>Самые древние, т.н. невменные нотации  - это знаки, написанные над текстом песнопений. Они обозначали приемы звукоизвлечения: например, "тянуть", "коротко", "спеть с повышением", "понизить", "остаться на том же звуке". При этом не обозначали ни четкой длительности, ни абсолютной высоты тона.</vt:lpstr>
      <vt:lpstr>Фрагмент Всенощного бдения – крюковая запись</vt:lpstr>
      <vt:lpstr>Квадратная нотация (линейная)  -  готическая  </vt:lpstr>
      <vt:lpstr>Слайд 8</vt:lpstr>
      <vt:lpstr>Нововведения Гвидо д'Ареццо </vt:lpstr>
      <vt:lpstr>Графемы мензуральной нотации  (только ноты, слева направо, в порядке уменьшения длительностей)</vt:lpstr>
      <vt:lpstr>Слайд 11</vt:lpstr>
      <vt:lpstr>Смешанная (дасийная) нотация. Органум «Rex caeli domine». Фрагмент анонимного трактата. IX в. </vt:lpstr>
      <vt:lpstr>Хорезмская табулатура Хорезмская табулатура        хорезмская нотация, - система нотной записи для танбура (3-струн. щипкового плекторного инструмента), созданная хивинским музыкантом Пехлеваном Ниязом Мирзабаши Камилом в 80-х гг. 19 в.  </vt:lpstr>
      <vt:lpstr>Табулата (табы) - сокращенная запись для струнных, органа</vt:lpstr>
      <vt:lpstr>Современная нотация  К. Штокхаузен. Из цикла для ударных</vt:lpstr>
      <vt:lpstr>Вселенская симфония. Чарльз Айвз</vt:lpstr>
      <vt:lpstr>Сонорными музыкально-шумовыми звучаниями начинается "Трен" Пендерецкого</vt:lpstr>
      <vt:lpstr>Сериальная или серийная музыка.  Разновидностей серийной техники, при которой применяются серии различных параметров: высот и ритма или высот, ритма, динамики, артикуляции, агогики и темпа</vt:lpstr>
      <vt:lpstr> </vt:lpstr>
      <vt:lpstr>Слайд 20</vt:lpstr>
      <vt:lpstr>   Образцы графической музыкальной нотации XX-XXI вв Джон Кейдж, Карлхайнц Штокгаузен, Мортон Фельдман, Фредерик Ржевски, Эрл Браун и др. </vt:lpstr>
      <vt:lpstr>Электронная музыка </vt:lpstr>
      <vt:lpstr>  Виктора Екимовского. Жанр Baletto  - "инструментальный театр-буффонада с Каденцией-монологом".  Техника музыкального письма – как  всекомпонентная алеаторика . Весь материал сочинения, включая звуковую и ритмическую  ткань, темп, характер и состав инструментов, при каждом его новом исполнении создаются заново</vt:lpstr>
      <vt:lpstr>Адам Гумпельшаймер. Партитура Кошачьей симфонии</vt:lpstr>
      <vt:lpstr>Метод композитора  Ксенакиса   - «стохастическая музыка». 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nosminina</dc:creator>
  <cp:lastModifiedBy>nosminina</cp:lastModifiedBy>
  <cp:revision>109</cp:revision>
  <dcterms:created xsi:type="dcterms:W3CDTF">2012-03-27T20:07:23Z</dcterms:created>
  <dcterms:modified xsi:type="dcterms:W3CDTF">2012-07-10T19:42:43Z</dcterms:modified>
</cp:coreProperties>
</file>