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804" r:id="rId4"/>
    <p:sldMasterId id="2147483828" r:id="rId5"/>
    <p:sldMasterId id="2147483840" r:id="rId6"/>
    <p:sldMasterId id="2147483852" r:id="rId7"/>
    <p:sldMasterId id="2147483864" r:id="rId8"/>
    <p:sldMasterId id="2147483900" r:id="rId9"/>
    <p:sldMasterId id="2147483912" r:id="rId10"/>
  </p:sldMasterIdLst>
  <p:notesMasterIdLst>
    <p:notesMasterId r:id="rId46"/>
  </p:notesMasterIdLst>
  <p:sldIdLst>
    <p:sldId id="257" r:id="rId11"/>
    <p:sldId id="288" r:id="rId12"/>
    <p:sldId id="289" r:id="rId13"/>
    <p:sldId id="281" r:id="rId14"/>
    <p:sldId id="290" r:id="rId15"/>
    <p:sldId id="282" r:id="rId16"/>
    <p:sldId id="292" r:id="rId17"/>
    <p:sldId id="293" r:id="rId18"/>
    <p:sldId id="285" r:id="rId19"/>
    <p:sldId id="286" r:id="rId20"/>
    <p:sldId id="283" r:id="rId21"/>
    <p:sldId id="262" r:id="rId22"/>
    <p:sldId id="263" r:id="rId23"/>
    <p:sldId id="291" r:id="rId24"/>
    <p:sldId id="256" r:id="rId25"/>
    <p:sldId id="279" r:id="rId26"/>
    <p:sldId id="260" r:id="rId27"/>
    <p:sldId id="258" r:id="rId28"/>
    <p:sldId id="259" r:id="rId29"/>
    <p:sldId id="266" r:id="rId30"/>
    <p:sldId id="273" r:id="rId31"/>
    <p:sldId id="277" r:id="rId32"/>
    <p:sldId id="278" r:id="rId33"/>
    <p:sldId id="280" r:id="rId34"/>
    <p:sldId id="267" r:id="rId35"/>
    <p:sldId id="268" r:id="rId36"/>
    <p:sldId id="269" r:id="rId37"/>
    <p:sldId id="270" r:id="rId38"/>
    <p:sldId id="271" r:id="rId39"/>
    <p:sldId id="272" r:id="rId40"/>
    <p:sldId id="275" r:id="rId41"/>
    <p:sldId id="274" r:id="rId42"/>
    <p:sldId id="276" r:id="rId43"/>
    <p:sldId id="287" r:id="rId44"/>
    <p:sldId id="29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767BB-58ED-4D2B-87B5-A0A33394E765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72AD7-269E-49B0-A276-26DBDC953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72AD7-269E-49B0-A276-26DBDC95323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63;&#1080;&#1085;&#1075;&#1080;&#1079;\&#1056;&#1072;&#1073;&#1086;&#1095;&#1080;&#1081;%20&#1089;&#1090;&#1086;&#1083;\&#1052;&#1045;&#1051;&#1054;&#1044;&#1048;&#1048;\&#1055;&#1040;&#1057;&#1061;&#1040;&#1051;&#1068;&#1053;&#1067;&#1049;%20&#1050;&#1040;&#1053;&#1054;&#1053;.mp3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Home\Desktop\&#1087;&#1088;&#1077;&#1079;&#1077;&#1085;&#1090;%20&#1086;&#1090;&#1082;&#1088;.%20&#1091;&#1088;&#1086;&#1082;&#1072;%20(%20&#1057;&#1074;&#1103;&#1090;.&#1079;&#1077;&#1084;&#1083;.%20&#1088;&#1091;&#1089;&#1089;&#1082;&#1086;&#1081;)\&#1052;&#1045;&#1051;&#1054;&#1044;&#1048;&#1048;%20%20&#1076;&#1083;&#1103;%20&#1087;&#1088;&#1077;&#1079;&#1077;&#1085;&#1090;&#1072;&#1094;&#1080;(%20&#1057;&#1074;&#1103;&#1090;&#1099;&#1077;%20&#1047;&#1077;&#1084;&#1083;&#1089;%20&#1056;&#1091;&#1089;&#1089;&#1082;&#1086;&#1081;)\&#8470;%208%20%20&#1092;&#1086;-&#1085;&#1086;%20&#1080;%20&#1089;&#1082;&#1088;&#1080;&#1087;&#1082;&#1072;.%20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8.xml"/><Relationship Id="rId1" Type="http://schemas.openxmlformats.org/officeDocument/2006/relationships/audio" Target="file:///C:\Users\Home\Desktop\&#1087;&#1088;&#1077;&#1079;&#1077;&#1085;&#1090;%20&#1086;&#1090;&#1082;&#1088;.%20&#1091;&#1088;&#1086;&#1082;&#1072;%20(%20&#1057;&#1074;&#1103;&#1090;.&#1079;&#1077;&#1084;&#1083;.%20&#1088;&#1091;&#1089;&#1089;&#1082;&#1086;&#1081;)\&#1052;&#1045;&#1051;&#1054;&#1044;&#1048;&#1048;%20%20&#1076;&#1083;&#1103;%20&#1087;&#1088;&#1077;&#1079;&#1077;&#1085;&#1090;&#1072;&#1094;&#1080;(%20&#1057;&#1074;&#1103;&#1090;&#1099;&#1077;%20&#1047;&#1077;&#1084;&#1083;&#1089;%20&#1056;&#1091;&#1089;&#1089;&#1082;&#1086;&#1081;)\&#8470;%208%20%20&#1092;&#1086;-&#1085;&#1086;%20&#1080;%20&#1089;&#1082;&#1088;&#1080;&#1087;&#1082;&#1072;.%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357166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Святые земли Русской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Хра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6286544" cy="426673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857256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>
                <a:solidFill>
                  <a:srgbClr val="FFFF00"/>
                </a:solidFill>
              </a:rPr>
              <a:t>Сикстинская  мадонна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Чингиз\Рабочий стол\img20110804002853_8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71490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      Владимирская  икона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Чингиз\Рабочий стол\i.jpeg Владимирская икона 2 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3429024" cy="4429156"/>
          </a:xfrm>
          <a:prstGeom prst="rect">
            <a:avLst/>
          </a:prstGeom>
          <a:noFill/>
        </p:spPr>
      </p:pic>
      <p:pic>
        <p:nvPicPr>
          <p:cNvPr id="1027" name="Picture 3" descr="C:\Documents and Settings\Чингиз\Рабочий стол\i.jpeg Владирская ико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64320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Утренняя молитва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Молись, дитя, мужай с годами,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 пусть на склоне долгих лет	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Такими ж светлыми очами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Тебе глядеть на белый свет.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/>
              <a:t>С. Никитин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Сборник «Детский альбом» Пётр Ильич Чайковский посвятил своему племяннику Володе Давыдову. Пьесы этого сборника связаны с играми, переживаниями ребёнка, событиями прожитого им дня, который обычно </a:t>
            </a:r>
            <a:r>
              <a:rPr lang="ru-RU" b="1" i="1" dirty="0" smtClean="0"/>
              <a:t>начинался и заканчивался молитвой.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Святые земли Русской\в Храме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Приходя в церковь мы слышим прекрасные звуки одного единственного инструмента. О каком инструменте идет речь, как вы думаете?                               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о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3575"/>
            <a:ext cx="7786742" cy="62377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звон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1523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Колокола – русское чудо!</a:t>
            </a:r>
          </a:p>
          <a:p>
            <a:r>
              <a:rPr lang="ru-RU" dirty="0" smtClean="0"/>
              <a:t>Колокольные звоны – это голос Родины.</a:t>
            </a:r>
          </a:p>
          <a:p>
            <a:r>
              <a:rPr lang="ru-RU" b="1" i="1" dirty="0" smtClean="0"/>
              <a:t>Благовест </a:t>
            </a:r>
            <a:r>
              <a:rPr lang="ru-RU" dirty="0" smtClean="0"/>
              <a:t>– благая весть.</a:t>
            </a:r>
          </a:p>
          <a:p>
            <a:r>
              <a:rPr lang="ru-RU" dirty="0" smtClean="0"/>
              <a:t>Благо –добро, радость, счастье, праздник, мир, покой.</a:t>
            </a:r>
          </a:p>
          <a:p>
            <a:r>
              <a:rPr lang="ru-RU" b="1" i="1" dirty="0" smtClean="0"/>
              <a:t>Величание-</a:t>
            </a:r>
            <a:r>
              <a:rPr lang="ru-RU" dirty="0" smtClean="0"/>
              <a:t> это молитвенное торжественное песнопение (величать- значит восхвалять, славить, чествовать).</a:t>
            </a:r>
          </a:p>
          <a:p>
            <a:r>
              <a:rPr lang="ru-RU" b="1" i="1" dirty="0" smtClean="0"/>
              <a:t>Торжественный  перезвон.</a:t>
            </a:r>
            <a:endParaRPr lang="ru-RU" dirty="0" smtClean="0"/>
          </a:p>
          <a:p>
            <a:r>
              <a:rPr lang="ru-RU" b="1" i="1" dirty="0" err="1" smtClean="0"/>
              <a:t>Всполошный</a:t>
            </a:r>
            <a:r>
              <a:rPr lang="ru-RU" b="1" i="1" dirty="0" smtClean="0"/>
              <a:t> </a:t>
            </a:r>
            <a:r>
              <a:rPr lang="ru-RU" dirty="0" smtClean="0"/>
              <a:t> колокол.</a:t>
            </a:r>
          </a:p>
          <a:p>
            <a:r>
              <a:rPr lang="ru-RU" b="1" i="1" dirty="0" smtClean="0"/>
              <a:t>Набатный</a:t>
            </a:r>
            <a:r>
              <a:rPr lang="ru-RU" dirty="0" smtClean="0"/>
              <a:t> колокол.</a:t>
            </a:r>
          </a:p>
          <a:p>
            <a:r>
              <a:rPr lang="ru-RU" b="1" i="1" dirty="0" smtClean="0"/>
              <a:t>Метельный</a:t>
            </a:r>
            <a:r>
              <a:rPr lang="ru-RU" dirty="0" smtClean="0"/>
              <a:t> звон.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28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Колокола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Святые земли Русской\b04 звонар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7429552" cy="5357850"/>
          </a:xfrm>
          <a:prstGeom prst="rect">
            <a:avLst/>
          </a:prstGeom>
          <a:noFill/>
        </p:spPr>
      </p:pic>
      <p:pic>
        <p:nvPicPr>
          <p:cNvPr id="5" name="ПАСХАЛЬНЫЙ КАН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86808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/>
              <a:t>                                   Великий  колокольный звон.</a:t>
            </a:r>
            <a:endParaRPr lang="ru-RU" sz="3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 такое </a:t>
            </a:r>
            <a:r>
              <a:rPr lang="ru-RU" b="1" dirty="0" smtClean="0"/>
              <a:t>Благовест</a:t>
            </a:r>
            <a:r>
              <a:rPr lang="ru-RU" dirty="0" smtClean="0"/>
              <a:t> – мы уже знаем.</a:t>
            </a:r>
          </a:p>
          <a:p>
            <a:pPr>
              <a:buNone/>
            </a:pPr>
            <a:r>
              <a:rPr lang="ru-RU" dirty="0" smtClean="0"/>
              <a:t>Дадим определение другим названиям.</a:t>
            </a:r>
          </a:p>
          <a:p>
            <a:pPr>
              <a:buNone/>
            </a:pPr>
            <a:r>
              <a:rPr lang="ru-RU" dirty="0" smtClean="0"/>
              <a:t>Мне хотелось бы, чтобы из всей возможной палитры звучания колокола как инструмента православного храма вы запомнили </a:t>
            </a:r>
            <a:r>
              <a:rPr lang="ru-RU" b="1" i="1" dirty="0" smtClean="0"/>
              <a:t>благовест.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Торжественный  перезвон</a:t>
            </a:r>
            <a:r>
              <a:rPr lang="ru-RU" dirty="0" smtClean="0"/>
              <a:t> – которым встречали победоносных ратников.</a:t>
            </a:r>
          </a:p>
          <a:p>
            <a:pPr>
              <a:buNone/>
            </a:pPr>
            <a:r>
              <a:rPr lang="ru-RU" b="1" i="1" dirty="0" err="1" smtClean="0"/>
              <a:t>Всполошный</a:t>
            </a:r>
            <a:r>
              <a:rPr lang="ru-RU" b="1" i="1" dirty="0" smtClean="0"/>
              <a:t> колокол</a:t>
            </a:r>
            <a:r>
              <a:rPr lang="ru-RU" dirty="0" smtClean="0"/>
              <a:t> – предупреждавший  жителей города о появлении неприятеля.</a:t>
            </a:r>
          </a:p>
          <a:p>
            <a:pPr>
              <a:buNone/>
            </a:pPr>
            <a:r>
              <a:rPr lang="ru-RU" b="1" i="1" dirty="0" smtClean="0"/>
              <a:t>Набатный колокол</a:t>
            </a:r>
            <a:r>
              <a:rPr lang="ru-RU" dirty="0" smtClean="0"/>
              <a:t> – который оповещал о войнах и пожарах.</a:t>
            </a:r>
          </a:p>
          <a:p>
            <a:pPr>
              <a:buNone/>
            </a:pPr>
            <a:r>
              <a:rPr lang="ru-RU" b="1" i="1" dirty="0" smtClean="0"/>
              <a:t>Метельный звон</a:t>
            </a:r>
            <a:r>
              <a:rPr lang="ru-RU" dirty="0" smtClean="0"/>
              <a:t> – помогавший найти дорогу заблудившимся путникам.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Одни люди любили звонить, а другие любили слушать, и среди слушателей находились сочинители музыки, включавшие звоны колоколов в свои произведения.</a:t>
            </a:r>
          </a:p>
          <a:p>
            <a:pPr>
              <a:buNone/>
            </a:pPr>
            <a:r>
              <a:rPr lang="ru-RU" dirty="0" smtClean="0"/>
              <a:t>« Богатырские ворота»  - М. Мусоргского</a:t>
            </a:r>
          </a:p>
          <a:p>
            <a:pPr>
              <a:buNone/>
            </a:pPr>
            <a:r>
              <a:rPr lang="ru-RU" dirty="0" smtClean="0"/>
              <a:t>кантата С.Прокофьева « Александр Невский» - « Вставайте, люди русские».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WordArt 3"/>
          <p:cNvSpPr>
            <a:spLocks noChangeArrowheads="1" noChangeShapeType="1" noTextEdit="1"/>
          </p:cNvSpPr>
          <p:nvPr/>
        </p:nvSpPr>
        <p:spPr bwMode="auto">
          <a:xfrm>
            <a:off x="1142976" y="714356"/>
            <a:ext cx="7215238" cy="47149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О  РОССИИ  ПЕТЬ- ЧТО  СТРЕМИТЬСЯ  В  ХРАМ 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643306" y="47863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темы по предмету « Музыка»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Авторы учебников  « Музыка» - (1-4) классы: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Г.П.Сергеева; Е.Д.Критская;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Т.С.Шмагина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61436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Святые  земли  Русской.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У каждого народа есть свои национальные герои, которых любят, чтят и помнят. Их имена остаются в веках, нравственный облик не только не стирается в памяти потомков, а, напротив, с течением времени становится ярче и светлее. Те же из них, чья жизнь была озарена святостью, а деяния и служение народу были угодны Богу, ещё более чтимы на земле.</a:t>
            </a:r>
          </a:p>
          <a:p>
            <a:pPr>
              <a:buNone/>
            </a:pPr>
            <a:r>
              <a:rPr lang="ru-RU" dirty="0" smtClean="0"/>
              <a:t>    Вспомним имена русских святых, с которыми мы уже познакомились:  Это в полной мере относится к </a:t>
            </a:r>
            <a:r>
              <a:rPr lang="ru-RU" b="1" i="1" dirty="0" smtClean="0"/>
              <a:t>Александру Невскому</a:t>
            </a:r>
            <a:r>
              <a:rPr lang="ru-RU" dirty="0" smtClean="0"/>
              <a:t>(1220-1263) и </a:t>
            </a:r>
            <a:r>
              <a:rPr lang="ru-RU" b="1" i="1" dirty="0" smtClean="0"/>
              <a:t>Сергию Радонежскому</a:t>
            </a:r>
            <a:r>
              <a:rPr lang="ru-RU" dirty="0" smtClean="0"/>
              <a:t> (1314-1392), </a:t>
            </a:r>
            <a:r>
              <a:rPr lang="ru-RU" b="1" i="1" dirty="0" smtClean="0"/>
              <a:t>княгиня Ольга и князь Владимир, Кирилл и </a:t>
            </a:r>
            <a:r>
              <a:rPr lang="ru-RU" b="1" i="1" dirty="0" err="1" smtClean="0"/>
              <a:t>Мефодий</a:t>
            </a:r>
            <a:r>
              <a:rPr lang="ru-RU" b="1" i="1" dirty="0" smtClean="0"/>
              <a:t>( </a:t>
            </a:r>
            <a:r>
              <a:rPr lang="ru-RU" dirty="0" smtClean="0"/>
              <a:t>церковь празднует их память 24 мая)</a:t>
            </a:r>
            <a:r>
              <a:rPr lang="ru-RU" b="1" i="1" dirty="0" smtClean="0"/>
              <a:t>, Илья Муромец</a:t>
            </a:r>
            <a:r>
              <a:rPr lang="ru-RU" dirty="0" smtClean="0"/>
              <a:t>( преподобный Илья Муромский Чудотворец. Его память церковь празднует 1 января мощи Святого хранятся в </a:t>
            </a:r>
            <a:r>
              <a:rPr lang="ru-RU" dirty="0" err="1" smtClean="0"/>
              <a:t>Киево</a:t>
            </a:r>
            <a:r>
              <a:rPr lang="ru-RU" dirty="0" smtClean="0"/>
              <a:t> - Печерской Лавре, стоящей на высоком берегу Днепра),  и др.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В честь всех русских святых в церкви исполняют торжественную песнь- гимн – </a:t>
            </a:r>
            <a:r>
              <a:rPr lang="ru-RU" b="1" i="1" dirty="0" smtClean="0"/>
              <a:t>стихиру.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коны в храм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606255" cy="4643469"/>
          </a:xfrm>
        </p:spPr>
      </p:pic>
      <p:pic>
        <p:nvPicPr>
          <p:cNvPr id="5" name="Рисунок 4" descr="причищени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57166"/>
            <a:ext cx="2952763" cy="493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72074"/>
            <a:ext cx="4214842" cy="1051560"/>
          </a:xfrm>
        </p:spPr>
        <p:txBody>
          <a:bodyPr/>
          <a:lstStyle/>
          <a:p>
            <a:pPr algn="ctr"/>
            <a:r>
              <a:rPr lang="ru-RU" dirty="0" smtClean="0"/>
              <a:t>Троица</a:t>
            </a:r>
            <a:endParaRPr lang="ru-RU" dirty="0"/>
          </a:p>
        </p:txBody>
      </p:sp>
      <p:pic>
        <p:nvPicPr>
          <p:cNvPr id="4" name="Содержимое 3" descr=".jpegтроиц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3401" y="1600200"/>
            <a:ext cx="3797198" cy="47085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92905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58064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Серафим </a:t>
            </a:r>
            <a:r>
              <a:rPr lang="ru-RU" dirty="0" err="1" smtClean="0">
                <a:solidFill>
                  <a:srgbClr val="C00000"/>
                </a:solidFill>
              </a:rPr>
              <a:t>Саровский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Вера,надежда,любовь</a:t>
            </a:r>
            <a:r>
              <a:rPr lang="ru-RU" dirty="0" smtClean="0">
                <a:solidFill>
                  <a:srgbClr val="00B0F0"/>
                </a:solidFill>
              </a:rPr>
              <a:t> и Св.               Софья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Чингиз\Рабочий стол\Вера,Надежда и Любов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464347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дение отроку Варфоломе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6929486" cy="627426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ность Сергия Радонежск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63141"/>
            <a:ext cx="5357850" cy="54518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62" y="5286388"/>
            <a:ext cx="8183880" cy="1051560"/>
          </a:xfrm>
        </p:spPr>
        <p:txBody>
          <a:bodyPr/>
          <a:lstStyle/>
          <a:p>
            <a:r>
              <a:rPr lang="ru-RU" dirty="0" smtClean="0"/>
              <a:t>Юность Сергия Радонежского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/>
          <a:lstStyle/>
          <a:p>
            <a:r>
              <a:rPr lang="ru-RU" b="0" i="1" dirty="0" smtClean="0">
                <a:solidFill>
                  <a:srgbClr val="FF0000"/>
                </a:solidFill>
              </a:rPr>
              <a:t>Юность Сергия Радонежского</a:t>
            </a:r>
            <a:endParaRPr lang="ru-RU" b="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46434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Ему покорны были звери,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Делил он часто с ними снедь,                                      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Его убогой кельи двери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Хранил в глухую ночь медведь.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Он долго был безвестен люду,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Но наступили времена,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И имя </a:t>
            </a:r>
            <a:r>
              <a:rPr lang="ru-RU" b="1" dirty="0" smtClean="0"/>
              <a:t>Сергия</a:t>
            </a:r>
            <a:r>
              <a:rPr lang="ru-RU" b="1" i="1" dirty="0" smtClean="0"/>
              <a:t> повсюду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Узнала </a:t>
            </a:r>
            <a:r>
              <a:rPr lang="ru-RU" b="1" dirty="0" smtClean="0"/>
              <a:t>Русская земля.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(Отрок Варфоломей стал монахом и получил новое имя – </a:t>
            </a:r>
            <a:r>
              <a:rPr lang="ru-RU" b="1" dirty="0" smtClean="0"/>
              <a:t>Сергий Радонежский.)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Князь Владимир и Княгиня Ольга </a:t>
            </a:r>
            <a:endParaRPr lang="ru-RU" dirty="0"/>
          </a:p>
        </p:txBody>
      </p:sp>
      <p:pic>
        <p:nvPicPr>
          <p:cNvPr id="4" name="Содержимое 3" descr="княгиня Ольг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14290"/>
            <a:ext cx="3792015" cy="5572164"/>
          </a:xfrm>
        </p:spPr>
      </p:pic>
      <p:pic>
        <p:nvPicPr>
          <p:cNvPr id="5" name="Рисунок 4" descr="Князь Владими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034826" cy="5634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183880" cy="962966"/>
          </a:xfrm>
        </p:spPr>
        <p:txBody>
          <a:bodyPr/>
          <a:lstStyle/>
          <a:p>
            <a:r>
              <a:rPr lang="ru-RU" dirty="0" smtClean="0"/>
              <a:t>Баллада о князе Владимире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900" dirty="0" smtClean="0"/>
              <a:t>« Баллада о князе Владимире» на стихи А. Толстого является народным песнопением. Она близка историческим народным песням. Здесь мы знакомы с музыкой величания, взятой из церковного обихода. В старину величали песнями, заздравными пожеланиями, почетными причитаниями.</a:t>
            </a:r>
          </a:p>
          <a:p>
            <a:pPr>
              <a:buNone/>
            </a:pPr>
            <a:r>
              <a:rPr lang="ru-RU" sz="2900" dirty="0" smtClean="0"/>
              <a:t>    В балладе посвящение образам святых – княгине Ольге и князю Владимиру. Ольга и Владимир не  только русские князья, но и русские святые. Русская православная церковь называет их равноапостольными, т.е. дела их на земле равны делам учеников Иисуса Христа- апостолов, которые просвещали народы мира, рассказывая о Христе и его заповедях. Так же как апостолы, которые проповедовали учение  Христа, они принесли </a:t>
            </a:r>
            <a:r>
              <a:rPr lang="ru-RU" sz="2900" b="1" i="1" dirty="0" smtClean="0"/>
              <a:t>православную веру на Русь.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  Княгиня Ольга была одной из первых христианок нашей земли, а внук её – князь Владимир – крестил Русь, т.е. обратил в христианство всё подвластное ему государство. </a:t>
            </a:r>
          </a:p>
          <a:p>
            <a:pPr>
              <a:buNone/>
            </a:pPr>
            <a:r>
              <a:rPr lang="ru-RU" sz="2900" dirty="0" smtClean="0"/>
              <a:t>       Образы святой равноапостольной княгини  Ольги  и святого равноапостольного князя Владимира, (показ на слайдах) являются фрагментами росписи В.Васнецова Владимирского кафедрального собора в Киеве.</a:t>
            </a:r>
          </a:p>
          <a:p>
            <a:pPr>
              <a:buNone/>
            </a:pPr>
            <a:r>
              <a:rPr lang="ru-RU" sz="2900" dirty="0" smtClean="0"/>
              <a:t>      В.Васнецов хорошо знал старинные русские и восточные узоры и орнаменты. Он изобразил  княгиню Ольгу и князя Владимира в византийских одеждах (именно в Византии Ольга приняла крещение).</a:t>
            </a:r>
            <a:endParaRPr lang="ru-RU" sz="29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Сегодня мы с Вами еще раз поговорим на тему «Святые земли Русской» из раздела в учебнике:     «О РОССИЕ ПЕТЬ - ЧТО СТРЕМИТЬСЯ В ХРАМ». </a:t>
            </a:r>
          </a:p>
          <a:p>
            <a:r>
              <a:rPr lang="ru-RU" dirty="0" smtClean="0"/>
              <a:t>Святые земли Русской….. Кто эти люди? Кем они были? Чем занимались? Самое удивительное то, что святыми на Руси становились и князья, и крестьяне, и цари, и купцы. У каждого из них в жизни был подвиг.                                                        Но прежде чем перейти к теме, посмотрите на экран.  Чей лик изображен на иконе, и кто этот человек?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100" dirty="0" smtClean="0"/>
              <a:t>Крест, церковь в руках Ольги, меч на  её поясе – всё это символы княжеской  власти и признаки святых земли Русской. Павлины на ткани одежды княгини Ольги символизируют вечную жизнь. ( прочитать отрывок о князе и княгине с учебника муз. 3-кл.)</a:t>
            </a:r>
          </a:p>
          <a:p>
            <a:pPr>
              <a:buNone/>
            </a:pPr>
            <a:r>
              <a:rPr lang="ru-RU" sz="3100" dirty="0" smtClean="0"/>
              <a:t> </a:t>
            </a:r>
          </a:p>
          <a:p>
            <a:pPr>
              <a:buNone/>
            </a:pPr>
            <a:r>
              <a:rPr lang="ru-RU" sz="3100" dirty="0" smtClean="0"/>
              <a:t>  Вот мы и познакомились еще с одними из многих</a:t>
            </a:r>
          </a:p>
          <a:p>
            <a:pPr>
              <a:buNone/>
            </a:pPr>
            <a:r>
              <a:rPr lang="ru-RU" sz="3100" dirty="0" smtClean="0"/>
              <a:t>   русских святых, но это лишь небольшая часть  людей, которые несли на Руси свет Истины, Добра, Правды. Все они  по-разному делали одно и тоже дело: утверждали наше Отечество как сильное, единое, православное государство. Русская православная церковь установила день памяти Всех русских святых, и в честь этого праздника была написана</a:t>
            </a:r>
          </a:p>
          <a:p>
            <a:pPr>
              <a:buNone/>
            </a:pPr>
            <a:r>
              <a:rPr lang="ru-RU" sz="3100" dirty="0" smtClean="0"/>
              <a:t> </a:t>
            </a:r>
            <a:r>
              <a:rPr lang="ru-RU" sz="3100" b="1" i="1" dirty="0" smtClean="0"/>
              <a:t>« Икона Всех святых, в земле Русской просиявших».</a:t>
            </a: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( показ на слайдах изображение иконы)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о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214291"/>
            <a:ext cx="5168158" cy="6072229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На иконе изображено очень большое количество людей. По канону группы святых расположены на иконе по кругу, по ходу солнца, последовательно отображая юг, запад, север и восток России, просвещенной светом православной веры.</a:t>
            </a:r>
          </a:p>
          <a:p>
            <a:pPr>
              <a:buNone/>
            </a:pPr>
            <a:r>
              <a:rPr lang="ru-RU" sz="3300" dirty="0" smtClean="0"/>
              <a:t>    В верхней части иконы, в центральном радужном медальоне, Святая Троица. По обе стороны от медальона наряду с образами  Богородицы, святого Иоанна Крестителя и другими изображены просветители Кирилл и </a:t>
            </a:r>
            <a:r>
              <a:rPr lang="ru-RU" sz="3300" dirty="0" err="1" smtClean="0"/>
              <a:t>Мефодий</a:t>
            </a:r>
            <a:r>
              <a:rPr lang="ru-RU" sz="3300" dirty="0" smtClean="0"/>
              <a:t>, а также множество иных угодников, так или иначе исторически связанных с Русской церковью. Расположенная в верху икона « Троица» преподобного  Андрея Рублёва, заключенная в круг, освящает собор(собрание, сбор) русских святых. </a:t>
            </a:r>
          </a:p>
          <a:p>
            <a:pPr>
              <a:buNone/>
            </a:pPr>
            <a:r>
              <a:rPr lang="ru-RU" sz="3300" dirty="0" smtClean="0"/>
              <a:t>    В нижней части иконы- корень православной Русской державы, святой Киев со своими угодниками – просветителями Русской земли. Сердцевиной русского исторического древа является « славный град Москва», «корень царства». Московские святые находятся под кровом  Владимирской иконы Божией Матери. Справа от Москвы -святая Троице- Сергиева лавра с преподобным Сергием Радонежским и его ближайшими учениками.</a:t>
            </a:r>
          </a:p>
          <a:p>
            <a:pPr>
              <a:buNone/>
            </a:pPr>
            <a:r>
              <a:rPr lang="ru-RU" sz="3300" dirty="0" smtClean="0"/>
              <a:t>    Помимо иконы к празднику Всех русских святых была написана стихира русским святым, которая поется в самый торжественный момент для совместного с народом молитвенного обращения к прославляемым святым.</a:t>
            </a:r>
          </a:p>
          <a:p>
            <a:pPr>
              <a:buNone/>
            </a:pPr>
            <a:endParaRPr lang="ru-RU" sz="3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70" y="5715016"/>
            <a:ext cx="907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Икона Всех святых.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о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312" y="571480"/>
            <a:ext cx="8147360" cy="57864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844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C000"/>
                </a:solidFill>
              </a:rPr>
              <a:t>Сегодня вы познакомились  ещё раз со Святыми земли Русской, со старинной русской музыкой – колокольными звонами, услышали голоса разных колоколов – больших и маленьких.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Надеюсь, что занятие вам понравилась и надолго запомнится.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Желаю вам, чтобы для вас и для наших гостей всегда звучал колокольный перезвон              «благовест», т.е. звон который рассказывает о доброй вести.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48" y="500042"/>
          <a:ext cx="7429552" cy="6072230"/>
        </p:xfrm>
        <a:graphic>
          <a:graphicData uri="http://schemas.openxmlformats.org/presentationml/2006/ole">
            <p:oleObj spid="_x0000_s1026" name="Документ" r:id="rId3" imgW="5946213" imgH="7320692" progId="Word.Document.12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935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Презентацию  подготовила                  учитель музыки МОУ СОШ </a:t>
            </a:r>
            <a:r>
              <a:rPr lang="ru-RU" sz="2800" dirty="0" smtClean="0"/>
              <a:t>№ </a:t>
            </a:r>
            <a:r>
              <a:rPr lang="ru-RU" sz="4400" dirty="0" smtClean="0"/>
              <a:t>13</a:t>
            </a:r>
            <a:r>
              <a:rPr lang="ru-RU" sz="3600" dirty="0" smtClean="0"/>
              <a:t>          </a:t>
            </a:r>
            <a:r>
              <a:rPr lang="ru-RU" sz="3600" dirty="0" smtClean="0"/>
              <a:t>Назарова Светлана </a:t>
            </a:r>
            <a:r>
              <a:rPr lang="ru-RU" sz="3600" dirty="0" err="1" smtClean="0"/>
              <a:t>Амировна</a:t>
            </a:r>
            <a:r>
              <a:rPr lang="ru-RU" sz="3600" dirty="0" smtClean="0"/>
              <a:t>.       </a:t>
            </a:r>
            <a:endParaRPr lang="ru-RU" sz="3600" dirty="0"/>
          </a:p>
        </p:txBody>
      </p:sp>
      <p:pic>
        <p:nvPicPr>
          <p:cNvPr id="2049" name="Picture 1" descr="C:\Users\Home\Desktop\42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122237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ингиз\Рабочий стол\i.jpeg 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286148" cy="4786346"/>
          </a:xfrm>
          <a:prstGeom prst="rect">
            <a:avLst/>
          </a:prstGeom>
          <a:noFill/>
        </p:spPr>
      </p:pic>
      <p:pic>
        <p:nvPicPr>
          <p:cNvPr id="1027" name="Picture 3" descr="C:\Documents and Settings\Чингиз\Рабочий стол\i.jpeg земная жизнь Иисус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5719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08"/>
            <a:ext cx="8572560" cy="57150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Правильно. Это- </a:t>
            </a:r>
            <a:r>
              <a:rPr lang="ru-RU" b="1" dirty="0" smtClean="0"/>
              <a:t>Иисус Христос.                                      </a:t>
            </a:r>
          </a:p>
          <a:p>
            <a:pPr>
              <a:buNone/>
            </a:pPr>
            <a:r>
              <a:rPr lang="ru-RU" dirty="0" smtClean="0"/>
              <a:t>Его звали Иисус, он был плотником по наследию своего земного Отца. Родился в городе Вифлееме, он называл себя  - Миссией. Но кем он был на самом деле? –учителем, философом, а может врачом  или пророком, гуманистом или проповедником?                             Жизнь, которую вел Христос, чудеса, которые Он творил, Его слова, Его смерть на кресте, воскресение и вознесение на небеса – все это указывает на тот факт, что Он был не просто человеком, а Кем-то большим, чем человек. Иисус утверждал: «Я и Отец – одно». «...видевший Меня видел Отца» и «Я </a:t>
            </a:r>
            <a:r>
              <a:rPr lang="ru-RU" dirty="0" err="1" smtClean="0"/>
              <a:t>есмь</a:t>
            </a:r>
            <a:r>
              <a:rPr lang="ru-RU" dirty="0" smtClean="0"/>
              <a:t> путь и истина и жизнь; никто не приходит к Отцу, как только чрез Меня».    Один писатель говорил: « прошло двадцать  столетий, но и сегодня Он остаётся центральной личностью всей истории человечества…»</a:t>
            </a:r>
          </a:p>
          <a:p>
            <a:endParaRPr lang="ru-RU" dirty="0"/>
          </a:p>
        </p:txBody>
      </p:sp>
      <p:pic>
        <p:nvPicPr>
          <p:cNvPr id="6" name="№ 8  фо-но и скрипка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Земная жизнь Иисуса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Чингиз\Рабочий стол\i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825827" cy="4500594"/>
          </a:xfrm>
          <a:prstGeom prst="rect">
            <a:avLst/>
          </a:prstGeom>
          <a:noFill/>
        </p:spPr>
      </p:pic>
      <p:pic>
        <p:nvPicPr>
          <p:cNvPr id="2051" name="Picture 3" descr="C:\Documents and Settings\Чингиз\Рабочий стол\i.jpeg рождение Иисус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4071966" cy="4214842"/>
          </a:xfrm>
          <a:prstGeom prst="rect">
            <a:avLst/>
          </a:prstGeom>
          <a:noFill/>
        </p:spPr>
      </p:pic>
      <p:pic>
        <p:nvPicPr>
          <p:cNvPr id="5" name="№ 8  фо-но и скрипка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14290"/>
            <a:ext cx="8503920" cy="588475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Как вы думаете как же звали маму Иисуса?</a:t>
            </a:r>
            <a:endParaRPr lang="ru-RU" sz="6000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/>
              <a:t>Мария.  </a:t>
            </a:r>
            <a:r>
              <a:rPr lang="ru-RU" sz="4400" dirty="0" smtClean="0"/>
              <a:t>Это прекрасное имя - которой посвящено  очень много разных икон с изображением  лика Богородице.   Давайте послушаем произведение :   « А</a:t>
            </a:r>
            <a:r>
              <a:rPr lang="en-US" sz="4400" dirty="0" err="1" smtClean="0"/>
              <a:t>ve</a:t>
            </a:r>
            <a:r>
              <a:rPr lang="en-US" sz="4400" dirty="0" smtClean="0"/>
              <a:t> Maria</a:t>
            </a:r>
            <a:r>
              <a:rPr lang="ru-RU" sz="4400" dirty="0" smtClean="0"/>
              <a:t>»- Ф.Шуберта.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Любить. Молиться. Петь.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Святое назначенье….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Чингиз\Рабочий стол\Ave_Maria_2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07223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1209</Words>
  <Application>Microsoft Office PowerPoint</Application>
  <PresentationFormat>Экран (4:3)</PresentationFormat>
  <Paragraphs>96</Paragraphs>
  <Slides>35</Slides>
  <Notes>1</Notes>
  <HiddenSlides>0</HiddenSlides>
  <MMClips>3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Апекс</vt:lpstr>
      <vt:lpstr>Аспект</vt:lpstr>
      <vt:lpstr>Поток</vt:lpstr>
      <vt:lpstr>2_Поток</vt:lpstr>
      <vt:lpstr>Изящная</vt:lpstr>
      <vt:lpstr>Литейная</vt:lpstr>
      <vt:lpstr>Официальная</vt:lpstr>
      <vt:lpstr>Техническая</vt:lpstr>
      <vt:lpstr>1_Техническая</vt:lpstr>
      <vt:lpstr>1_Апекс</vt:lpstr>
      <vt:lpstr>Документ</vt:lpstr>
      <vt:lpstr>Слайд 1</vt:lpstr>
      <vt:lpstr>Слайд 2</vt:lpstr>
      <vt:lpstr>Слайд 3</vt:lpstr>
      <vt:lpstr>Слайд 4</vt:lpstr>
      <vt:lpstr>Слайд 5</vt:lpstr>
      <vt:lpstr>Земная жизнь Иисуса</vt:lpstr>
      <vt:lpstr>Слайд 7</vt:lpstr>
      <vt:lpstr>Слайд 8</vt:lpstr>
      <vt:lpstr>      Любить. Молиться. Петь.         Святое назначенье….</vt:lpstr>
      <vt:lpstr>    Сикстинская  мадонна</vt:lpstr>
      <vt:lpstr>       Владимирская  икона</vt:lpstr>
      <vt:lpstr>           Утренняя молитва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Троица</vt:lpstr>
      <vt:lpstr>Серафим Саровский</vt:lpstr>
      <vt:lpstr>Вера,надежда,любовь и Св.               Софья  </vt:lpstr>
      <vt:lpstr>Слайд 25</vt:lpstr>
      <vt:lpstr>Юность Сергия Радонежского</vt:lpstr>
      <vt:lpstr>Юность Сергия Радонежского</vt:lpstr>
      <vt:lpstr>Князь Владимир и Княгиня Ольга </vt:lpstr>
      <vt:lpstr>Баллада о князе Владимире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76</cp:revision>
  <dcterms:modified xsi:type="dcterms:W3CDTF">2013-09-06T10:05:20Z</dcterms:modified>
</cp:coreProperties>
</file>