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"/>
  </p:notesMasterIdLst>
  <p:sldIdLst>
    <p:sldId id="259" r:id="rId2"/>
    <p:sldId id="271" r:id="rId3"/>
    <p:sldId id="266" r:id="rId4"/>
    <p:sldId id="257" r:id="rId5"/>
    <p:sldId id="258" r:id="rId6"/>
    <p:sldId id="260" r:id="rId7"/>
    <p:sldId id="262" r:id="rId8"/>
    <p:sldId id="270" r:id="rId9"/>
    <p:sldId id="263" r:id="rId10"/>
    <p:sldId id="272" r:id="rId11"/>
    <p:sldId id="264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349" autoAdjust="0"/>
  </p:normalViewPr>
  <p:slideViewPr>
    <p:cSldViewPr>
      <p:cViewPr varScale="1">
        <p:scale>
          <a:sx n="73" d="100"/>
          <a:sy n="73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 вы знаете что делать, если произойдёт взрыв на нефтяной платформе?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Нет</c:v>
                </c:pt>
                <c:pt idx="1">
                  <c:v>Да</c:v>
                </c:pt>
                <c:pt idx="2">
                  <c:v>А вам зачем?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</c:v>
                </c:pt>
                <c:pt idx="1">
                  <c:v>18</c:v>
                </c:pt>
                <c:pt idx="2">
                  <c:v>9</c:v>
                </c:pt>
              </c:numCache>
            </c:numRef>
          </c:val>
        </c:ser>
        <c:shape val="cylinder"/>
        <c:axId val="103541760"/>
        <c:axId val="103584512"/>
        <c:axId val="0"/>
      </c:bar3DChart>
      <c:catAx>
        <c:axId val="103541760"/>
        <c:scaling>
          <c:orientation val="minMax"/>
        </c:scaling>
        <c:axPos val="l"/>
        <c:tickLblPos val="nextTo"/>
        <c:crossAx val="103584512"/>
        <c:crosses val="autoZero"/>
        <c:auto val="1"/>
        <c:lblAlgn val="ctr"/>
        <c:lblOffset val="100"/>
      </c:catAx>
      <c:valAx>
        <c:axId val="103584512"/>
        <c:scaling>
          <c:orientation val="minMax"/>
        </c:scaling>
        <c:axPos val="b"/>
        <c:majorGridlines/>
        <c:numFmt formatCode="General" sourceLinked="1"/>
        <c:tickLblPos val="nextTo"/>
        <c:crossAx val="1035417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84E14-3740-4EBA-8CF1-AF2162AF20E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7861CB-9A3F-41D8-A2D4-9B1D328C11DB}">
      <dgm:prSet phldrT="[Текст]"/>
      <dgm:spPr/>
      <dgm:t>
        <a:bodyPr/>
        <a:lstStyle/>
        <a:p>
          <a:r>
            <a:rPr lang="ru-RU" dirty="0" smtClean="0"/>
            <a:t>Transocean не заметил, что из скважины идет поток углеводородов. После этого поток достиг скважины, а должен был быть выведен на поверхность.</a:t>
          </a:r>
          <a:endParaRPr lang="ru-RU" dirty="0"/>
        </a:p>
      </dgm:t>
    </dgm:pt>
    <dgm:pt modelId="{92EEC1F8-96D6-4BAC-A770-8DDB885E8EB6}" type="parTrans" cxnId="{78A7105A-86BF-47EB-8CA4-4B7B12D30089}">
      <dgm:prSet/>
      <dgm:spPr/>
      <dgm:t>
        <a:bodyPr/>
        <a:lstStyle/>
        <a:p>
          <a:endParaRPr lang="ru-RU"/>
        </a:p>
      </dgm:t>
    </dgm:pt>
    <dgm:pt modelId="{CB9B0490-069E-46B8-AE75-F7C782D22A89}" type="sibTrans" cxnId="{78A7105A-86BF-47EB-8CA4-4B7B12D30089}">
      <dgm:prSet/>
      <dgm:spPr/>
      <dgm:t>
        <a:bodyPr/>
        <a:lstStyle/>
        <a:p>
          <a:endParaRPr lang="ru-RU"/>
        </a:p>
      </dgm:t>
    </dgm:pt>
    <dgm:pt modelId="{6F02FBC1-B0F8-4091-84C8-9EEE7F0243C5}">
      <dgm:prSet phldrT="[Текст]"/>
      <dgm:spPr/>
      <dgm:t>
        <a:bodyPr/>
        <a:lstStyle/>
        <a:p>
          <a:r>
            <a:rPr lang="ru-RU" dirty="0" smtClean="0"/>
            <a:t>Цементные барьеры на дне аварийной скважины Macondo не могли задержать углеводороды в резервуаре, как должны были, поэтому сквозь них протекал газ и конденсат.</a:t>
          </a:r>
          <a:endParaRPr lang="ru-RU" dirty="0"/>
        </a:p>
      </dgm:t>
    </dgm:pt>
    <dgm:pt modelId="{A1FE5A40-23A0-4701-A075-A262ABF0B11B}" type="parTrans" cxnId="{B26612EA-3DA8-4400-8B39-6A9F35FAC41C}">
      <dgm:prSet/>
      <dgm:spPr/>
      <dgm:t>
        <a:bodyPr/>
        <a:lstStyle/>
        <a:p>
          <a:endParaRPr lang="ru-RU"/>
        </a:p>
      </dgm:t>
    </dgm:pt>
    <dgm:pt modelId="{742A5793-2D2C-48F0-BD89-7CCD50F3F438}" type="sibTrans" cxnId="{B26612EA-3DA8-4400-8B39-6A9F35FAC41C}">
      <dgm:prSet/>
      <dgm:spPr/>
      <dgm:t>
        <a:bodyPr/>
        <a:lstStyle/>
        <a:p>
          <a:endParaRPr lang="ru-RU"/>
        </a:p>
      </dgm:t>
    </dgm:pt>
    <dgm:pt modelId="{5CBC227A-1942-4DC8-8C06-CCB09F74A9D6}">
      <dgm:prSet phldrT="[Текст]"/>
      <dgm:spPr/>
      <dgm:t>
        <a:bodyPr/>
        <a:lstStyle/>
        <a:p>
          <a:r>
            <a:rPr lang="ru-RU" dirty="0" smtClean="0"/>
            <a:t>BP и Transocean ошибочно приняли отрицательные результаты главного теста по безопасности (проверка скважины на герметичность), хотя скважина была негерметична.</a:t>
          </a:r>
          <a:endParaRPr lang="ru-RU" dirty="0"/>
        </a:p>
      </dgm:t>
    </dgm:pt>
    <dgm:pt modelId="{3EF1C33F-062E-4420-ABEC-BDB9E9A181E2}" type="parTrans" cxnId="{258B21B8-E186-4169-8510-524EA0046517}">
      <dgm:prSet/>
      <dgm:spPr/>
      <dgm:t>
        <a:bodyPr/>
        <a:lstStyle/>
        <a:p>
          <a:endParaRPr lang="ru-RU"/>
        </a:p>
      </dgm:t>
    </dgm:pt>
    <dgm:pt modelId="{2CF88CD6-E784-41A7-A2B8-FC2A1D30C3A5}" type="sibTrans" cxnId="{258B21B8-E186-4169-8510-524EA0046517}">
      <dgm:prSet/>
      <dgm:spPr/>
      <dgm:t>
        <a:bodyPr/>
        <a:lstStyle/>
        <a:p>
          <a:endParaRPr lang="ru-RU"/>
        </a:p>
      </dgm:t>
    </dgm:pt>
    <dgm:pt modelId="{E87B3A7B-2A33-4AD2-81C9-5A0C1A9A813D}">
      <dgm:prSet/>
      <dgm:spPr/>
      <dgm:t>
        <a:bodyPr/>
        <a:lstStyle/>
        <a:p>
          <a:endParaRPr lang="ru-RU"/>
        </a:p>
      </dgm:t>
    </dgm:pt>
    <dgm:pt modelId="{DC07F656-4735-4B5E-B3F8-FA17AD085B79}" type="parTrans" cxnId="{A0C0E533-E2BF-4262-B45E-8FF2BDD01D5D}">
      <dgm:prSet/>
      <dgm:spPr/>
      <dgm:t>
        <a:bodyPr/>
        <a:lstStyle/>
        <a:p>
          <a:endParaRPr lang="ru-RU"/>
        </a:p>
      </dgm:t>
    </dgm:pt>
    <dgm:pt modelId="{745AFD51-A3E0-4D95-BDEF-EFBF0E949CB6}" type="sibTrans" cxnId="{A0C0E533-E2BF-4262-B45E-8FF2BDD01D5D}">
      <dgm:prSet/>
      <dgm:spPr/>
      <dgm:t>
        <a:bodyPr/>
        <a:lstStyle/>
        <a:p>
          <a:endParaRPr lang="ru-RU"/>
        </a:p>
      </dgm:t>
    </dgm:pt>
    <dgm:pt modelId="{BD658DF0-5937-4CCC-9F29-7463619259B9}" type="pres">
      <dgm:prSet presAssocID="{CF584E14-3740-4EBA-8CF1-AF2162AF20E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69DD16-45E8-4717-9F3B-369A99AADC7A}" type="pres">
      <dgm:prSet presAssocID="{607861CB-9A3F-41D8-A2D4-9B1D328C11DB}" presName="roof" presStyleLbl="dkBgShp" presStyleIdx="0" presStyleCnt="2"/>
      <dgm:spPr/>
      <dgm:t>
        <a:bodyPr/>
        <a:lstStyle/>
        <a:p>
          <a:endParaRPr lang="ru-RU"/>
        </a:p>
      </dgm:t>
    </dgm:pt>
    <dgm:pt modelId="{E4E4EB91-2755-435A-B868-FCECA98BECDB}" type="pres">
      <dgm:prSet presAssocID="{607861CB-9A3F-41D8-A2D4-9B1D328C11DB}" presName="pillars" presStyleCnt="0"/>
      <dgm:spPr/>
    </dgm:pt>
    <dgm:pt modelId="{3B8E6B3E-6B01-4592-8ACB-F2D7D715766A}" type="pres">
      <dgm:prSet presAssocID="{607861CB-9A3F-41D8-A2D4-9B1D328C11DB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E07B4-E7C0-4FB4-8348-E067067316FB}" type="pres">
      <dgm:prSet presAssocID="{5CBC227A-1942-4DC8-8C06-CCB09F74A9D6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63CEE-609C-4B51-8B92-950532EBBC63}" type="pres">
      <dgm:prSet presAssocID="{607861CB-9A3F-41D8-A2D4-9B1D328C11DB}" presName="base" presStyleLbl="dkBgShp" presStyleIdx="1" presStyleCnt="2" custFlipVert="1" custFlipHor="1" custScaleX="6300" custScaleY="14257" custLinFactNeighborX="46850" custLinFactNeighborY="-90497"/>
      <dgm:spPr>
        <a:solidFill>
          <a:schemeClr val="accent1">
            <a:shade val="80000"/>
            <a:hueOff val="0"/>
            <a:satOff val="0"/>
            <a:lumOff val="0"/>
            <a:alpha val="0"/>
          </a:schemeClr>
        </a:solidFill>
      </dgm:spPr>
    </dgm:pt>
  </dgm:ptLst>
  <dgm:cxnLst>
    <dgm:cxn modelId="{EFA7DFB8-8C7B-4B44-BC17-D8DCA8AD499A}" type="presOf" srcId="{5CBC227A-1942-4DC8-8C06-CCB09F74A9D6}" destId="{859E07B4-E7C0-4FB4-8348-E067067316FB}" srcOrd="0" destOrd="0" presId="urn:microsoft.com/office/officeart/2005/8/layout/hList3"/>
    <dgm:cxn modelId="{A0C0E533-E2BF-4262-B45E-8FF2BDD01D5D}" srcId="{CF584E14-3740-4EBA-8CF1-AF2162AF20E3}" destId="{E87B3A7B-2A33-4AD2-81C9-5A0C1A9A813D}" srcOrd="1" destOrd="0" parTransId="{DC07F656-4735-4B5E-B3F8-FA17AD085B79}" sibTransId="{745AFD51-A3E0-4D95-BDEF-EFBF0E949CB6}"/>
    <dgm:cxn modelId="{9B1033A6-D037-45CA-9061-511041F77351}" type="presOf" srcId="{CF584E14-3740-4EBA-8CF1-AF2162AF20E3}" destId="{BD658DF0-5937-4CCC-9F29-7463619259B9}" srcOrd="0" destOrd="0" presId="urn:microsoft.com/office/officeart/2005/8/layout/hList3"/>
    <dgm:cxn modelId="{B4A7F5F2-5F78-4473-AB26-EC0E24738A41}" type="presOf" srcId="{6F02FBC1-B0F8-4091-84C8-9EEE7F0243C5}" destId="{3B8E6B3E-6B01-4592-8ACB-F2D7D715766A}" srcOrd="0" destOrd="0" presId="urn:microsoft.com/office/officeart/2005/8/layout/hList3"/>
    <dgm:cxn modelId="{258B21B8-E186-4169-8510-524EA0046517}" srcId="{607861CB-9A3F-41D8-A2D4-9B1D328C11DB}" destId="{5CBC227A-1942-4DC8-8C06-CCB09F74A9D6}" srcOrd="1" destOrd="0" parTransId="{3EF1C33F-062E-4420-ABEC-BDB9E9A181E2}" sibTransId="{2CF88CD6-E784-41A7-A2B8-FC2A1D30C3A5}"/>
    <dgm:cxn modelId="{78A7105A-86BF-47EB-8CA4-4B7B12D30089}" srcId="{CF584E14-3740-4EBA-8CF1-AF2162AF20E3}" destId="{607861CB-9A3F-41D8-A2D4-9B1D328C11DB}" srcOrd="0" destOrd="0" parTransId="{92EEC1F8-96D6-4BAC-A770-8DDB885E8EB6}" sibTransId="{CB9B0490-069E-46B8-AE75-F7C782D22A89}"/>
    <dgm:cxn modelId="{B26612EA-3DA8-4400-8B39-6A9F35FAC41C}" srcId="{607861CB-9A3F-41D8-A2D4-9B1D328C11DB}" destId="{6F02FBC1-B0F8-4091-84C8-9EEE7F0243C5}" srcOrd="0" destOrd="0" parTransId="{A1FE5A40-23A0-4701-A075-A262ABF0B11B}" sibTransId="{742A5793-2D2C-48F0-BD89-7CCD50F3F438}"/>
    <dgm:cxn modelId="{D4A18D07-87A2-4625-AC40-33754EB9BFC1}" type="presOf" srcId="{607861CB-9A3F-41D8-A2D4-9B1D328C11DB}" destId="{0569DD16-45E8-4717-9F3B-369A99AADC7A}" srcOrd="0" destOrd="0" presId="urn:microsoft.com/office/officeart/2005/8/layout/hList3"/>
    <dgm:cxn modelId="{AC00FCAA-0DC3-4A39-B01B-21F25D0A4290}" type="presParOf" srcId="{BD658DF0-5937-4CCC-9F29-7463619259B9}" destId="{0569DD16-45E8-4717-9F3B-369A99AADC7A}" srcOrd="0" destOrd="0" presId="urn:microsoft.com/office/officeart/2005/8/layout/hList3"/>
    <dgm:cxn modelId="{E43D5686-64C8-4263-B171-4385C3560524}" type="presParOf" srcId="{BD658DF0-5937-4CCC-9F29-7463619259B9}" destId="{E4E4EB91-2755-435A-B868-FCECA98BECDB}" srcOrd="1" destOrd="0" presId="urn:microsoft.com/office/officeart/2005/8/layout/hList3"/>
    <dgm:cxn modelId="{7ADEDB29-6B82-4FF3-B31A-CECB2CCED65B}" type="presParOf" srcId="{E4E4EB91-2755-435A-B868-FCECA98BECDB}" destId="{3B8E6B3E-6B01-4592-8ACB-F2D7D715766A}" srcOrd="0" destOrd="0" presId="urn:microsoft.com/office/officeart/2005/8/layout/hList3"/>
    <dgm:cxn modelId="{F1E54736-2459-4EC2-A8A4-6E449F736FC3}" type="presParOf" srcId="{E4E4EB91-2755-435A-B868-FCECA98BECDB}" destId="{859E07B4-E7C0-4FB4-8348-E067067316FB}" srcOrd="1" destOrd="0" presId="urn:microsoft.com/office/officeart/2005/8/layout/hList3"/>
    <dgm:cxn modelId="{C11D8CFE-CDC8-4C69-938A-E44FE1AAC681}" type="presParOf" srcId="{BD658DF0-5937-4CCC-9F29-7463619259B9}" destId="{85F63CEE-609C-4B51-8B92-950532EBBC63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CBA379-CEFD-4526-BF4D-AD556300D71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F767163-09B9-460D-917D-643F0C02F58F}">
      <dgm:prSet/>
      <dgm:spPr/>
      <dgm:t>
        <a:bodyPr/>
        <a:lstStyle/>
        <a:p>
          <a:pPr rtl="0"/>
          <a:r>
            <a:rPr lang="ru-RU" dirty="0" smtClean="0"/>
            <a:t>Спасибо за внимание!</a:t>
          </a:r>
          <a:endParaRPr lang="ru-RU" dirty="0"/>
        </a:p>
      </dgm:t>
    </dgm:pt>
    <dgm:pt modelId="{E7364C47-FBF3-40E1-8A8C-38D771B997C5}" type="parTrans" cxnId="{E060846F-E106-4E87-92B1-E1A34FF18F41}">
      <dgm:prSet/>
      <dgm:spPr/>
      <dgm:t>
        <a:bodyPr/>
        <a:lstStyle/>
        <a:p>
          <a:endParaRPr lang="ru-RU"/>
        </a:p>
      </dgm:t>
    </dgm:pt>
    <dgm:pt modelId="{F1F50DD4-B55D-4E8C-886E-458C5C80CA34}" type="sibTrans" cxnId="{E060846F-E106-4E87-92B1-E1A34FF18F41}">
      <dgm:prSet/>
      <dgm:spPr/>
      <dgm:t>
        <a:bodyPr/>
        <a:lstStyle/>
        <a:p>
          <a:endParaRPr lang="ru-RU"/>
        </a:p>
      </dgm:t>
    </dgm:pt>
    <dgm:pt modelId="{FE6F5A22-C82E-4F6E-AABA-ABA2A7A4A21C}" type="pres">
      <dgm:prSet presAssocID="{5ACBA379-CEFD-4526-BF4D-AD556300D71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E4ECDC-B7DD-4FAE-8242-D7FBD0D6A1DF}" type="pres">
      <dgm:prSet presAssocID="{AF767163-09B9-460D-917D-643F0C02F58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B9F3DB-54C6-4097-A690-415064A2AF65}" type="presOf" srcId="{5ACBA379-CEFD-4526-BF4D-AD556300D712}" destId="{FE6F5A22-C82E-4F6E-AABA-ABA2A7A4A21C}" srcOrd="0" destOrd="0" presId="urn:microsoft.com/office/officeart/2005/8/layout/process2"/>
    <dgm:cxn modelId="{8051E3E2-4633-4073-B79C-BE3E07626266}" type="presOf" srcId="{AF767163-09B9-460D-917D-643F0C02F58F}" destId="{EEE4ECDC-B7DD-4FAE-8242-D7FBD0D6A1DF}" srcOrd="0" destOrd="0" presId="urn:microsoft.com/office/officeart/2005/8/layout/process2"/>
    <dgm:cxn modelId="{E060846F-E106-4E87-92B1-E1A34FF18F41}" srcId="{5ACBA379-CEFD-4526-BF4D-AD556300D712}" destId="{AF767163-09B9-460D-917D-643F0C02F58F}" srcOrd="0" destOrd="0" parTransId="{E7364C47-FBF3-40E1-8A8C-38D771B997C5}" sibTransId="{F1F50DD4-B55D-4E8C-886E-458C5C80CA34}"/>
    <dgm:cxn modelId="{9913BB40-E212-4DAA-A384-0D0DF3FA93C5}" type="presParOf" srcId="{FE6F5A22-C82E-4F6E-AABA-ABA2A7A4A21C}" destId="{EEE4ECDC-B7DD-4FAE-8242-D7FBD0D6A1DF}" srcOrd="0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7DA96-5327-47CB-BBA6-3B45A0E02838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11F1F-A9CC-484A-AFD8-8530D03C0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tushki.org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z.ru/" TargetMode="External"/><Relationship Id="rId5" Type="http://schemas.openxmlformats.org/officeDocument/2006/relationships/hyperlink" Target="http://vkurse.ua/" TargetMode="External"/><Relationship Id="rId4" Type="http://schemas.openxmlformats.org/officeDocument/2006/relationships/hyperlink" Target="http://inright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p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65069" cy="6858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97152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Экологическая катастрофа в Мексиканском заливе.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0"/>
            <a:ext cx="4860032" cy="1196752"/>
          </a:xfrm>
          <a:solidFill>
            <a:schemeClr val="accent2">
              <a:alpha val="54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Выполнил: </a:t>
            </a:r>
            <a:r>
              <a:rPr lang="ru-RU" dirty="0" err="1" smtClean="0">
                <a:solidFill>
                  <a:schemeClr val="tx1"/>
                </a:solidFill>
              </a:rPr>
              <a:t>Мартиросян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Марк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Руководитель: Гуреева И.Л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ГБОУ СОШ №1416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80312" y="62373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взята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http://ru.wikipedia.org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http://ptushki.org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http://inright.ru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http://vkurse.ua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http://vz.ru</a:t>
            </a: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6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2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4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2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602927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8264" y="0"/>
            <a:ext cx="9162264" cy="650038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hlinkClick r:id="rId2" action="ppaction://hlinksldjump"/>
              </a:rPr>
              <a:t>1.Что произошло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  <a:hlinkClick r:id="rId3" action="ppaction://hlinksldjump"/>
              </a:rPr>
              <a:t>2.Кто пострадал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  <a:hlinkClick r:id="rId4" action="ppaction://hlinksldjump"/>
              </a:rPr>
              <a:t>3.Причина взрыва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  <a:hlinkClick r:id="rId5" action="ppaction://hlinksldjump"/>
              </a:rPr>
              <a:t>4.Устранение последствий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  <a:hlinkClick r:id="rId6" action="ppaction://hlinksldjump"/>
              </a:rPr>
              <a:t>5.Опрос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2212848" cy="1562865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Взрыв и пожар</a:t>
            </a:r>
            <a:endParaRPr lang="ru-RU" sz="4400" dirty="0"/>
          </a:p>
        </p:txBody>
      </p:sp>
      <p:pic>
        <p:nvPicPr>
          <p:cNvPr id="6" name="Рисунок 5" descr="1272001262_doseng.org_5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t="7681" b="7681"/>
          <a:stretch>
            <a:fillRect/>
          </a:stretch>
        </p:blipFill>
        <p:spPr/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467544" y="1988840"/>
            <a:ext cx="2376264" cy="4752528"/>
          </a:xfrm>
        </p:spPr>
        <p:txBody>
          <a:bodyPr>
            <a:noAutofit/>
          </a:bodyPr>
          <a:lstStyle/>
          <a:p>
            <a:r>
              <a:rPr lang="ru-RU" sz="1800" dirty="0" smtClean="0"/>
              <a:t>20 апреля 2010 года в 22:00 по местному времени на платформе </a:t>
            </a:r>
            <a:r>
              <a:rPr lang="ru-RU" sz="1800" dirty="0" err="1" smtClean="0"/>
              <a:t>Deepwater</a:t>
            </a:r>
            <a:r>
              <a:rPr lang="ru-RU" sz="1800" dirty="0" smtClean="0"/>
              <a:t> </a:t>
            </a:r>
            <a:r>
              <a:rPr lang="ru-RU" sz="1800" dirty="0" err="1" smtClean="0"/>
              <a:t>Horizon</a:t>
            </a:r>
            <a:r>
              <a:rPr lang="ru-RU" sz="1800" dirty="0" smtClean="0"/>
              <a:t> произошел взрыв, вызвавший сильный пожар. Всего на момент ЧП на буровой платформе,  работали 126 человек, и хранилось около </a:t>
            </a:r>
            <a:r>
              <a:rPr lang="ru-RU" sz="1800" dirty="0" smtClean="0">
                <a:solidFill>
                  <a:srgbClr val="FF0000"/>
                </a:solidFill>
              </a:rPr>
              <a:t>2,6 миллиона</a:t>
            </a:r>
            <a:r>
              <a:rPr lang="ru-RU" sz="1800" dirty="0" smtClean="0"/>
              <a:t>  литров дизельного топлива. 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884368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Далее</a:t>
            </a: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Разлив нефти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4005064"/>
            <a:ext cx="4038600" cy="273305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Нефтяное пятно окружностью 965 километров приблизилось на расстояние примерно 34 километра к побережью штата Луизиана. </a:t>
            </a:r>
            <a:r>
              <a:rPr lang="ru-RU" dirty="0" smtClean="0">
                <a:solidFill>
                  <a:srgbClr val="FF0000"/>
                </a:solidFill>
              </a:rPr>
              <a:t>26 апреля</a:t>
            </a:r>
            <a:r>
              <a:rPr lang="ru-RU" dirty="0" smtClean="0"/>
              <a:t> с помощью четырёх подводных роботов сотрудники компании BP безуспешно пытались устранить утечку. Работе флотилии мешали сильные ветры и волнение на море.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844824"/>
            <a:ext cx="4038600" cy="230100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Аварийные службы США начали процесс контролируемого выжигания нефтяного пятна у побережья штата Луизиана в Мексиканском заливе. Первое пламя на нефтяном пятне было зажжено в среду, </a:t>
            </a:r>
            <a:r>
              <a:rPr lang="ru-RU" dirty="0" smtClean="0">
                <a:solidFill>
                  <a:srgbClr val="FF0000"/>
                </a:solidFill>
              </a:rPr>
              <a:t>28 апреля </a:t>
            </a:r>
            <a:r>
              <a:rPr lang="ru-RU" dirty="0" smtClean="0"/>
              <a:t>около 16.45 по местному времени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3789040"/>
            <a:ext cx="3456384" cy="2520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4" name="Picture 2" descr="C:\Users\кирилл\Desktop\Новая папка\201004292213523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844824"/>
            <a:ext cx="3130783" cy="2088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7956376" y="6381328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Назад</a:t>
            </a: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Пострадавшие территории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436096" y="2132856"/>
            <a:ext cx="3250704" cy="43891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30 апреля нефть достигла устья реки Миссисипи.  5 июня нефть достигла побережья штата Флорида, </a:t>
            </a:r>
            <a:r>
              <a:rPr lang="ru-RU" dirty="0" smtClean="0">
                <a:solidFill>
                  <a:srgbClr val="FF0000"/>
                </a:solidFill>
              </a:rPr>
              <a:t>28 июня </a:t>
            </a:r>
            <a:r>
              <a:rPr lang="ru-RU" dirty="0" smtClean="0"/>
              <a:t>— побережья штата Миссисипи, а 6 июля нефть достигла побережья штата Техас. Таким образом, от разлива нефти пострадали уже все штаты США, имеющие выход к Мексиканскому заливу.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348880"/>
            <a:ext cx="4571553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68344" y="63093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Далее</a:t>
            </a: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dirty="0" smtClean="0"/>
              <a:t>Пострадавшие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038600" cy="2301003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Компания BP использует химические реагенты которые расщепляют нефть. Однако их использование приводит к отравлению воды. Они разрушают кровеносную систему рыб, и они умирают от обильного кровотечения.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4008" y="4437112"/>
            <a:ext cx="4038600" cy="216024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Американский бурый пеликан (слева), стоит рядом со своими чистыми собратьями на одном из островов в заливе Баратария. На этом острове гнездятся многочисленные колонии птиц. Тут живут тысячи бурых пеликанов, цапель и розовых колпиц, многие из которых пострадали от разлива нефти.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06138">
            <a:off x="755576" y="4005064"/>
            <a:ext cx="3413223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916832"/>
            <a:ext cx="3096344" cy="2161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884368" y="63813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аварии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276872"/>
          <a:ext cx="9144000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44408" y="6309320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Устранение последствий аварии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330824" cy="437384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7 мая </a:t>
            </a:r>
            <a:r>
              <a:rPr lang="ru-RU" dirty="0" smtClean="0"/>
              <a:t>началась установка защитного купола на место аварийной нефтяной скважины.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9 мая </a:t>
            </a:r>
            <a:r>
              <a:rPr lang="ru-RU" dirty="0" smtClean="0"/>
              <a:t>образование газовых гидратов вынудило поднять защитный купол со дна.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К 16 мая </a:t>
            </a:r>
            <a:r>
              <a:rPr lang="ru-RU" dirty="0" smtClean="0"/>
              <a:t>удалось с помощью трубы длиной в одну милю наладить откачку нефти из скважины.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3 июня </a:t>
            </a:r>
            <a:r>
              <a:rPr lang="ru-RU" dirty="0" smtClean="0"/>
              <a:t>с помощью дистанционно управляемых роботов удалось срезать деформированную часть буровой трубы и установить защитный купол.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В ночь на 12 июля</a:t>
            </a:r>
            <a:r>
              <a:rPr lang="ru-RU" dirty="0" smtClean="0"/>
              <a:t> BP установила новое защитное устройство (заглушку) весом 70 тонн. Предыдущую заглушку, сняли 10 июля, при этом в залив могло вылиться около 120 тысяч баррелей нефти.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2564904"/>
            <a:ext cx="3810000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732240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348</TotalTime>
  <Words>485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Экологическая катастрофа в Мексиканском заливе.</vt:lpstr>
      <vt:lpstr>Слайд 2</vt:lpstr>
      <vt:lpstr>Цель работы</vt:lpstr>
      <vt:lpstr>Взрыв и пожар</vt:lpstr>
      <vt:lpstr>Разлив нефти</vt:lpstr>
      <vt:lpstr>Пострадавшие территории</vt:lpstr>
      <vt:lpstr>Пострадавшие</vt:lpstr>
      <vt:lpstr>Причины аварии</vt:lpstr>
      <vt:lpstr>Устранение последствий аварии</vt:lpstr>
      <vt:lpstr>Опрос</vt:lpstr>
      <vt:lpstr>Информация взята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Name</cp:lastModifiedBy>
  <cp:revision>43</cp:revision>
  <dcterms:created xsi:type="dcterms:W3CDTF">2011-10-12T10:46:57Z</dcterms:created>
  <dcterms:modified xsi:type="dcterms:W3CDTF">2012-03-25T07:35:59Z</dcterms:modified>
</cp:coreProperties>
</file>