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7" r:id="rId5"/>
    <p:sldId id="258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oonlight title.png"/>
          <p:cNvPicPr>
            <a:picLocks noChangeAspect="1"/>
          </p:cNvPicPr>
          <p:nvPr/>
        </p:nvPicPr>
        <p:blipFill>
          <a:blip r:embed="rId2" cstate="print"/>
          <a:srcRect l="6765" r="4151" b="4117"/>
          <a:stretch>
            <a:fillRect/>
          </a:stretch>
        </p:blipFill>
        <p:spPr>
          <a:xfrm>
            <a:off x="0" y="0"/>
            <a:ext cx="9144000" cy="6859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5410200" cy="1801906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2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733800"/>
            <a:ext cx="4724400" cy="1676400"/>
          </a:xfrm>
        </p:spPr>
        <p:txBody>
          <a:bodyPr>
            <a:normAutofit/>
          </a:bodyPr>
          <a:lstStyle>
            <a:lvl1pPr marL="0" indent="0" algn="l">
              <a:buNone/>
              <a:defRPr sz="22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47908"/>
            <a:ext cx="2133600" cy="182880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741BCFC0-D486-4EE9-A5F1-9BC56D8A8280}" type="datetime1">
              <a:rPr/>
              <a:pPr/>
              <a:t>1/28/2008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544234"/>
            <a:ext cx="2895600" cy="182880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511960"/>
            <a:ext cx="1066800" cy="21515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6438" y="1981201"/>
            <a:ext cx="5325315" cy="3841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94E3-72A4-4BEB-B2A9-E34567922A9C}" type="datetime1">
              <a:rPr/>
              <a:pPr/>
              <a:t>1/28/2008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93751"/>
            <a:ext cx="1371600" cy="50419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6438" y="793751"/>
            <a:ext cx="4500562" cy="50419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655D-F6A4-4A9A-AD7D-807224273627}" type="datetime1">
              <a:rPr/>
              <a:pPr/>
              <a:t>1/28/2008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B9A4-7814-429D-902D-A927F77DDFDD}" type="datetime1">
              <a:rPr/>
              <a:pPr/>
              <a:t>1/28/2008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section.png"/>
          <p:cNvPicPr>
            <a:picLocks noChangeAspect="1"/>
          </p:cNvPicPr>
          <p:nvPr/>
        </p:nvPicPr>
        <p:blipFill>
          <a:blip r:embed="rId2" cstate="print"/>
          <a:srcRect l="6389" r="4959" b="27051"/>
          <a:stretch>
            <a:fillRect/>
          </a:stretch>
        </p:blipFill>
        <p:spPr>
          <a:xfrm>
            <a:off x="0" y="0"/>
            <a:ext cx="9144000" cy="68587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2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86200"/>
            <a:ext cx="7772400" cy="941294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20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262D-26BF-4BC2-851A-BB641D76AD94}" type="datetime1">
              <a:rPr/>
              <a:pPr/>
              <a:t>1/28/2008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oonlight - two content.png"/>
          <p:cNvPicPr>
            <a:picLocks noChangeAspect="1"/>
          </p:cNvPicPr>
          <p:nvPr/>
        </p:nvPicPr>
        <p:blipFill>
          <a:blip r:embed="rId2" cstate="print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92162"/>
            <a:ext cx="6019799" cy="8080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6438" y="2003425"/>
            <a:ext cx="2971800" cy="383222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03425"/>
            <a:ext cx="2971800" cy="38322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A3B6-3DC6-454C-8F70-4BC89EE5F7B2}" type="datetime1">
              <a:rPr/>
              <a:pPr/>
              <a:t>1/28/2008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oonlight - two content.png"/>
          <p:cNvPicPr>
            <a:picLocks noChangeAspect="1"/>
          </p:cNvPicPr>
          <p:nvPr/>
        </p:nvPicPr>
        <p:blipFill>
          <a:blip r:embed="rId2" cstate="print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92162"/>
            <a:ext cx="6019799" cy="80803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00960"/>
            <a:ext cx="2971800" cy="7508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2541494"/>
            <a:ext cx="2971800" cy="32941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199" y="1700960"/>
            <a:ext cx="2971800" cy="7508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541494"/>
            <a:ext cx="2971800" cy="32941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8037-858E-44D5-8099-1EACF801F58A}" type="datetime1">
              <a:rPr/>
              <a:pPr/>
              <a:t>1/28/2008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0CC5-163C-4ED7-A60D-C68E8B8E1ECC}" type="datetime1">
              <a:rPr/>
              <a:pPr/>
              <a:t>1/28/2008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DB8DF-CA1E-4911-9E2B-0C3AE4068B59}" type="datetime1">
              <a:rPr/>
              <a:pPr/>
              <a:t>1/28/2008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- two content.png"/>
          <p:cNvPicPr>
            <a:picLocks noChangeAspect="1"/>
          </p:cNvPicPr>
          <p:nvPr/>
        </p:nvPicPr>
        <p:blipFill>
          <a:blip r:embed="rId2" cstate="print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033272"/>
            <a:ext cx="1298448" cy="2624328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371600"/>
            <a:ext cx="4953000" cy="3886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7248" y="5486400"/>
            <a:ext cx="4498848" cy="758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7383-FE98-4AB1-910A-F537928E843E}" type="datetime1">
              <a:rPr/>
              <a:pPr/>
              <a:t>1/28/2008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- two content.png"/>
          <p:cNvPicPr>
            <a:picLocks noChangeAspect="1"/>
          </p:cNvPicPr>
          <p:nvPr/>
        </p:nvPicPr>
        <p:blipFill>
          <a:blip r:embed="rId2" cstate="print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33462"/>
            <a:ext cx="1295400" cy="2624138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914400"/>
            <a:ext cx="5486400" cy="4495800"/>
          </a:xfrm>
          <a:prstGeom prst="ellipse">
            <a:avLst/>
          </a:prstGeom>
          <a:effectLst>
            <a:innerShdw blurRad="254000">
              <a:schemeClr val="tx1"/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4200" y="5486400"/>
            <a:ext cx="4495800" cy="76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101F-0E3B-4150-9CD9-4B5224196B1A}" type="datetime1">
              <a:rPr/>
              <a:pPr/>
              <a:t>1/28/2008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oonlight master 2.png"/>
          <p:cNvPicPr>
            <a:picLocks noChangeAspect="1"/>
          </p:cNvPicPr>
          <p:nvPr/>
        </p:nvPicPr>
        <p:blipFill>
          <a:blip r:embed="rId13" cstate="print"/>
          <a:srcRect l="2391" t="1099" r="198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1" y="792162"/>
            <a:ext cx="5311562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981201"/>
            <a:ext cx="5015753" cy="3841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347908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fld id="{178A1E6A-B1D5-4802-8C15-906858F89420}" type="datetime1">
              <a:rPr/>
              <a:pPr/>
              <a:t>1/28/2008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544234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033246"/>
            <a:ext cx="1066800" cy="215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2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effectLst>
            <a:reflection blurRad="6350" stA="55000" endA="300" endPos="2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200"/>
        </a:spcBef>
        <a:buClr>
          <a:schemeClr val="bg2"/>
        </a:buClr>
        <a:buFontTx/>
        <a:buBlip>
          <a:blip r:embed="rId14"/>
        </a:buBlip>
        <a:defRPr sz="22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frf.ru/labor_old_age_pension/59.html" TargetMode="External"/><Relationship Id="rId2" Type="http://schemas.openxmlformats.org/officeDocument/2006/relationships/hyperlink" Target="http://www.pfrf.ru/labor_old_age_pension/58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frf.ru/social_pension/82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frf.ru/social_pension/83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frf.ru/social_pension/83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214554"/>
            <a:ext cx="8643998" cy="2500330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ln>
                  <a:solidFill>
                    <a:schemeClr val="bg1"/>
                  </a:solidFill>
                </a:ln>
              </a:rPr>
              <a:t>25 сентября - Всероссийский день пенсионной грамотности</a:t>
            </a:r>
            <a:endParaRPr lang="ru-RU" sz="6600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786322"/>
            <a:ext cx="8643998" cy="1928826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n>
                  <a:solidFill>
                    <a:schemeClr val="bg1"/>
                  </a:solidFill>
                </a:ln>
              </a:rPr>
              <a:t>Все о будущей пенсии для учебы и </a:t>
            </a:r>
            <a:r>
              <a:rPr lang="ru-RU" sz="6000" b="1" dirty="0" smtClean="0">
                <a:ln>
                  <a:solidFill>
                    <a:schemeClr val="bg1"/>
                  </a:solidFill>
                </a:ln>
              </a:rPr>
              <a:t>жизни</a:t>
            </a:r>
            <a:endParaRPr lang="ru-RU" dirty="0" smtClean="0">
              <a:ln>
                <a:solidFill>
                  <a:schemeClr val="bg1"/>
                </a:solidFill>
              </a:ln>
            </a:endParaRPr>
          </a:p>
          <a:p>
            <a:pPr algn="ctr"/>
            <a:endParaRPr lang="ru-RU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140891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357290" y="-24"/>
            <a:ext cx="750099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Пенсионный фонд Российской Федерации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06384"/>
            <a:ext cx="8572560" cy="808038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ln>
                  <a:solidFill>
                    <a:schemeClr val="bg1"/>
                  </a:solidFill>
                </a:ln>
              </a:rPr>
              <a:t>«Думая о будущем, я понимаю, что оно наступает достаточно быстро». </a:t>
            </a:r>
            <a:r>
              <a:rPr lang="ru-RU" dirty="0" smtClean="0">
                <a:ln>
                  <a:solidFill>
                    <a:schemeClr val="bg1"/>
                  </a:solidFill>
                </a:ln>
              </a:rPr>
              <a:t/>
            </a:r>
            <a:br>
              <a:rPr lang="ru-RU" dirty="0" smtClean="0">
                <a:ln>
                  <a:solidFill>
                    <a:schemeClr val="bg1"/>
                  </a:solidFill>
                </a:ln>
              </a:rPr>
            </a:br>
            <a:r>
              <a:rPr lang="ru-RU" dirty="0" smtClean="0">
                <a:ln>
                  <a:solidFill>
                    <a:schemeClr val="bg1"/>
                  </a:solidFill>
                </a:ln>
              </a:rPr>
              <a:t>Альберт Эйнштейн</a:t>
            </a:r>
            <a:endParaRPr lang="ru-RU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5214974"/>
          </a:xfrm>
        </p:spPr>
        <p:txBody>
          <a:bodyPr>
            <a:noAutofit/>
          </a:bodyPr>
          <a:lstStyle/>
          <a:p>
            <a:pPr marL="0" indent="179388">
              <a:buNone/>
            </a:pPr>
            <a:r>
              <a:rPr lang="ru-RU" sz="2800" b="1" dirty="0" smtClean="0">
                <a:ln>
                  <a:solidFill>
                    <a:schemeClr val="bg1"/>
                  </a:solidFill>
                </a:ln>
              </a:rPr>
              <a:t>"Куда и какие документы необходимо предоставлять для начисления пенсии по старости?”, "Повлияют ли взятые отгулы на размер будущей пенсии?”, "Будет ли увеличен пенсионный возраст</a:t>
            </a:r>
            <a:r>
              <a:rPr lang="ru-RU" sz="2800" b="1" dirty="0" smtClean="0">
                <a:ln>
                  <a:solidFill>
                    <a:schemeClr val="bg1"/>
                  </a:solidFill>
                </a:ln>
              </a:rPr>
              <a:t>?”  </a:t>
            </a:r>
          </a:p>
          <a:p>
            <a:pPr marL="0" indent="179388">
              <a:buNone/>
            </a:pPr>
            <a:r>
              <a:rPr lang="ru-RU" sz="2800" dirty="0" smtClean="0">
                <a:ln>
                  <a:solidFill>
                    <a:schemeClr val="bg1"/>
                  </a:solidFill>
                </a:ln>
              </a:rPr>
              <a:t>- Одна </a:t>
            </a:r>
            <a:r>
              <a:rPr lang="ru-RU" sz="2800" dirty="0" smtClean="0">
                <a:ln>
                  <a:solidFill>
                    <a:schemeClr val="bg1"/>
                  </a:solidFill>
                </a:ln>
              </a:rPr>
              <a:t>из задач Пенсионного фонда России – формировать новую пенсионную культуру у населения, особенно у молодежи, чтобы каждый с юных лет задумывался о своей будущей пенсии, знал, как повлиять на ее размер, и </a:t>
            </a:r>
            <a:r>
              <a:rPr lang="ru-RU" sz="2800" dirty="0" smtClean="0">
                <a:ln>
                  <a:solidFill>
                    <a:schemeClr val="bg1"/>
                  </a:solidFill>
                </a:ln>
              </a:rPr>
              <a:t>был </a:t>
            </a:r>
            <a:r>
              <a:rPr lang="ru-RU" sz="2800" dirty="0" smtClean="0">
                <a:ln>
                  <a:solidFill>
                    <a:schemeClr val="bg1"/>
                  </a:solidFill>
                </a:ln>
              </a:rPr>
              <a:t>уверен в своем завтрашнем дне</a:t>
            </a:r>
            <a:r>
              <a:rPr lang="ru-RU" sz="2800" dirty="0" smtClean="0">
                <a:ln>
                  <a:solidFill>
                    <a:schemeClr val="bg1"/>
                  </a:solidFill>
                </a:ln>
              </a:rPr>
              <a:t>.</a:t>
            </a:r>
          </a:p>
          <a:p>
            <a:pPr marL="0" indent="179388">
              <a:buNone/>
            </a:pPr>
            <a:endParaRPr lang="ru-RU" sz="2800" dirty="0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14"/>
            <a:ext cx="8715436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Основные виды расходов по социальному обеспечению </a:t>
            </a:r>
            <a:r>
              <a:rPr lang="ru-RU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–   </a:t>
            </a:r>
            <a:r>
              <a:rPr lang="ru-RU" sz="4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выплаты пенсий и пособий</a:t>
            </a:r>
            <a:r>
              <a:rPr lang="ru-RU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.</a:t>
            </a:r>
            <a:endParaRPr lang="ru-RU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Прямоуг. 3"/>
          <p:cNvSpPr>
            <a:spLocks noGrp="1" noChangeArrowheads="1"/>
          </p:cNvSpPr>
          <p:nvPr>
            <p:ph idx="1"/>
          </p:nvPr>
        </p:nvSpPr>
        <p:spPr>
          <a:xfrm>
            <a:off x="285720" y="2143068"/>
            <a:ext cx="8643998" cy="442920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3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Пенсии </a:t>
            </a:r>
            <a:r>
              <a:rPr lang="ru-RU" sz="43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–</a:t>
            </a:r>
            <a:r>
              <a:rPr lang="ru-RU" sz="43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это периодические выплаты определенных денежных сумм для материального обеспечения граждан в связи со старостью, инвалидностью, выслугой лет и смертью кормильца.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6286544"/>
          </a:xfrm>
        </p:spPr>
        <p:txBody>
          <a:bodyPr>
            <a:noAutofit/>
          </a:bodyPr>
          <a:lstStyle/>
          <a:p>
            <a:pPr algn="ctr"/>
            <a:r>
              <a:rPr lang="ru-RU" sz="3200" b="1" i="1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>Пенсия </a:t>
            </a:r>
            <a:r>
              <a:rPr lang="ru-RU" sz="3200" b="1" i="1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>по старости устанавливается работникам на общих основаниях: </a:t>
            </a:r>
            <a:r>
              <a:rPr lang="ru-RU" sz="2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/>
            </a:r>
            <a:br>
              <a:rPr lang="ru-RU" sz="2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</a:br>
            <a:r>
              <a:rPr lang="ru-RU" sz="2200" b="1" i="1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/>
            </a:r>
            <a:br>
              <a:rPr lang="ru-RU" sz="2200" b="1" i="1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</a:br>
            <a:r>
              <a:rPr lang="ru-RU" sz="2400" b="1" i="1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>мужчинам </a:t>
            </a: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/>
            </a:r>
            <a:b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</a:b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>- по достижении 60 лет и при общем трудовом стаже не менее 25 лет, </a:t>
            </a:r>
            <a:r>
              <a:rPr lang="ru-RU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/>
            </a:r>
            <a:br>
              <a:rPr lang="ru-RU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</a:br>
            <a:r>
              <a:rPr lang="ru-RU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/>
            </a:r>
            <a:br>
              <a:rPr lang="ru-RU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</a:br>
            <a:r>
              <a:rPr lang="ru-RU" sz="2400" b="1" i="1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>женщинам</a:t>
            </a:r>
            <a:r>
              <a:rPr lang="ru-RU" sz="2400" b="1" i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> </a:t>
            </a: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/>
            </a:r>
            <a:b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</a:br>
            <a:r>
              <a:rPr lang="ru-RU" sz="2400" b="1" i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>- </a:t>
            </a: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>по достижении 55 лет и при общем трудовом стаже не менее 20 лет.</a:t>
            </a:r>
            <a:b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</a:b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>Отдельным категориям застрахованных пенсия по старости устанавливается </a:t>
            </a: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>при </a:t>
            </a: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>пониженном пенсионном возрасте, а в соответствующих случаях - и при пониженном </a:t>
            </a: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>трудовом </a:t>
            </a: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>стаже.</a:t>
            </a:r>
            <a:b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</a:b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>Размер пенсии по старости составляет от 55 до 75 процентов заработка </a:t>
            </a:r>
            <a:b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</a:b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>в зависимости от продолжительности трудового стажа (в ред. Закона Российской </a:t>
            </a: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>Федерации </a:t>
            </a: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>от 25 сентября 1992 г. N </a:t>
            </a: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500" dir="5400000" sy="-100000" algn="bl" rotWithShape="0"/>
                </a:effectLst>
              </a:rPr>
              <a:t>3543-1</a:t>
            </a:r>
            <a:endParaRPr lang="ru-RU" sz="2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25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429684" cy="8080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>
                  <a:solidFill>
                    <a:schemeClr val="bg1"/>
                  </a:solidFill>
                </a:ln>
                <a:hlinkClick r:id="rId2"/>
              </a:rPr>
              <a:t>Условия назначения трудовой пенсии по старости</a:t>
            </a:r>
            <a:r>
              <a:rPr lang="ru-RU" b="1" dirty="0" smtClean="0">
                <a:ln>
                  <a:solidFill>
                    <a:schemeClr val="bg1"/>
                  </a:solidFill>
                </a:ln>
              </a:rPr>
              <a:t/>
            </a:r>
            <a:br>
              <a:rPr lang="ru-RU" b="1" dirty="0" smtClean="0">
                <a:ln>
                  <a:solidFill>
                    <a:schemeClr val="bg1"/>
                  </a:solidFill>
                </a:ln>
              </a:rPr>
            </a:br>
            <a:endParaRPr lang="ru-RU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1214422"/>
            <a:ext cx="9001156" cy="17859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Право на трудовую пенсию имеют мужчины, достигшие возраста 60 лет, и женщины, достигшие возраста 55 лет. </a:t>
            </a:r>
            <a:br>
              <a:rPr lang="ru-RU" sz="2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</a:br>
            <a:r>
              <a:rPr lang="ru-RU" sz="2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Трудовая пенсия по старости назначается при наличии не менее пяти лет страхового стажа</a:t>
            </a:r>
            <a:r>
              <a:rPr lang="ru-RU" sz="2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.</a:t>
            </a:r>
            <a:endParaRPr lang="ru-RU" sz="2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4282" y="2928934"/>
            <a:ext cx="8429684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 smtClean="0">
                <a:ln>
                  <a:solidFill>
                    <a:schemeClr val="bg1"/>
                  </a:solidFill>
                </a:ln>
                <a:hlinkClick r:id="rId3"/>
              </a:rPr>
              <a:t>Размер трудовой пенсии по старости</a:t>
            </a:r>
            <a:endParaRPr kumimoji="0" lang="ru-RU" sz="3600" b="0" i="0" u="none" strike="noStrike" kern="1200" cap="none" spc="0" normalizeH="0" baseline="0" noProof="0" dirty="0">
              <a:ln>
                <a:solidFill>
                  <a:schemeClr val="bg1"/>
                </a:solidFill>
              </a:ln>
              <a:gradFill>
                <a:gsLst>
                  <a:gs pos="0">
                    <a:schemeClr val="bg1"/>
                  </a:gs>
                  <a:gs pos="90000">
                    <a:schemeClr val="bg2">
                      <a:lumMod val="90000"/>
                    </a:schemeClr>
                  </a:gs>
                </a:gsLst>
                <a:lin ang="5400000" scaled="0"/>
              </a:gradFill>
              <a:effectLst>
                <a:reflection blurRad="6350" stA="55000" endA="300" endPos="2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14282" y="3643314"/>
            <a:ext cx="8715436" cy="3000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Согласно действующему пенсионному законодательству размер трудовой пенсии по старости складывается из страховой и накопительной частей трудовой пенсии по старости.</a:t>
            </a:r>
          </a:p>
          <a:p>
            <a:pPr algn="ctr"/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Размер трудовой пенсии по старости = СЧ + НЧ</a:t>
            </a:r>
            <a:r>
              <a:rPr lang="ru-RU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, где</a:t>
            </a:r>
          </a:p>
          <a:p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СЧ</a:t>
            </a:r>
            <a:r>
              <a:rPr lang="ru-RU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- страховая часть трудовой пенсии по старости</a:t>
            </a: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</a:br>
            <a:r>
              <a: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НЧ</a:t>
            </a:r>
            <a:r>
              <a:rPr lang="ru-RU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- накопительная часть трудовой пенсии по старости</a:t>
            </a:r>
            <a:endParaRPr lang="ru-RU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-71462"/>
            <a:ext cx="8929717" cy="80803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hlinkClick r:id="rId2"/>
              </a:rPr>
              <a:t>Условие  </a:t>
            </a:r>
            <a:r>
              <a:rPr lang="ru-RU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hlinkClick r:id="rId2"/>
              </a:rPr>
              <a:t>назначения социальной пенсии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8786874" cy="60722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Право на социальную пенсию имеют постоянно проживающие в Российской Федерации нетрудоспособные граждане. </a:t>
            </a:r>
            <a:endParaRPr lang="ru-RU" sz="2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26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Социальная </a:t>
            </a:r>
            <a:r>
              <a:rPr lang="ru-RU" sz="26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пенсия по инвалидности устанавливается</a:t>
            </a:r>
            <a:r>
              <a:rPr lang="ru-RU" sz="2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:</a:t>
            </a:r>
          </a:p>
          <a:p>
            <a:r>
              <a:rPr lang="ru-RU" sz="2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Инвалидам I, II и III группы, в том числе инвалидам с детства; </a:t>
            </a:r>
          </a:p>
          <a:p>
            <a:r>
              <a:rPr lang="ru-RU" sz="2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Детям-инвалидам</a:t>
            </a:r>
            <a:r>
              <a:rPr lang="ru-RU" sz="2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.</a:t>
            </a:r>
          </a:p>
          <a:p>
            <a:pPr algn="ctr">
              <a:buNone/>
            </a:pPr>
            <a:r>
              <a:rPr lang="ru-RU" sz="26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Социальная пенсия по старости устанавливается</a:t>
            </a:r>
            <a:r>
              <a:rPr lang="ru-RU" sz="2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:</a:t>
            </a:r>
          </a:p>
          <a:p>
            <a:r>
              <a:rPr lang="ru-RU" sz="2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Гражданам из числа малочисленных народов Севера, достигшим возраста 55 и 50 лет (соответственно мужчины и женщины); </a:t>
            </a:r>
          </a:p>
          <a:p>
            <a:r>
              <a:rPr lang="ru-RU" sz="2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Гражданам, достигшим 65 и 60 лет (соответственно мужчины и женщины). </a:t>
            </a:r>
          </a:p>
          <a:p>
            <a:r>
              <a:rPr lang="ru-RU" sz="2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Факт оплачиваемой трудовой деятельности на выплату социальной пенсии не влияет, за исключением социальной пенсии, назначенной гражданам, достигшим возраста 65 и 60 лет (соответственно мужчины и женщины).</a:t>
            </a:r>
          </a:p>
          <a:p>
            <a:endParaRPr lang="ru-RU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50085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Социальная пенсия по случаю потери кормильца устанавливается</a:t>
            </a:r>
            <a:r>
              <a:rPr lang="ru-RU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:</a:t>
            </a:r>
          </a:p>
          <a:p>
            <a:r>
              <a:rPr lang="ru-RU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Детям в возрасте до 18 лет, а также старше этого возраста, обучающемся по очной форме в образовательных учреждениях всех типов и видов независимо от их организационно-правовой формы, за исключением образовательных учреждений дополнительного образования, до окончания ими такого обучения, но не дольше чем до достижения ими возраста 23 лет, потерявшим одного или обоих родителей, и детям умершей одинокой матери.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8080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hlinkClick r:id="rId2"/>
              </a:rPr>
              <a:t>Размеры социальной </a:t>
            </a:r>
            <a:r>
              <a:rPr lang="ru-RU" b="1" dirty="0" smtClean="0">
                <a:hlinkClick r:id="rId2"/>
              </a:rPr>
              <a:t>пенсии нетрудоспособных </a:t>
            </a:r>
            <a:r>
              <a:rPr lang="ru-RU" b="1" dirty="0" smtClean="0">
                <a:hlinkClick r:id="rId2"/>
              </a:rPr>
              <a:t>граждан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786454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1000108"/>
          <a:ext cx="8858312" cy="5618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230"/>
                <a:gridCol w="2786082"/>
              </a:tblGrid>
              <a:tr h="70551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Категория получателей пенсии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Размер пенсии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4795209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ru-RU" sz="25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Граждане из числа малочисленных народов Севера, достигшие возраста 55 и 50 лет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25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Граждане, достигшие возраста 65 и 60 лет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25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Инвалиды II группы (за исключением инвалидов с детства)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25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Дети в возрасте до 18 лет и старше, обучающиеся по очной форме в образовательных учреждениях, но не дольше чем до достижения ими возраста 23 лет, потерявшие одного из родителей 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3626,71 рублей в месяц</a:t>
                      </a: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20632"/>
            <a:ext cx="9143999" cy="8080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hlinkClick r:id="rId2"/>
              </a:rPr>
              <a:t>Размеры социальной </a:t>
            </a:r>
            <a:r>
              <a:rPr lang="ru-RU" b="1" dirty="0" smtClean="0">
                <a:hlinkClick r:id="rId2"/>
              </a:rPr>
              <a:t>пенсии нетрудоспособных </a:t>
            </a:r>
            <a:r>
              <a:rPr lang="ru-RU" b="1" dirty="0" smtClean="0">
                <a:hlinkClick r:id="rId2"/>
              </a:rPr>
              <a:t>граждан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1000108"/>
          <a:ext cx="8858312" cy="5673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230"/>
                <a:gridCol w="2786082"/>
              </a:tblGrid>
              <a:tr h="75936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Категория получателей пенсии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Размер пенсии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4812803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ru-RU" sz="2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Инвалиды с детства I и II группы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2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Инвалиды I группы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2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Дети инвалиды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2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Дети в возрасте до 18 лет и старше, обучающиеся по очной форме в образовательных учреждениях, но не дольше чем до достижения ими возраста 23 лет, потерявшие обоих родителей и дети умершей одинокой </a:t>
                      </a:r>
                      <a:r>
                        <a:rPr lang="ru-RU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матери</a:t>
                      </a:r>
                    </a:p>
                    <a:p>
                      <a:pPr>
                        <a:buFont typeface="Arial"/>
                        <a:buNone/>
                      </a:pPr>
                      <a:r>
                        <a:rPr lang="ru-RU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Инвалиды </a:t>
                      </a:r>
                      <a:r>
                        <a:rPr lang="en-US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III </a:t>
                      </a:r>
                      <a:r>
                        <a:rPr lang="ru-RU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группы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7253,43 рубля в </a:t>
                      </a:r>
                      <a:r>
                        <a:rPr lang="ru-RU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месяц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6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6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6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6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6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6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6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6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3082,71 рублей в месяц</a:t>
                      </a: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onlight">
  <a:themeElements>
    <a:clrScheme name="Moonlight">
      <a:dk1>
        <a:srgbClr val="595959"/>
      </a:dk1>
      <a:lt1>
        <a:srgbClr val="FFFFFF"/>
      </a:lt1>
      <a:dk2>
        <a:srgbClr val="2AB7FF"/>
      </a:dk2>
      <a:lt2>
        <a:srgbClr val="DBE5F1"/>
      </a:lt2>
      <a:accent1>
        <a:srgbClr val="20378C"/>
      </a:accent1>
      <a:accent2>
        <a:srgbClr val="A20000"/>
      </a:accent2>
      <a:accent3>
        <a:srgbClr val="534088"/>
      </a:accent3>
      <a:accent4>
        <a:srgbClr val="2D9123"/>
      </a:accent4>
      <a:accent5>
        <a:srgbClr val="7E2C80"/>
      </a:accent5>
      <a:accent6>
        <a:srgbClr val="4A4EC5"/>
      </a:accent6>
      <a:hlink>
        <a:srgbClr val="BBECFF"/>
      </a:hlink>
      <a:folHlink>
        <a:srgbClr val="DDDDDD"/>
      </a:folHlink>
    </a:clrScheme>
    <a:fontScheme name="Moonlight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onlight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50000"/>
              </a:schemeClr>
            </a:gs>
            <a:gs pos="35000">
              <a:schemeClr val="phClr">
                <a:tint val="80000"/>
                <a:satMod val="200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path path="rect">
            <a:fillToRect l="100000" t="100000"/>
          </a:path>
        </a:gradFill>
        <a:gradFill rotWithShape="1">
          <a:gsLst>
            <a:gs pos="0">
              <a:schemeClr val="phClr">
                <a:shade val="60000"/>
                <a:satMod val="150000"/>
              </a:schemeClr>
            </a:gs>
            <a:gs pos="80000">
              <a:schemeClr val="phClr">
                <a:shade val="100000"/>
                <a:satMod val="130000"/>
              </a:schemeClr>
            </a:gs>
            <a:gs pos="100000">
              <a:schemeClr val="phClr">
                <a:tint val="90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atMod val="110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15000"/>
            </a:schemeClr>
          </a:solidFill>
          <a:prstDash val="solid"/>
        </a:ln>
      </a:lnStyleLst>
      <a:effectStyleLst>
        <a:effectStyle>
          <a:effectLst>
            <a:outerShdw blurRad="50800" dist="25400" dir="5400000" sx="101000" sy="101000" algn="ctr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76200" dist="25400" dir="13500000">
              <a:srgbClr val="000000">
                <a:alpha val="60000"/>
              </a:srgbClr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4200000"/>
            </a:lightRig>
          </a:scene3d>
          <a:sp3d>
            <a:bevelT w="25400" h="12700" prst="softRound"/>
          </a:sp3d>
        </a:effectStyle>
        <a:effectStyle>
          <a:effectLst>
            <a:innerShdw blurRad="76200" dist="25400" dir="13500000">
              <a:srgbClr val="000000">
                <a:alpha val="60000"/>
              </a:srgbClr>
            </a:innerShdw>
            <a:softEdge rad="3175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lumMod val="90000"/>
              </a:schemeClr>
            </a:gs>
            <a:gs pos="30000">
              <a:schemeClr val="phClr">
                <a:lumMod val="75000"/>
              </a:schemeClr>
            </a:gs>
            <a:gs pos="100000">
              <a:schemeClr val="phClr">
                <a:lumMod val="1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lumMod val="90000"/>
              </a:schemeClr>
            </a:gs>
            <a:gs pos="30000">
              <a:schemeClr val="phClr">
                <a:lumMod val="75000"/>
              </a:schemeClr>
            </a:gs>
            <a:gs pos="100000">
              <a:schemeClr val="phClr">
                <a:lumMod val="10000"/>
              </a:schemeClr>
            </a:gs>
          </a:gsLst>
          <a:path path="rect">
            <a:fillToRect l="100000" t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Moonlight</Template>
  <TotalTime>115</TotalTime>
  <Words>556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Moonlight</vt:lpstr>
      <vt:lpstr>25 сентября - Всероссийский день пенсионной грамотности</vt:lpstr>
      <vt:lpstr>«Думая о будущем, я понимаю, что оно наступает достаточно быстро».  Альберт Эйнштейн</vt:lpstr>
      <vt:lpstr> Основные виды расходов по социальному обеспечению –   выплаты пенсий и пособий.</vt:lpstr>
      <vt:lpstr>Пенсия по старости устанавливается работникам на общих основаниях:   мужчинам  - по достижении 60 лет и при общем трудовом стаже не менее 25 лет,   женщинам  - по достижении 55 лет и при общем трудовом стаже не менее 20 лет. Отдельным категориям застрахованных пенсия по старости устанавливается при пониженном пенсионном возрасте, а в соответствующих случаях - и при пониженном трудовом стаже. Размер пенсии по старости составляет от 55 до 75 процентов заработка  в зависимости от продолжительности трудового стажа (в ред. Закона Российской Федерации от 25 сентября 1992 г. N 3543-1</vt:lpstr>
      <vt:lpstr>Условия назначения трудовой пенсии по старости </vt:lpstr>
      <vt:lpstr>Условие  назначения социальной пенсии</vt:lpstr>
      <vt:lpstr>Слайд 7</vt:lpstr>
      <vt:lpstr>Размеры социальной пенсии нетрудоспособных граждан</vt:lpstr>
      <vt:lpstr>Размеры социальной пенсии нетрудоспособных граждан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2012-09-24T16:22:29Z</dcterms:created>
  <dcterms:modified xsi:type="dcterms:W3CDTF">2012-09-24T18:18:09Z</dcterms:modified>
</cp:coreProperties>
</file>