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2" r:id="rId8"/>
    <p:sldId id="264" r:id="rId9"/>
    <p:sldId id="289" r:id="rId10"/>
    <p:sldId id="290" r:id="rId11"/>
    <p:sldId id="291" r:id="rId12"/>
    <p:sldId id="292" r:id="rId13"/>
    <p:sldId id="282" r:id="rId14"/>
    <p:sldId id="265" r:id="rId15"/>
    <p:sldId id="279" r:id="rId16"/>
    <p:sldId id="268" r:id="rId17"/>
    <p:sldId id="278" r:id="rId18"/>
    <p:sldId id="277" r:id="rId19"/>
    <p:sldId id="280" r:id="rId20"/>
    <p:sldId id="285" r:id="rId21"/>
    <p:sldId id="269" r:id="rId22"/>
    <p:sldId id="281" r:id="rId23"/>
    <p:sldId id="267" r:id="rId24"/>
    <p:sldId id="270" r:id="rId25"/>
    <p:sldId id="284" r:id="rId26"/>
    <p:sldId id="271" r:id="rId27"/>
    <p:sldId id="275" r:id="rId28"/>
    <p:sldId id="276" r:id="rId29"/>
    <p:sldId id="272" r:id="rId30"/>
    <p:sldId id="273" r:id="rId31"/>
    <p:sldId id="287" r:id="rId32"/>
    <p:sldId id="286" r:id="rId33"/>
    <p:sldId id="283" r:id="rId34"/>
    <p:sldId id="27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B4FE2A-5843-4E2D-A137-6875B42678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581F-BBA7-47EB-AAFD-5B67F50B1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A8EC-E284-422F-9827-70058D312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28F4E-A819-4056-BD7F-DBE2150A6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B98AF-FFD3-4F60-8E8F-19501AB55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E799-1B57-4B8F-B6E4-45C50DC1CD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79F2-DECB-4483-A2F5-F796ECF22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8D5D-8E47-4B45-97A8-FC78508C9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85357-53FF-4B53-87A3-3211B4836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2783-88C2-4F91-A5E0-302E624B3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2A907-B4F1-44E1-A55D-B38CF346E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49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50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C61B33-3260-43B4-9FBD-028F70DAC52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228600"/>
            <a:ext cx="6400800" cy="1219200"/>
          </a:xfrm>
        </p:spPr>
        <p:txBody>
          <a:bodyPr/>
          <a:lstStyle/>
          <a:p>
            <a:r>
              <a:rPr lang="ru-RU" sz="4000"/>
              <a:t>  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2338" y="1600200"/>
            <a:ext cx="3141662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            СОЦИАЛИС-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ТИЧЕСКИЙ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               РЕАЛИЗМ</a:t>
            </a:r>
          </a:p>
        </p:txBody>
      </p:sp>
      <p:pic>
        <p:nvPicPr>
          <p:cNvPr id="4101" name="Picture 5" descr="заставк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6070" y="152400"/>
            <a:ext cx="4000155" cy="5334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Корин Павел Дмитриевич</a:t>
            </a:r>
          </a:p>
        </p:txBody>
      </p:sp>
      <p:pic>
        <p:nvPicPr>
          <p:cNvPr id="58373" name="Picture 5" descr="Корин Русь уходящ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39864"/>
            <a:ext cx="7620000" cy="45714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9800" y="1600200"/>
            <a:ext cx="2514600" cy="4530725"/>
          </a:xfrm>
        </p:spPr>
        <p:txBody>
          <a:bodyPr/>
          <a:lstStyle/>
          <a:p>
            <a:r>
              <a:rPr lang="ru-RU" sz="2800"/>
              <a:t>Корин П.Д.  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Александр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Невский</a:t>
            </a:r>
          </a:p>
        </p:txBody>
      </p:sp>
      <p:pic>
        <p:nvPicPr>
          <p:cNvPr id="60422" name="Picture 6" descr="Корин Невский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"/>
            <a:ext cx="3257550" cy="63182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1200" y="1524000"/>
            <a:ext cx="3352800" cy="4602163"/>
          </a:xfrm>
        </p:spPr>
        <p:txBody>
          <a:bodyPr/>
          <a:lstStyle/>
          <a:p>
            <a:r>
              <a:rPr lang="ru-RU" sz="2800"/>
              <a:t>П. Корин при оформлении мозаичного панно станции метро Комсомольская-кольцевая</a:t>
            </a:r>
          </a:p>
        </p:txBody>
      </p:sp>
      <p:pic>
        <p:nvPicPr>
          <p:cNvPr id="63494" name="Picture 6" descr="Корин Комс-кольцевая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4321175" cy="55927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Герасимов Александр Михайлович </a:t>
            </a:r>
          </a:p>
        </p:txBody>
      </p:sp>
      <p:pic>
        <p:nvPicPr>
          <p:cNvPr id="39942" name="Picture 6" descr="герасимов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39888"/>
            <a:ext cx="5257800" cy="44624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Герасимов </a:t>
            </a:r>
            <a:br>
              <a:rPr lang="ru-RU"/>
            </a:br>
            <a:r>
              <a:rPr lang="ru-RU"/>
              <a:t>Александр Михайлович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1881 – 1963 гг.</a:t>
            </a:r>
          </a:p>
          <a:p>
            <a:pPr>
              <a:lnSpc>
                <a:spcPct val="80000"/>
              </a:lnSpc>
            </a:pPr>
            <a:r>
              <a:rPr lang="ru-RU" sz="2400"/>
              <a:t>Действительный член АХ СССР. Народный художник СССР. Лауреат Государственных премий (1941, 1943, 1945, 1949).</a:t>
            </a:r>
            <a:br>
              <a:rPr lang="ru-RU" sz="2400"/>
            </a:b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За «Групповой портрет старейших художников» и «Портрет А.Ф. Гедике» (1956) был награжден бронзовой медалью Всемирной выставки в Брюсселе (1958).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Корчевание пней</a:t>
            </a:r>
          </a:p>
        </p:txBody>
      </p:sp>
      <p:pic>
        <p:nvPicPr>
          <p:cNvPr id="35846" name="Picture 6" descr="корчевание пн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44638"/>
            <a:ext cx="6400800" cy="47799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5211763"/>
          </a:xfrm>
        </p:spPr>
        <p:txBody>
          <a:bodyPr/>
          <a:lstStyle/>
          <a:p>
            <a:r>
              <a:rPr lang="ru-RU"/>
              <a:t>Начиная </a:t>
            </a:r>
            <a:r>
              <a:rPr lang="ru-RU" i="1"/>
              <a:t>с 1926 года</a:t>
            </a:r>
            <a:r>
              <a:rPr lang="ru-RU"/>
              <a:t> он принимал участие во всех выставках АХРР. </a:t>
            </a:r>
          </a:p>
          <a:p>
            <a:r>
              <a:rPr lang="ru-RU" i="1"/>
              <a:t>Во второй половине 1920-х годов</a:t>
            </a:r>
            <a:r>
              <a:rPr lang="ru-RU"/>
              <a:t> основным в творчестве Герасимова были картины, посвященных командирам Красной Армии и образам </a:t>
            </a:r>
            <a:r>
              <a:rPr lang="ru-RU" b="1"/>
              <a:t>В.И.Ленина</a:t>
            </a:r>
            <a:r>
              <a:rPr lang="ru-RU"/>
              <a:t>. </a:t>
            </a:r>
            <a:r>
              <a:rPr lang="ru-RU" i="1"/>
              <a:t> </a:t>
            </a:r>
            <a:r>
              <a:rPr lang="ru-RU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 страже Родины</a:t>
            </a:r>
          </a:p>
        </p:txBody>
      </p:sp>
      <p:pic>
        <p:nvPicPr>
          <p:cNvPr id="33798" name="Picture 6" descr="на страже Роди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192213"/>
            <a:ext cx="6324600" cy="50403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Ленин на трибуне</a:t>
            </a:r>
          </a:p>
        </p:txBody>
      </p:sp>
      <p:pic>
        <p:nvPicPr>
          <p:cNvPr id="31750" name="Picture 6" descr="Ленин на трибуне 19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36938" y="1676400"/>
            <a:ext cx="3259137" cy="4800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09600"/>
            <a:ext cx="8305800" cy="5516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/>
              <a:t>К началу 30-х годов</a:t>
            </a:r>
            <a:r>
              <a:rPr lang="ru-RU"/>
              <a:t> Герасимов стал из главных деятелей АХРР. После избрания </a:t>
            </a:r>
            <a:r>
              <a:rPr lang="ru-RU" i="1"/>
              <a:t>в 1932 г</a:t>
            </a:r>
            <a:r>
              <a:rPr lang="ru-RU"/>
              <a:t>. единого правления Союза советских художников одним из руководителей секретариата правления стал Герасимов. </a:t>
            </a:r>
          </a:p>
          <a:p>
            <a:pPr>
              <a:lnSpc>
                <a:spcPct val="90000"/>
              </a:lnSpc>
            </a:pPr>
            <a:r>
              <a:rPr lang="ru-RU" i="1"/>
              <a:t>1934 г</a:t>
            </a:r>
            <a:r>
              <a:rPr lang="ru-RU"/>
              <a:t>. - поездка по Западной Европе и создание серии акварельных этюдов. </a:t>
            </a:r>
          </a:p>
          <a:p>
            <a:pPr>
              <a:lnSpc>
                <a:spcPct val="90000"/>
              </a:lnSpc>
            </a:pPr>
            <a:r>
              <a:rPr lang="ru-RU" i="1"/>
              <a:t>1936 г. -</a:t>
            </a:r>
            <a:r>
              <a:rPr lang="ru-RU"/>
              <a:t> персональная выставка в Москве (более 100 произведений живописи и графики)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1047750"/>
            <a:ext cx="130778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Социалистический реализм</a:t>
            </a:r>
            <a:r>
              <a:rPr lang="ru-RU" sz="2400">
                <a:latin typeface="Arial" charset="0"/>
              </a:rPr>
              <a:t> — художественный метод,  </a:t>
            </a:r>
          </a:p>
          <a:p>
            <a:r>
              <a:rPr lang="ru-RU" sz="2400">
                <a:latin typeface="Arial" charset="0"/>
              </a:rPr>
              <a:t> построенный на социалистической концепции мира и </a:t>
            </a:r>
          </a:p>
          <a:p>
            <a:r>
              <a:rPr lang="ru-RU" sz="2400">
                <a:latin typeface="Arial" charset="0"/>
              </a:rPr>
              <a:t>человека. </a:t>
            </a:r>
          </a:p>
          <a:p>
            <a:endParaRPr lang="ru-RU" sz="24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Художник должен служить своими произведениями </a:t>
            </a:r>
          </a:p>
          <a:p>
            <a:r>
              <a:rPr lang="ru-RU" sz="2400">
                <a:latin typeface="Arial" charset="0"/>
              </a:rPr>
              <a:t>строительству социалистического общества,  </a:t>
            </a:r>
          </a:p>
          <a:p>
            <a:r>
              <a:rPr lang="ru-RU" sz="2400">
                <a:latin typeface="Arial" charset="0"/>
              </a:rPr>
              <a:t>изображать жизнь в свете идеалов социализма. </a:t>
            </a:r>
          </a:p>
          <a:p>
            <a:r>
              <a:rPr lang="ru-RU" sz="2400">
                <a:latin typeface="Arial" charset="0"/>
              </a:rPr>
              <a:t>  </a:t>
            </a:r>
          </a:p>
          <a:p>
            <a:r>
              <a:rPr lang="ru-RU" sz="2400">
                <a:latin typeface="Arial" charset="0"/>
              </a:rPr>
              <a:t>Создавались нормы и критерии, диктуемые </a:t>
            </a:r>
          </a:p>
          <a:p>
            <a:r>
              <a:rPr lang="ru-RU" sz="2400">
                <a:latin typeface="Arial" charset="0"/>
              </a:rPr>
              <a:t>коммунистической партией, и художник </a:t>
            </a:r>
          </a:p>
          <a:p>
            <a:r>
              <a:rPr lang="ru-RU" sz="2400">
                <a:latin typeface="Arial" charset="0"/>
              </a:rPr>
              <a:t> должен был творить в соответствии с ними.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Выступление Сталина на </a:t>
            </a:r>
            <a:r>
              <a:rPr lang="en-US"/>
              <a:t>XVI</a:t>
            </a:r>
            <a:r>
              <a:rPr lang="ru-RU"/>
              <a:t> съезде</a:t>
            </a:r>
          </a:p>
        </p:txBody>
      </p:sp>
      <p:pic>
        <p:nvPicPr>
          <p:cNvPr id="45062" name="Picture 6" descr="выступлоение Ст на 16 съезде ВКП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125" y="1600200"/>
            <a:ext cx="6378575" cy="4530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33400"/>
            <a:ext cx="8305800" cy="5592763"/>
          </a:xfrm>
        </p:spPr>
        <p:txBody>
          <a:bodyPr/>
          <a:lstStyle/>
          <a:p>
            <a:pPr lvl="1"/>
            <a:r>
              <a:rPr lang="ru-RU" sz="2400"/>
              <a:t>Главным направлением его работы </a:t>
            </a:r>
            <a:r>
              <a:rPr lang="ru-RU" sz="2400" i="1"/>
              <a:t>в 1930-е г</a:t>
            </a:r>
            <a:r>
              <a:rPr lang="ru-RU" sz="2400"/>
              <a:t>. был портрет (групповой и индивидуальный).</a:t>
            </a:r>
          </a:p>
          <a:p>
            <a:pPr lvl="1"/>
            <a:r>
              <a:rPr lang="ru-RU" sz="2400"/>
              <a:t>Балерины </a:t>
            </a:r>
            <a:r>
              <a:rPr lang="ru-RU" sz="2400" b="1" i="1"/>
              <a:t>О.В.Лепешинской</a:t>
            </a:r>
            <a:r>
              <a:rPr lang="ru-RU" sz="2400"/>
              <a:t>,</a:t>
            </a:r>
          </a:p>
          <a:p>
            <a:pPr lvl="1"/>
            <a:r>
              <a:rPr lang="ru-RU" sz="2400"/>
              <a:t> актрисы </a:t>
            </a:r>
            <a:r>
              <a:rPr lang="ru-RU" sz="2400" b="1" i="1"/>
              <a:t>А.К.Тарасовой</a:t>
            </a:r>
            <a:r>
              <a:rPr lang="ru-RU" sz="2400"/>
              <a:t>, </a:t>
            </a:r>
          </a:p>
          <a:p>
            <a:pPr lvl="1"/>
            <a:r>
              <a:rPr lang="ru-RU" sz="2400"/>
              <a:t>артиста </a:t>
            </a:r>
            <a:r>
              <a:rPr lang="ru-RU" sz="2400" b="1" i="1"/>
              <a:t>И.М.Москвина</a:t>
            </a:r>
            <a:r>
              <a:rPr lang="ru-RU" sz="2400"/>
              <a:t>, </a:t>
            </a:r>
          </a:p>
          <a:p>
            <a:pPr lvl="1"/>
            <a:r>
              <a:rPr lang="ru-RU" sz="2400"/>
              <a:t>полярника </a:t>
            </a:r>
            <a:r>
              <a:rPr lang="ru-RU" sz="2400" b="1" i="1"/>
              <a:t>И.Д.Папанина</a:t>
            </a:r>
            <a:r>
              <a:rPr lang="ru-RU" sz="2400"/>
              <a:t>. </a:t>
            </a:r>
          </a:p>
          <a:p>
            <a:pPr lvl="1"/>
            <a:r>
              <a:rPr lang="ru-RU" sz="2400"/>
              <a:t>Групповой портрет </a:t>
            </a:r>
            <a:r>
              <a:rPr lang="ru-RU" sz="2400" b="1" i="1"/>
              <a:t>"Первая Конная армия"</a:t>
            </a:r>
            <a:r>
              <a:rPr lang="ru-RU" sz="2400"/>
              <a:t> получил Гран-при на Всемирной выставке в Париже. </a:t>
            </a:r>
          </a:p>
          <a:p>
            <a:pPr lvl="1"/>
            <a:r>
              <a:rPr lang="ru-RU" sz="2400"/>
              <a:t>героев и участников войны. </a:t>
            </a:r>
          </a:p>
          <a:p>
            <a:pPr lvl="1"/>
            <a:r>
              <a:rPr lang="ru-RU" sz="2400" b="1" i="1"/>
              <a:t>"Групповой портрет старейших советских художников И.Н.Павлова, В.Н.Бакшеева, В.К.Бялыницкого-Бирули, В.Н. Мешкова"</a:t>
            </a:r>
            <a:r>
              <a:rPr lang="ru-RU" sz="2400"/>
              <a:t>.  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r>
              <a:rPr lang="ru-RU"/>
              <a:t>За большие заслуги в развитии советского изобразительного искусства </a:t>
            </a:r>
            <a:r>
              <a:rPr lang="ru-RU" i="1"/>
              <a:t>в 1943 году</a:t>
            </a:r>
            <a:r>
              <a:rPr lang="ru-RU"/>
              <a:t> А.М.Герасимов первым из советских художников получил высокое звание народного художника СССР.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КУКРЫНИКСЫ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Куприянов Михаил Васильевич  </a:t>
            </a:r>
          </a:p>
          <a:p>
            <a:r>
              <a:rPr lang="ru-RU"/>
              <a:t>Крылов Порфирий Никитич  </a:t>
            </a:r>
          </a:p>
          <a:p>
            <a:r>
              <a:rPr lang="ru-RU"/>
              <a:t>Соколов Николай Александрович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686800" cy="5292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Как художники-сатирики Кукрыниксы заняли ведущее место в советском искусстве и получили всемирную известность. </a:t>
            </a:r>
          </a:p>
          <a:p>
            <a:pPr>
              <a:lnSpc>
                <a:spcPct val="80000"/>
              </a:lnSpc>
            </a:pPr>
            <a:r>
              <a:rPr lang="ru-RU"/>
              <a:t>Совместно работая с 1924, Кукрыниксы  исполняли карикатуры на темы из литературной жизни. </a:t>
            </a:r>
          </a:p>
          <a:p>
            <a:pPr>
              <a:lnSpc>
                <a:spcPct val="80000"/>
              </a:lnSpc>
            </a:pPr>
            <a:r>
              <a:rPr lang="ru-RU"/>
              <a:t>Выступая с 1925 в газетах и журналах ("Правда", "Крокодил" и др.), Кукрыниксы выработали в  сотрудничестве с журналистами новый тип карикатуры, отмеченный острой злободневностью, уничтожающе-язвительным решением темы, шаржированной характерностью типов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Две старухи («Золотой теленок»)</a:t>
            </a:r>
          </a:p>
        </p:txBody>
      </p:sp>
      <p:pic>
        <p:nvPicPr>
          <p:cNvPr id="43014" name="Picture 6" descr="две старух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2575" y="1600200"/>
            <a:ext cx="6035675" cy="4530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Большую роль сыграли карикатуры и плакаты   созданные в годы Великой Отечественной войны 1941-45, сочетающие в символически-обобщённых образах убийственный сарказм и героику ("Беспощадно разгромим и уничтожим врага!", 1941). </a:t>
            </a:r>
          </a:p>
          <a:p>
            <a:pPr>
              <a:lnSpc>
                <a:spcPct val="80000"/>
              </a:lnSpc>
            </a:pPr>
            <a:r>
              <a:rPr lang="ru-RU" sz="2800"/>
              <a:t>Значительной  силой обладает и послевоенная сатира Кукрыниксов, бичующая поджигателей войны, врагов мира и социализма. За политические карикатуры и плакаты Кукрыниксов удостоены Государственной премии СССР (1942) и Ленинской премии (1965).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ПЛАКАТ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3879850" cy="6172200"/>
          </a:xfrm>
          <a:noFill/>
          <a:ln/>
        </p:spPr>
      </p:pic>
      <p:pic>
        <p:nvPicPr>
          <p:cNvPr id="26633" name="Picture 9" descr="ПЛАКАТ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81000"/>
            <a:ext cx="4051300" cy="6019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ПЛАКАТ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04800"/>
            <a:ext cx="4343400" cy="6019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810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20-х гг. Кукрыниксы выступают как иллюстраторы, обращаясь к произведениям литературы с глубоким пониманием особенностей изображаемой эпохи и языка писателя.   "12 стульев"  и "Золотой телёнок"  Ильфа и Петрова, "Господа Головлёвы" и др. произведения Салтыкова-Щедрина   "Дама с собачкой" и др. произведения Чехова (1940-46;   "Жизнь Клима Самгина" (1933), "Фома Гордеев" (1948-49;   и "Мать" (1950)   "Дон Кихот" Сервантеса (1949-52) - все чёрная акварель.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8392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 Искусство социалистического реализма являлось инструментом партийной идеологии. Писатель был «инженером» души человека, пропагандистом. </a:t>
            </a:r>
          </a:p>
          <a:p>
            <a:pPr>
              <a:lnSpc>
                <a:spcPct val="90000"/>
              </a:lnSpc>
            </a:pPr>
            <a:r>
              <a:rPr lang="ru-RU"/>
              <a:t> Он воспитывал читателя в духе коммунистической партии.</a:t>
            </a:r>
          </a:p>
          <a:p>
            <a:pPr>
              <a:lnSpc>
                <a:spcPct val="90000"/>
              </a:lnSpc>
            </a:pPr>
            <a:r>
              <a:rPr lang="ru-RU"/>
              <a:t>Субъективные действия и устремления личности должны были соответствовать объективному ходу истории.</a:t>
            </a:r>
          </a:p>
          <a:p>
            <a:pPr>
              <a:lnSpc>
                <a:spcPct val="90000"/>
              </a:lnSpc>
            </a:pPr>
            <a:r>
              <a:rPr lang="ru-RU"/>
              <a:t>В центре произведения обязательно должен был стоять положительный герой: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382000" cy="4983163"/>
          </a:xfrm>
        </p:spPr>
        <p:txBody>
          <a:bodyPr/>
          <a:lstStyle/>
          <a:p>
            <a:r>
              <a:rPr lang="ru-RU" sz="2800"/>
              <a:t>В станковой живописи Кукрыниксы  ставят  задачи политического звучания, развивая традиции русского реалистического искусства и используя  отдельные приёмы своей сатирической графики. </a:t>
            </a:r>
          </a:p>
          <a:p>
            <a:r>
              <a:rPr lang="ru-RU" sz="2800"/>
              <a:t>Обращаются к историческим сюжетам (серия "Старые хозяева", 1936-37), обличают фашизм ("Бегство фашистов из Новгорода", 1944-46, "Обвинение (Военные преступники и их защитники на Нюрнбергском процессе)", 1967.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Ленин в Разливе</a:t>
            </a:r>
          </a:p>
        </p:txBody>
      </p:sp>
      <p:pic>
        <p:nvPicPr>
          <p:cNvPr id="49158" name="Picture 6" descr="ЛЕНИН В РАЗЛИВ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38275"/>
            <a:ext cx="6934200" cy="51196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Залп Авроры</a:t>
            </a:r>
          </a:p>
        </p:txBody>
      </p:sp>
      <p:pic>
        <p:nvPicPr>
          <p:cNvPr id="47110" name="Picture 6" descr="ЗАЛП аВРО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33525"/>
            <a:ext cx="6019800" cy="50498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229600" cy="5211763"/>
          </a:xfrm>
        </p:spPr>
        <p:txBody>
          <a:bodyPr/>
          <a:lstStyle/>
          <a:p>
            <a:r>
              <a:rPr lang="ru-RU"/>
              <a:t>Уникален рабочий </a:t>
            </a:r>
            <a:r>
              <a:rPr lang="ru-RU" sz="4000"/>
              <a:t>метод </a:t>
            </a:r>
            <a:r>
              <a:rPr lang="ru-RU"/>
              <a:t>Кукрыниксов: мастера добиваются единого, "кукрыниксовского" почерка, объединяя личные дарования в коллективном творческом процессе. </a:t>
            </a:r>
          </a:p>
          <a:p>
            <a:r>
              <a:rPr lang="ru-RU"/>
              <a:t>Индивидуально работают как портретисты и пейзажисты. 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ru-RU"/>
              <a:t>  Бегство фашистов из Новгорода</a:t>
            </a:r>
          </a:p>
        </p:txBody>
      </p:sp>
      <p:pic>
        <p:nvPicPr>
          <p:cNvPr id="23557" name="Picture 5" descr="БЕГСТВО ФАШИСТОВ ИЗ ГОРОД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03350"/>
            <a:ext cx="6400800" cy="54546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Герой соцреализма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Герой — идеальный коммунист и пример для  общества. </a:t>
            </a:r>
          </a:p>
          <a:p>
            <a:r>
              <a:rPr lang="ru-RU"/>
              <a:t>— прогрессивный человек, которому чужды сомнения души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Ленин об искусстве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</a:t>
            </a:r>
            <a:r>
              <a:rPr lang="ru-RU" sz="2800"/>
              <a:t>Искусство принадлежит народу. Глубочайшие родники искусства могут быть найдены среди широкого класса трудящихся... Искусство должно быть основано на их чувствах, мыслях и требованиях и должно расти вместе с ними". Кроме того: "Литература должна стать партийной... Долой литераторов беспартийных. Долой литераторов сверхчеловеков! Литературное дело должно стать частью общепролетарского дела, "винтиками и колесиками" одного единого великого социал-демократического механизма, приводимого в движение всем сознательным авангардом всего рабочего класса.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609600"/>
            <a:ext cx="8001000" cy="5516563"/>
          </a:xfrm>
        </p:spPr>
        <p:txBody>
          <a:bodyPr/>
          <a:lstStyle/>
          <a:p>
            <a:r>
              <a:rPr lang="ru-RU" sz="2800" dirty="0"/>
              <a:t>М.Горький: "Для наших писателей жизненно и творчески необходимо встать на точку зрения, с высоты которой …   ясно видимы все грязные преступления капитализма, вся подлость его кровавых намерений и видно все величие героической работы пролетариата-диктатора".  </a:t>
            </a:r>
          </a:p>
          <a:p>
            <a:r>
              <a:rPr lang="ru-RU" sz="2800" dirty="0"/>
              <a:t>Горький считал, что главной задачей социалистического реализма является воспитание социалистического, революционного взгляда на мир, соответствующего ощущения мира.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Принципы соцреализма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800"/>
              <a:t>Народность. Герои произведений должны быть выходцами из народа, а народ это в первую очередь рабочие и крестьяне.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/>
              <a:t>Партийность. Показать героические поступки, поиск новой жизни, революционную борьбу за светлое будущее.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/>
              <a:t>Конкретность. В изображении действительности показать процесс исторического развития, который в свою очередь должен соответствовать доктрине исторического материализма (материя первична, сознание вторично). </a:t>
            </a:r>
          </a:p>
          <a:p>
            <a:pPr marL="609600" indent="-609600"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Художники соцреализма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Герасимов А.М.</a:t>
            </a:r>
          </a:p>
          <a:p>
            <a:r>
              <a:rPr lang="ru-RU"/>
              <a:t>Дейнека А.А.</a:t>
            </a:r>
          </a:p>
          <a:p>
            <a:r>
              <a:rPr lang="ru-RU"/>
              <a:t>Иогансон Б.В.</a:t>
            </a:r>
          </a:p>
          <a:p>
            <a:r>
              <a:rPr lang="ru-RU"/>
              <a:t>Корин П.Д.</a:t>
            </a:r>
          </a:p>
          <a:p>
            <a:r>
              <a:rPr lang="ru-RU"/>
              <a:t>Пименов Ю.И.</a:t>
            </a:r>
          </a:p>
          <a:p>
            <a:r>
              <a:rPr lang="ru-RU"/>
              <a:t>Пластов А.А.</a:t>
            </a:r>
          </a:p>
          <a:p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Ряжский Г.Г.</a:t>
            </a:r>
          </a:p>
          <a:p>
            <a:r>
              <a:rPr lang="ru-RU"/>
              <a:t>Чуйков С.А.</a:t>
            </a:r>
          </a:p>
          <a:p>
            <a:r>
              <a:rPr lang="ru-RU"/>
              <a:t>Моор Д.С.</a:t>
            </a:r>
          </a:p>
          <a:p>
            <a:r>
              <a:rPr lang="ru-RU"/>
              <a:t>Кукрыниксы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Юрий Пименов</a:t>
            </a:r>
          </a:p>
        </p:txBody>
      </p:sp>
      <p:pic>
        <p:nvPicPr>
          <p:cNvPr id="56326" name="Picture 6" descr="Yuri-Pimenov-Nov_he48phx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6553200" cy="53546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485</TotalTime>
  <Words>943</Words>
  <Application>Microsoft Office PowerPoint</Application>
  <PresentationFormat>Экран (4:3)</PresentationFormat>
  <Paragraphs>91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Клен</vt:lpstr>
      <vt:lpstr>    </vt:lpstr>
      <vt:lpstr>Слайд 2</vt:lpstr>
      <vt:lpstr>Слайд 3</vt:lpstr>
      <vt:lpstr> Герой соцреализма</vt:lpstr>
      <vt:lpstr>Ленин об искусстве</vt:lpstr>
      <vt:lpstr>Слайд 6</vt:lpstr>
      <vt:lpstr>Принципы соцреализма</vt:lpstr>
      <vt:lpstr>Художники соцреализма</vt:lpstr>
      <vt:lpstr>Юрий Пименов</vt:lpstr>
      <vt:lpstr>Корин Павел Дмитриевич</vt:lpstr>
      <vt:lpstr>Слайд 11</vt:lpstr>
      <vt:lpstr>Слайд 12</vt:lpstr>
      <vt:lpstr>Герасимов Александр Михайлович </vt:lpstr>
      <vt:lpstr>Герасимов  Александр Михайлович</vt:lpstr>
      <vt:lpstr>Корчевание пней</vt:lpstr>
      <vt:lpstr>Слайд 16</vt:lpstr>
      <vt:lpstr>На страже Родины</vt:lpstr>
      <vt:lpstr>Ленин на трибуне</vt:lpstr>
      <vt:lpstr>Слайд 19</vt:lpstr>
      <vt:lpstr>Выступление Сталина на XVI съезде</vt:lpstr>
      <vt:lpstr>Слайд 21</vt:lpstr>
      <vt:lpstr>Слайд 22</vt:lpstr>
      <vt:lpstr>КУКРЫНИКСЫ</vt:lpstr>
      <vt:lpstr>Слайд 24</vt:lpstr>
      <vt:lpstr>Две старухи («Золотой теленок»)</vt:lpstr>
      <vt:lpstr>Слайд 26</vt:lpstr>
      <vt:lpstr>Слайд 27</vt:lpstr>
      <vt:lpstr>Слайд 28</vt:lpstr>
      <vt:lpstr>Слайд 29</vt:lpstr>
      <vt:lpstr>Слайд 30</vt:lpstr>
      <vt:lpstr>Ленин в Разливе</vt:lpstr>
      <vt:lpstr>Залп Авроры</vt:lpstr>
      <vt:lpstr>Слайд 33</vt:lpstr>
      <vt:lpstr>  Бегство фашистов из Новгорода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Николай</cp:lastModifiedBy>
  <cp:revision>17</cp:revision>
  <cp:lastPrinted>1601-01-01T00:00:00Z</cp:lastPrinted>
  <dcterms:created xsi:type="dcterms:W3CDTF">1601-01-01T00:00:00Z</dcterms:created>
  <dcterms:modified xsi:type="dcterms:W3CDTF">2012-03-18T16:34:56Z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