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314" r:id="rId6"/>
    <p:sldId id="294" r:id="rId7"/>
    <p:sldId id="295" r:id="rId8"/>
    <p:sldId id="296" r:id="rId9"/>
    <p:sldId id="297" r:id="rId10"/>
    <p:sldId id="299" r:id="rId11"/>
    <p:sldId id="300" r:id="rId12"/>
    <p:sldId id="302" r:id="rId13"/>
    <p:sldId id="267" r:id="rId14"/>
    <p:sldId id="306" r:id="rId15"/>
    <p:sldId id="308" r:id="rId16"/>
    <p:sldId id="307" r:id="rId17"/>
    <p:sldId id="309" r:id="rId18"/>
    <p:sldId id="310" r:id="rId19"/>
    <p:sldId id="311" r:id="rId20"/>
    <p:sldId id="304" r:id="rId21"/>
    <p:sldId id="313" r:id="rId22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  <a:srgbClr val="1B9A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2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F944-EF5D-49E0-BAA0-803BFE694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6B03C-1DD4-4BAF-8343-0129DEFC8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5C05-4BA3-4E8F-8604-EF59DE434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CC5F9-7836-48D7-A235-5B47F87D9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EB9EB-15A6-438F-A0BF-4C78F7A57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A12D9-0C18-43E0-B5B3-686E5754B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42B36-D1DA-496B-BFBD-1F3F9684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957B-1925-454D-94B7-3F44A17B0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F1F03-6C13-4F0E-AF0D-A60F2D420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0D0F2-90E1-4418-956C-4CA4B3D13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92AE1-5E14-43D3-964A-A5E606835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26" name="Image" r:id="rId15" imgW="6450794" imgH="952045" progId="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CA0D7F2-E226-4F5A-9760-2F247C106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over-v-sebya.ru/wp-content/uploads/2011/05/616aa624c74c71ad2809bf6ffcf2a4df-1.jpe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/>
        <p:txBody>
          <a:bodyPr/>
          <a:lstStyle/>
          <a:p>
            <a:pPr eaLnBrk="1" hangingPunct="1"/>
            <a:r>
              <a:rPr lang="ru-RU" sz="3200" dirty="0" smtClean="0">
                <a:latin typeface="Bookman Old Style" pitchFamily="18" charset="0"/>
              </a:rPr>
              <a:t>Роль создания ситуаций успеха в практической деятельности педагогов.</a:t>
            </a:r>
            <a:endParaRPr lang="en-US" sz="3200" dirty="0" smtClean="0">
              <a:latin typeface="Bookman Old Style" pitchFamily="18" charset="0"/>
            </a:endParaRPr>
          </a:p>
        </p:txBody>
      </p:sp>
      <p:sp>
        <p:nvSpPr>
          <p:cNvPr id="307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Педагог организатор  Попова Е.В.</a:t>
            </a:r>
          </a:p>
          <a:p>
            <a:pPr eaLnBrk="1" hangingPunct="1"/>
            <a:r>
              <a:rPr lang="ru-RU" smtClean="0"/>
              <a:t>ГОУ НПО «ПУ-10»</a:t>
            </a:r>
          </a:p>
          <a:p>
            <a:pPr eaLnBrk="1" hangingPunct="1"/>
            <a:r>
              <a:rPr lang="ru-RU" smtClean="0"/>
              <a:t>2011г.</a:t>
            </a:r>
          </a:p>
        </p:txBody>
      </p:sp>
      <p:pic>
        <p:nvPicPr>
          <p:cNvPr id="25602" name="Picture 2" descr="Картинка 9 из 13318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3502" y="2132856"/>
            <a:ext cx="3070498" cy="2635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 психологической точки зрения успех</a:t>
            </a:r>
            <a:endParaRPr lang="en-US" smtClean="0"/>
          </a:p>
        </p:txBody>
      </p:sp>
      <p:sp>
        <p:nvSpPr>
          <p:cNvPr id="95235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1270" name="AutoShape 4"/>
          <p:cNvSpPr>
            <a:spLocks noChangeArrowheads="1"/>
          </p:cNvSpPr>
          <p:nvPr/>
        </p:nvSpPr>
        <p:spPr bwMode="auto">
          <a:xfrm>
            <a:off x="3424238" y="265271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2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AutoShape 8"/>
          <p:cNvSpPr>
            <a:spLocks noChangeArrowheads="1"/>
          </p:cNvSpPr>
          <p:nvPr/>
        </p:nvSpPr>
        <p:spPr bwMode="auto">
          <a:xfrm>
            <a:off x="5934075" y="215106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AutoShape 11"/>
          <p:cNvSpPr>
            <a:spLocks noChangeArrowheads="1"/>
          </p:cNvSpPr>
          <p:nvPr/>
        </p:nvSpPr>
        <p:spPr bwMode="auto">
          <a:xfrm flipH="1">
            <a:off x="6876256" y="2132856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44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gray">
          <a:xfrm>
            <a:off x="3584725" y="2060848"/>
            <a:ext cx="249683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Формируются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80" name="Group 15"/>
          <p:cNvGrpSpPr>
            <a:grpSpLocks/>
          </p:cNvGrpSpPr>
          <p:nvPr/>
        </p:nvGrpSpPr>
        <p:grpSpPr bwMode="auto">
          <a:xfrm>
            <a:off x="914400" y="2420938"/>
            <a:ext cx="2295525" cy="3817938"/>
            <a:chOff x="576" y="1525"/>
            <a:chExt cx="1446" cy="2405"/>
          </a:xfrm>
        </p:grpSpPr>
        <p:sp>
          <p:nvSpPr>
            <p:cNvPr id="11284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9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6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7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8" name="Text Box 20"/>
            <p:cNvSpPr txBox="1">
              <a:spLocks noChangeArrowheads="1"/>
            </p:cNvSpPr>
            <p:nvPr/>
          </p:nvSpPr>
          <p:spPr bwMode="gray">
            <a:xfrm>
              <a:off x="713" y="1525"/>
              <a:ext cx="1298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Успех это…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9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/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1281" name="Прямоугольник 26"/>
          <p:cNvSpPr>
            <a:spLocks noChangeArrowheads="1"/>
          </p:cNvSpPr>
          <p:nvPr/>
        </p:nvSpPr>
        <p:spPr bwMode="auto">
          <a:xfrm>
            <a:off x="971600" y="3429000"/>
            <a:ext cx="21602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Пережива-ние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состояния  радости,  удовлетворения</a:t>
            </a:r>
            <a:endParaRPr lang="ru-RU" sz="2800" dirty="0"/>
          </a:p>
        </p:txBody>
      </p:sp>
      <p:sp>
        <p:nvSpPr>
          <p:cNvPr id="11282" name="Прямоугольник 27"/>
          <p:cNvSpPr>
            <a:spLocks noChangeArrowheads="1"/>
          </p:cNvSpPr>
          <p:nvPr/>
        </p:nvSpPr>
        <p:spPr bwMode="auto">
          <a:xfrm>
            <a:off x="5943600" y="2590800"/>
            <a:ext cx="2133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Уровни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самооценки,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самоува-жения</a:t>
            </a:r>
            <a:endParaRPr lang="ru-RU" sz="2800" dirty="0"/>
          </a:p>
        </p:txBody>
      </p:sp>
      <p:sp>
        <p:nvSpPr>
          <p:cNvPr id="11283" name="Прямоугольник 28"/>
          <p:cNvSpPr>
            <a:spLocks noChangeArrowheads="1"/>
          </p:cNvSpPr>
          <p:nvPr/>
        </p:nvSpPr>
        <p:spPr bwMode="auto">
          <a:xfrm>
            <a:off x="3429000" y="2924944"/>
            <a:ext cx="2133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более  сильные  мотивы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деятель-ности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72201" y="1595766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ru-RU" sz="2800" b="1" dirty="0" smtClean="0">
                <a:solidFill>
                  <a:srgbClr val="1D528D"/>
                </a:solidFill>
                <a:latin typeface="Times New Roman" pitchFamily="18" charset="0"/>
                <a:cs typeface="Times New Roman" pitchFamily="18" charset="0"/>
              </a:rPr>
              <a:t>Меняется</a:t>
            </a:r>
            <a:endParaRPr lang="en-US" sz="2800" b="1" dirty="0">
              <a:solidFill>
                <a:srgbClr val="1D528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828800"/>
            <a:ext cx="8229600" cy="520080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педагогической точки  зрения  успех  –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 достижение  значительных результатов в деятельности, как отдельно взятой личности, так  и  коллектива в целом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Главный смысл деятельности учителя состоит в том, чтобы создать каждому воспитаннику ситуацию успеха:</a:t>
            </a:r>
          </a:p>
        </p:txBody>
      </p:sp>
      <p:sp>
        <p:nvSpPr>
          <p:cNvPr id="1331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8845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8845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2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13328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23" name="Text Box 18"/>
          <p:cNvSpPr txBox="1">
            <a:spLocks noChangeArrowheads="1"/>
          </p:cNvSpPr>
          <p:nvPr/>
        </p:nvSpPr>
        <p:spPr bwMode="auto">
          <a:xfrm>
            <a:off x="3048000" y="1828800"/>
            <a:ext cx="3200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ПОНЯТИЕ: 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Прямоугольник 20"/>
          <p:cNvSpPr>
            <a:spLocks noChangeArrowheads="1"/>
          </p:cNvSpPr>
          <p:nvPr/>
        </p:nvSpPr>
        <p:spPr bwMode="auto">
          <a:xfrm>
            <a:off x="1371600" y="34290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«Успех» </a:t>
            </a:r>
          </a:p>
        </p:txBody>
      </p:sp>
      <p:sp>
        <p:nvSpPr>
          <p:cNvPr id="13325" name="Прямоугольник 21"/>
          <p:cNvSpPr>
            <a:spLocks noChangeArrowheads="1"/>
          </p:cNvSpPr>
          <p:nvPr/>
        </p:nvSpPr>
        <p:spPr bwMode="auto">
          <a:xfrm>
            <a:off x="4876800" y="34290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«Ситуация успеха». </a:t>
            </a:r>
          </a:p>
        </p:txBody>
      </p:sp>
      <p:sp>
        <p:nvSpPr>
          <p:cNvPr id="13326" name="Прямоугольник 22"/>
          <p:cNvSpPr>
            <a:spLocks noChangeArrowheads="1"/>
          </p:cNvSpPr>
          <p:nvPr/>
        </p:nvSpPr>
        <p:spPr bwMode="auto">
          <a:xfrm>
            <a:off x="5508104" y="3886200"/>
            <a:ext cx="22642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Ситуация – это сочетание условий, которые обеспечивают успех</a:t>
            </a:r>
          </a:p>
        </p:txBody>
      </p:sp>
      <p:sp>
        <p:nvSpPr>
          <p:cNvPr id="13327" name="Rectangle 20"/>
          <p:cNvSpPr>
            <a:spLocks noChangeArrowheads="1"/>
          </p:cNvSpPr>
          <p:nvPr/>
        </p:nvSpPr>
        <p:spPr bwMode="auto">
          <a:xfrm>
            <a:off x="1295400" y="3853890"/>
            <a:ext cx="2124472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радость достижения, осознать свои возможности, поверить в себя.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4340" name="AutoShape 2"/>
          <p:cNvSpPr>
            <a:spLocks noChangeArrowheads="1"/>
          </p:cNvSpPr>
          <p:nvPr/>
        </p:nvSpPr>
        <p:spPr bwMode="auto">
          <a:xfrm>
            <a:off x="3722688" y="3657600"/>
            <a:ext cx="1839912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341" name="AutoShape 3"/>
          <p:cNvSpPr>
            <a:spLocks noChangeArrowheads="1"/>
          </p:cNvSpPr>
          <p:nvPr/>
        </p:nvSpPr>
        <p:spPr bwMode="auto">
          <a:xfrm>
            <a:off x="1219200" y="3657600"/>
            <a:ext cx="18288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342" name="AutoShape 4"/>
          <p:cNvSpPr>
            <a:spLocks noChangeArrowheads="1"/>
          </p:cNvSpPr>
          <p:nvPr/>
        </p:nvSpPr>
        <p:spPr bwMode="auto">
          <a:xfrm>
            <a:off x="5867400" y="3657600"/>
            <a:ext cx="3124200" cy="304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Технологические операции создания ситуаций успеха.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50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55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4356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14378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79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80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81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887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61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4362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14374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75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76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77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4363" name="Group 33"/>
          <p:cNvGrpSpPr>
            <a:grpSpLocks/>
          </p:cNvGrpSpPr>
          <p:nvPr/>
        </p:nvGrpSpPr>
        <p:grpSpPr bwMode="auto">
          <a:xfrm>
            <a:off x="6477000" y="2057400"/>
            <a:ext cx="1292225" cy="1277938"/>
            <a:chOff x="4166" y="1706"/>
            <a:chExt cx="1252" cy="1252"/>
          </a:xfrm>
        </p:grpSpPr>
        <p:sp>
          <p:nvSpPr>
            <p:cNvPr id="14370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4364" name="Text Box 39"/>
          <p:cNvSpPr txBox="1">
            <a:spLocks noChangeArrowheads="1"/>
          </p:cNvSpPr>
          <p:nvPr/>
        </p:nvSpPr>
        <p:spPr bwMode="gray">
          <a:xfrm>
            <a:off x="3886200" y="2133600"/>
            <a:ext cx="1600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НАЗНАЧЕ-НИЕ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5" name="Text Box 40"/>
          <p:cNvSpPr txBox="1">
            <a:spLocks noChangeArrowheads="1"/>
          </p:cNvSpPr>
          <p:nvPr/>
        </p:nvSpPr>
        <p:spPr bwMode="gray">
          <a:xfrm>
            <a:off x="6248400" y="2286000"/>
            <a:ext cx="1752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ПАРАДИГ-МА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6" name="Прямоугольник 44"/>
          <p:cNvSpPr>
            <a:spLocks noChangeArrowheads="1"/>
          </p:cNvSpPr>
          <p:nvPr/>
        </p:nvSpPr>
        <p:spPr bwMode="auto">
          <a:xfrm>
            <a:off x="1295400" y="2286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367" name="Прямоугольник 45"/>
          <p:cNvSpPr>
            <a:spLocks noChangeArrowheads="1"/>
          </p:cNvSpPr>
          <p:nvPr/>
        </p:nvSpPr>
        <p:spPr bwMode="auto">
          <a:xfrm>
            <a:off x="1295400" y="3886200"/>
            <a:ext cx="16204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Снятие страха</a:t>
            </a:r>
          </a:p>
        </p:txBody>
      </p:sp>
      <p:sp>
        <p:nvSpPr>
          <p:cNvPr id="14368" name="Прямоугольник 46"/>
          <p:cNvSpPr>
            <a:spLocks noChangeArrowheads="1"/>
          </p:cNvSpPr>
          <p:nvPr/>
        </p:nvSpPr>
        <p:spPr bwMode="auto">
          <a:xfrm>
            <a:off x="3581400" y="3657600"/>
            <a:ext cx="205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Помогает преодолеть неуверенность в собственных силах, робость, боязнь самого дела и оценки окружающих. </a:t>
            </a:r>
          </a:p>
        </p:txBody>
      </p:sp>
      <p:sp>
        <p:nvSpPr>
          <p:cNvPr id="14369" name="Rectangle 42"/>
          <p:cNvSpPr>
            <a:spLocks noChangeArrowheads="1"/>
          </p:cNvSpPr>
          <p:nvPr/>
        </p:nvSpPr>
        <p:spPr bwMode="auto">
          <a:xfrm>
            <a:off x="5943600" y="3581400"/>
            <a:ext cx="2971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«Мы все пробуем и ищем, только так может что-то получиться».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«Люди учатся на своих ошибках и находят другие способы решения».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«Контрольная работа довольно легкая, этот материал мы с вами проходили».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3048000" y="3657600"/>
            <a:ext cx="2514600" cy="27432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1219200" y="3657600"/>
            <a:ext cx="18288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6096000" y="3657600"/>
            <a:ext cx="27432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Технологические операции создания ситуаций успеха.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5378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5379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1540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402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403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40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887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5384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5385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1539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39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39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40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5386" name="Group 33"/>
          <p:cNvGrpSpPr>
            <a:grpSpLocks/>
          </p:cNvGrpSpPr>
          <p:nvPr/>
        </p:nvGrpSpPr>
        <p:grpSpPr bwMode="auto">
          <a:xfrm>
            <a:off x="6477000" y="2057400"/>
            <a:ext cx="1292225" cy="1277938"/>
            <a:chOff x="4166" y="1706"/>
            <a:chExt cx="1252" cy="1252"/>
          </a:xfrm>
        </p:grpSpPr>
        <p:sp>
          <p:nvSpPr>
            <p:cNvPr id="15393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394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395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396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5387" name="Text Box 39"/>
          <p:cNvSpPr txBox="1">
            <a:spLocks noChangeArrowheads="1"/>
          </p:cNvSpPr>
          <p:nvPr/>
        </p:nvSpPr>
        <p:spPr bwMode="gray">
          <a:xfrm>
            <a:off x="3886200" y="2133600"/>
            <a:ext cx="1600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НАЗНАЧЕ-НИЕ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8" name="Text Box 40"/>
          <p:cNvSpPr txBox="1">
            <a:spLocks noChangeArrowheads="1"/>
          </p:cNvSpPr>
          <p:nvPr/>
        </p:nvSpPr>
        <p:spPr bwMode="gray">
          <a:xfrm>
            <a:off x="6248400" y="2286000"/>
            <a:ext cx="1752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ПАРАДИГ-МА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9" name="Прямоугольник 44"/>
          <p:cNvSpPr>
            <a:spLocks noChangeArrowheads="1"/>
          </p:cNvSpPr>
          <p:nvPr/>
        </p:nvSpPr>
        <p:spPr bwMode="auto">
          <a:xfrm>
            <a:off x="1295400" y="2286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390" name="Прямоугольник 45"/>
          <p:cNvSpPr>
            <a:spLocks noChangeArrowheads="1"/>
          </p:cNvSpPr>
          <p:nvPr/>
        </p:nvSpPr>
        <p:spPr bwMode="auto">
          <a:xfrm>
            <a:off x="1295400" y="3505200"/>
            <a:ext cx="16764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 .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Авансирование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успешного результата </a:t>
            </a:r>
          </a:p>
        </p:txBody>
      </p:sp>
      <p:sp>
        <p:nvSpPr>
          <p:cNvPr id="15391" name="Прямоугольник 46"/>
          <p:cNvSpPr>
            <a:spLocks noChangeArrowheads="1"/>
          </p:cNvSpPr>
          <p:nvPr/>
        </p:nvSpPr>
        <p:spPr bwMode="auto">
          <a:xfrm>
            <a:off x="3124200" y="3657600"/>
            <a:ext cx="25999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Помогает педагогу  выразить свою твердую убежденность в том, что обучающийся обязательно справиться с поставленной задачей. </a:t>
            </a:r>
          </a:p>
        </p:txBody>
      </p:sp>
      <p:sp>
        <p:nvSpPr>
          <p:cNvPr id="15392" name="Rectangle 42"/>
          <p:cNvSpPr>
            <a:spLocks noChangeArrowheads="1"/>
          </p:cNvSpPr>
          <p:nvPr/>
        </p:nvSpPr>
        <p:spPr bwMode="auto">
          <a:xfrm>
            <a:off x="5943600" y="3581400"/>
            <a:ext cx="297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«У вас обязательно получиться..»</a:t>
            </a:r>
          </a:p>
          <a:p>
            <a:pPr algn="ctr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«Я даже не сомневаюсь в успешном результате»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3657600" y="3657600"/>
            <a:ext cx="19050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1219200" y="3657600"/>
            <a:ext cx="18288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6096000" y="3657600"/>
            <a:ext cx="2667000" cy="23622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Технологические операции создания ситуаций успеха.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397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402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6403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16426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27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28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29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887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408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6409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16422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23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24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25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6410" name="Group 33"/>
          <p:cNvGrpSpPr>
            <a:grpSpLocks/>
          </p:cNvGrpSpPr>
          <p:nvPr/>
        </p:nvGrpSpPr>
        <p:grpSpPr bwMode="auto">
          <a:xfrm>
            <a:off x="6477000" y="2057400"/>
            <a:ext cx="1292225" cy="1277938"/>
            <a:chOff x="4166" y="1706"/>
            <a:chExt cx="1252" cy="1252"/>
          </a:xfrm>
        </p:grpSpPr>
        <p:sp>
          <p:nvSpPr>
            <p:cNvPr id="16418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19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20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421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6411" name="Text Box 39"/>
          <p:cNvSpPr txBox="1">
            <a:spLocks noChangeArrowheads="1"/>
          </p:cNvSpPr>
          <p:nvPr/>
        </p:nvSpPr>
        <p:spPr bwMode="gray">
          <a:xfrm>
            <a:off x="3886200" y="2133600"/>
            <a:ext cx="1600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НАЗНАЧЕ-НИЕ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2" name="Text Box 40"/>
          <p:cNvSpPr txBox="1">
            <a:spLocks noChangeArrowheads="1"/>
          </p:cNvSpPr>
          <p:nvPr/>
        </p:nvSpPr>
        <p:spPr bwMode="gray">
          <a:xfrm>
            <a:off x="6248400" y="2286000"/>
            <a:ext cx="1752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ПАРАДИГ-МА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Прямоугольник 44"/>
          <p:cNvSpPr>
            <a:spLocks noChangeArrowheads="1"/>
          </p:cNvSpPr>
          <p:nvPr/>
        </p:nvSpPr>
        <p:spPr bwMode="auto">
          <a:xfrm>
            <a:off x="1295400" y="2286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414" name="Прямоугольник 45"/>
          <p:cNvSpPr>
            <a:spLocks noChangeArrowheads="1"/>
          </p:cNvSpPr>
          <p:nvPr/>
        </p:nvSpPr>
        <p:spPr bwMode="auto">
          <a:xfrm>
            <a:off x="1295400" y="3505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 . </a:t>
            </a: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5" name="Прямоугольник 46"/>
          <p:cNvSpPr>
            <a:spLocks noChangeArrowheads="1"/>
          </p:cNvSpPr>
          <p:nvPr/>
        </p:nvSpPr>
        <p:spPr bwMode="auto">
          <a:xfrm>
            <a:off x="3657600" y="3657600"/>
            <a:ext cx="1828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Помогает ребенку избежать поражения.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Достигается путем намека, пожелания. </a:t>
            </a:r>
          </a:p>
        </p:txBody>
      </p:sp>
      <p:sp>
        <p:nvSpPr>
          <p:cNvPr id="16416" name="Rectangle 42"/>
          <p:cNvSpPr>
            <a:spLocks noChangeArrowheads="1"/>
          </p:cNvSpPr>
          <p:nvPr/>
        </p:nvSpPr>
        <p:spPr bwMode="auto">
          <a:xfrm>
            <a:off x="6172200" y="3581400"/>
            <a:ext cx="2438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«Возможно, лучше всего начать с…..»</a:t>
            </a:r>
          </a:p>
          <a:p>
            <a:pPr algn="ctr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«Выполняя работу, не забудьте о…..» </a:t>
            </a:r>
          </a:p>
        </p:txBody>
      </p:sp>
      <p:sp>
        <p:nvSpPr>
          <p:cNvPr id="16417" name="Прямоугольник 47"/>
          <p:cNvSpPr>
            <a:spLocks noChangeArrowheads="1"/>
          </p:cNvSpPr>
          <p:nvPr/>
        </p:nvSpPr>
        <p:spPr bwMode="auto">
          <a:xfrm>
            <a:off x="1295400" y="3733800"/>
            <a:ext cx="1676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Скрытое инструктирование ребенка в способах и формах совершения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3505200" y="3657600"/>
            <a:ext cx="2057400" cy="2667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1524000" y="3657600"/>
            <a:ext cx="1524000" cy="13716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6553200" y="3657600"/>
            <a:ext cx="2286000" cy="2209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41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Технологические операции создания ситуаций успеха.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7421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7426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7427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17449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50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51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52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887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7432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7433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17445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6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7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8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7434" name="Group 33"/>
          <p:cNvGrpSpPr>
            <a:grpSpLocks/>
          </p:cNvGrpSpPr>
          <p:nvPr/>
        </p:nvGrpSpPr>
        <p:grpSpPr bwMode="auto">
          <a:xfrm>
            <a:off x="6477000" y="2057400"/>
            <a:ext cx="1292225" cy="1277938"/>
            <a:chOff x="4166" y="1706"/>
            <a:chExt cx="1252" cy="1252"/>
          </a:xfrm>
        </p:grpSpPr>
        <p:sp>
          <p:nvSpPr>
            <p:cNvPr id="17441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2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3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4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7435" name="Text Box 39"/>
          <p:cNvSpPr txBox="1">
            <a:spLocks noChangeArrowheads="1"/>
          </p:cNvSpPr>
          <p:nvPr/>
        </p:nvSpPr>
        <p:spPr bwMode="gray">
          <a:xfrm>
            <a:off x="3886200" y="2133600"/>
            <a:ext cx="1600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НАЗНАЧЕ-НИЕ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36" name="Text Box 40"/>
          <p:cNvSpPr txBox="1">
            <a:spLocks noChangeArrowheads="1"/>
          </p:cNvSpPr>
          <p:nvPr/>
        </p:nvSpPr>
        <p:spPr bwMode="gray">
          <a:xfrm>
            <a:off x="6248400" y="2286000"/>
            <a:ext cx="1752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ПАРАДИГ-МА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37" name="Прямоугольник 44"/>
          <p:cNvSpPr>
            <a:spLocks noChangeArrowheads="1"/>
          </p:cNvSpPr>
          <p:nvPr/>
        </p:nvSpPr>
        <p:spPr bwMode="auto">
          <a:xfrm>
            <a:off x="1295400" y="2286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438" name="Прямоугольник 45"/>
          <p:cNvSpPr>
            <a:spLocks noChangeArrowheads="1"/>
          </p:cNvSpPr>
          <p:nvPr/>
        </p:nvSpPr>
        <p:spPr bwMode="auto">
          <a:xfrm>
            <a:off x="1295400" y="3810000"/>
            <a:ext cx="167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Внесение мотива</a:t>
            </a:r>
          </a:p>
        </p:txBody>
      </p:sp>
      <p:sp>
        <p:nvSpPr>
          <p:cNvPr id="17439" name="Rectangle 42"/>
          <p:cNvSpPr>
            <a:spLocks noChangeArrowheads="1"/>
          </p:cNvSpPr>
          <p:nvPr/>
        </p:nvSpPr>
        <p:spPr bwMode="auto">
          <a:xfrm>
            <a:off x="6324600" y="3733800"/>
            <a:ext cx="2286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«Без твоей помощи твоим товарищам не справиться…»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0" name="Прямоугольник 47"/>
          <p:cNvSpPr>
            <a:spLocks noChangeArrowheads="1"/>
          </p:cNvSpPr>
          <p:nvPr/>
        </p:nvSpPr>
        <p:spPr bwMode="auto">
          <a:xfrm>
            <a:off x="3352800" y="3657600"/>
            <a:ext cx="2057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Показывает ребенку ради чего, ради кого совершается эта деятельность, кому будет хорошо после выполнения.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3429000" y="3657600"/>
            <a:ext cx="2133600" cy="17526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899592" y="3657600"/>
            <a:ext cx="2148408" cy="1643608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>
            <a:off x="6477000" y="3657600"/>
            <a:ext cx="23622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Технологические операции создания ситуаций успеха.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9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8445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8450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8451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18473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74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75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76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887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8456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8457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18469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70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71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72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8458" name="Group 33"/>
          <p:cNvGrpSpPr>
            <a:grpSpLocks/>
          </p:cNvGrpSpPr>
          <p:nvPr/>
        </p:nvGrpSpPr>
        <p:grpSpPr bwMode="auto">
          <a:xfrm>
            <a:off x="6477000" y="2057400"/>
            <a:ext cx="1292225" cy="1277938"/>
            <a:chOff x="4166" y="1706"/>
            <a:chExt cx="1252" cy="1252"/>
          </a:xfrm>
        </p:grpSpPr>
        <p:sp>
          <p:nvSpPr>
            <p:cNvPr id="18465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66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67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468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8459" name="Text Box 39"/>
          <p:cNvSpPr txBox="1">
            <a:spLocks noChangeArrowheads="1"/>
          </p:cNvSpPr>
          <p:nvPr/>
        </p:nvSpPr>
        <p:spPr bwMode="gray">
          <a:xfrm>
            <a:off x="3886200" y="2133600"/>
            <a:ext cx="1600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НАЗНАЧЕ-НИЕ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60" name="Text Box 40"/>
          <p:cNvSpPr txBox="1">
            <a:spLocks noChangeArrowheads="1"/>
          </p:cNvSpPr>
          <p:nvPr/>
        </p:nvSpPr>
        <p:spPr bwMode="gray">
          <a:xfrm>
            <a:off x="6248400" y="2286000"/>
            <a:ext cx="1752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ПАРАДИГ-МА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61" name="Прямоугольник 44"/>
          <p:cNvSpPr>
            <a:spLocks noChangeArrowheads="1"/>
          </p:cNvSpPr>
          <p:nvPr/>
        </p:nvSpPr>
        <p:spPr bwMode="auto">
          <a:xfrm>
            <a:off x="1295400" y="2286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8462" name="Прямоугольник 45"/>
          <p:cNvSpPr>
            <a:spLocks noChangeArrowheads="1"/>
          </p:cNvSpPr>
          <p:nvPr/>
        </p:nvSpPr>
        <p:spPr bwMode="auto">
          <a:xfrm>
            <a:off x="755576" y="3733800"/>
            <a:ext cx="23762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Персональная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исключитель-ность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8463" name="Прямоугольник 46"/>
          <p:cNvSpPr>
            <a:spLocks noChangeArrowheads="1"/>
          </p:cNvSpPr>
          <p:nvPr/>
        </p:nvSpPr>
        <p:spPr bwMode="auto">
          <a:xfrm>
            <a:off x="3347864" y="3657600"/>
            <a:ext cx="22322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Обозначает важность усилий ребенка в предстоящей или совершаемой деятельности</a:t>
            </a:r>
          </a:p>
        </p:txBody>
      </p:sp>
      <p:sp>
        <p:nvSpPr>
          <p:cNvPr id="18464" name="Rectangle 42"/>
          <p:cNvSpPr>
            <a:spLocks noChangeArrowheads="1"/>
          </p:cNvSpPr>
          <p:nvPr/>
        </p:nvSpPr>
        <p:spPr bwMode="auto">
          <a:xfrm>
            <a:off x="6324600" y="3581400"/>
            <a:ext cx="25908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«Только ты и мог бы….»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«Только тебе я и могу доверить…»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«Ни к кому, кроме тебя, я не могу обратиться с этой просьбой…»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/>
              <a:t> 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>
            <a:off x="3581400" y="3657600"/>
            <a:ext cx="1981200" cy="1447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990600" y="3657600"/>
            <a:ext cx="2285256" cy="2363688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6629400" y="3657600"/>
            <a:ext cx="2209800" cy="20574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946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Технологические операции создания ситуаций успеха.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69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74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9475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19497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98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99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500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887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480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19481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19493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94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95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96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9482" name="Group 33"/>
          <p:cNvGrpSpPr>
            <a:grpSpLocks/>
          </p:cNvGrpSpPr>
          <p:nvPr/>
        </p:nvGrpSpPr>
        <p:grpSpPr bwMode="auto">
          <a:xfrm>
            <a:off x="6477000" y="2057400"/>
            <a:ext cx="1292225" cy="1277938"/>
            <a:chOff x="4166" y="1706"/>
            <a:chExt cx="1252" cy="1252"/>
          </a:xfrm>
        </p:grpSpPr>
        <p:sp>
          <p:nvSpPr>
            <p:cNvPr id="19489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90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91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492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9483" name="Text Box 39"/>
          <p:cNvSpPr txBox="1">
            <a:spLocks noChangeArrowheads="1"/>
          </p:cNvSpPr>
          <p:nvPr/>
        </p:nvSpPr>
        <p:spPr bwMode="gray">
          <a:xfrm>
            <a:off x="3886200" y="2133600"/>
            <a:ext cx="1600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НАЗНАЧЕ-НИЕ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4" name="Text Box 40"/>
          <p:cNvSpPr txBox="1">
            <a:spLocks noChangeArrowheads="1"/>
          </p:cNvSpPr>
          <p:nvPr/>
        </p:nvSpPr>
        <p:spPr bwMode="gray">
          <a:xfrm>
            <a:off x="6248400" y="2286000"/>
            <a:ext cx="1752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ПАРАДИГ-МА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5" name="Прямоугольник 44"/>
          <p:cNvSpPr>
            <a:spLocks noChangeArrowheads="1"/>
          </p:cNvSpPr>
          <p:nvPr/>
        </p:nvSpPr>
        <p:spPr bwMode="auto">
          <a:xfrm>
            <a:off x="1295400" y="2286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486" name="Прямоугольник 45"/>
          <p:cNvSpPr>
            <a:spLocks noChangeArrowheads="1"/>
          </p:cNvSpPr>
          <p:nvPr/>
        </p:nvSpPr>
        <p:spPr bwMode="auto">
          <a:xfrm>
            <a:off x="899592" y="3657600"/>
            <a:ext cx="2232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Мобилизация активности или педагогическое внушение.</a:t>
            </a:r>
          </a:p>
        </p:txBody>
      </p:sp>
      <p:sp>
        <p:nvSpPr>
          <p:cNvPr id="19487" name="Прямоугольник 46"/>
          <p:cNvSpPr>
            <a:spLocks noChangeArrowheads="1"/>
          </p:cNvSpPr>
          <p:nvPr/>
        </p:nvSpPr>
        <p:spPr bwMode="auto">
          <a:xfrm>
            <a:off x="3491880" y="3657600"/>
            <a:ext cx="2016224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Побуждает к выполнению конкретных действий.</a:t>
            </a:r>
          </a:p>
        </p:txBody>
      </p:sp>
      <p:sp>
        <p:nvSpPr>
          <p:cNvPr id="19488" name="Rectangle 42"/>
          <p:cNvSpPr>
            <a:spLocks noChangeArrowheads="1"/>
          </p:cNvSpPr>
          <p:nvPr/>
        </p:nvSpPr>
        <p:spPr bwMode="auto">
          <a:xfrm>
            <a:off x="6400800" y="3657600"/>
            <a:ext cx="2133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«Нам уже не терпится начать работу…»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«Так хочется поскорее увидеть…»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3124200" y="3657600"/>
            <a:ext cx="24384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1371600" y="3657600"/>
            <a:ext cx="1524000" cy="13716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6096000" y="3657600"/>
            <a:ext cx="27432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l" eaLnBrk="0" hangingPunct="0"/>
            <a:endParaRPr lang="ru-RU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229600" cy="8382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Технологические операции создания ситуаций успеха.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gray">
          <a:xfrm>
            <a:off x="3151188" y="2452688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gray">
          <a:xfrm>
            <a:off x="5613400" y="2452688"/>
            <a:ext cx="398463" cy="449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0493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0499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2052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22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23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2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8871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20504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0505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2051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1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1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2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20506" name="Group 33"/>
          <p:cNvGrpSpPr>
            <a:grpSpLocks/>
          </p:cNvGrpSpPr>
          <p:nvPr/>
        </p:nvGrpSpPr>
        <p:grpSpPr bwMode="auto">
          <a:xfrm>
            <a:off x="6477000" y="2057400"/>
            <a:ext cx="1292225" cy="1277938"/>
            <a:chOff x="4166" y="1706"/>
            <a:chExt cx="1252" cy="1252"/>
          </a:xfrm>
        </p:grpSpPr>
        <p:sp>
          <p:nvSpPr>
            <p:cNvPr id="20513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14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15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0516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0507" name="Text Box 39"/>
          <p:cNvSpPr txBox="1">
            <a:spLocks noChangeArrowheads="1"/>
          </p:cNvSpPr>
          <p:nvPr/>
        </p:nvSpPr>
        <p:spPr bwMode="gray">
          <a:xfrm>
            <a:off x="3886200" y="2133600"/>
            <a:ext cx="1600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НАЗНАЧЕ-НИЕ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8" name="Text Box 40"/>
          <p:cNvSpPr txBox="1">
            <a:spLocks noChangeArrowheads="1"/>
          </p:cNvSpPr>
          <p:nvPr/>
        </p:nvSpPr>
        <p:spPr bwMode="gray">
          <a:xfrm>
            <a:off x="6248400" y="2286000"/>
            <a:ext cx="1752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ПАРАДИГ-МА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9" name="Прямоугольник 44"/>
          <p:cNvSpPr>
            <a:spLocks noChangeArrowheads="1"/>
          </p:cNvSpPr>
          <p:nvPr/>
        </p:nvSpPr>
        <p:spPr bwMode="auto">
          <a:xfrm>
            <a:off x="1295400" y="22860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0510" name="Прямоугольник 45"/>
          <p:cNvSpPr>
            <a:spLocks noChangeArrowheads="1"/>
          </p:cNvSpPr>
          <p:nvPr/>
        </p:nvSpPr>
        <p:spPr bwMode="auto">
          <a:xfrm>
            <a:off x="1295400" y="37338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Высокая оценка детали</a:t>
            </a:r>
          </a:p>
        </p:txBody>
      </p:sp>
      <p:sp>
        <p:nvSpPr>
          <p:cNvPr id="20511" name="Прямоугольник 46"/>
          <p:cNvSpPr>
            <a:spLocks noChangeArrowheads="1"/>
          </p:cNvSpPr>
          <p:nvPr/>
        </p:nvSpPr>
        <p:spPr bwMode="auto">
          <a:xfrm>
            <a:off x="3124200" y="3657600"/>
            <a:ext cx="23839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Помогает эмоционально пережить успех не результата в целом, а  какой-то его отдельной детали.</a:t>
            </a:r>
          </a:p>
        </p:txBody>
      </p:sp>
      <p:sp>
        <p:nvSpPr>
          <p:cNvPr id="20512" name="Rectangle 42"/>
          <p:cNvSpPr>
            <a:spLocks noChangeArrowheads="1"/>
          </p:cNvSpPr>
          <p:nvPr/>
        </p:nvSpPr>
        <p:spPr bwMode="auto">
          <a:xfrm>
            <a:off x="5943600" y="3581400"/>
            <a:ext cx="297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«Тебе особенно удалось то объяснение».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«Больше всего мне в твоей работе понравилось…»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«Наивысшей похвалы заслуживает эта часть твоей работы».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0" y="5373688"/>
            <a:ext cx="8229600" cy="950912"/>
          </a:xfrm>
        </p:spPr>
        <p:txBody>
          <a:bodyPr/>
          <a:lstStyle/>
          <a:p>
            <a:pPr eaLnBrk="1" hangingPunct="1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052736"/>
            <a:ext cx="864096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Научить человека быть счастливым — нельзя, но воспитать его так, чтобы он был счастливым, можно.</a:t>
            </a: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79512" y="1076325"/>
            <a:ext cx="8507288" cy="5248275"/>
          </a:xfrm>
        </p:spPr>
        <p:txBody>
          <a:bodyPr/>
          <a:lstStyle/>
          <a:p>
            <a:pPr algn="ctr" eaLnBrk="1" hangingPunct="1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Ситуация успеха особенно важна в работе с детьми,  поведение которых осложнено целым рядом внешних и внутренних причин,  поскольку позволяет снять у них агрессию, преодолеть  изолированность и пассивность, а самое главное позволяет себя чувствовать уверенным и значимым.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533400" y="2997200"/>
            <a:ext cx="7620000" cy="2260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Успехов в воспитании не только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грамотных специалистов,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сильных духом, уверенных в своих силах личностей</a:t>
            </a:r>
            <a:r>
              <a:rPr lang="ru-RU" sz="3600" dirty="0"/>
              <a:t>.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229600" cy="563563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Так почему же  он теряет интерес к учебе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Виновата ли в этом школа и ее методы обучения? </a:t>
            </a:r>
          </a:p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Какую роль при этом играет педагог? </a:t>
            </a:r>
          </a:p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Может ли мастер сформировать интерес у учащихся к учебному процессу и при помощи чего?</a:t>
            </a:r>
          </a:p>
          <a:p>
            <a:pPr eaLnBrk="1" hangingPunct="1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563563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Константина  Дмитриевича Ушинский  (1824-1870)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sz="half" idx="4294967295"/>
          </p:nvPr>
        </p:nvSpPr>
        <p:spPr>
          <a:xfrm>
            <a:off x="-180528" y="1076325"/>
            <a:ext cx="7128792" cy="5248275"/>
          </a:xfrm>
        </p:spPr>
        <p:txBody>
          <a:bodyPr/>
          <a:lstStyle/>
          <a:p>
            <a:pPr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« Умственный труд ученика, успехи и неудачи  в учении – это его духовная жизнь, его внутренний мир, игнорирование  которого может привести к печальным результатам. Ребенок не только  узнает  что-то , усваивает материал  ,  но  и  переживает  свой  труд,  высказывает  личное отношение к тому , что ему удается и не удается » </a:t>
            </a:r>
          </a:p>
        </p:txBody>
      </p:sp>
      <p:pic>
        <p:nvPicPr>
          <p:cNvPr id="22530" name="Picture 2" descr="http://dic.academic.ru/pictures/enc_biography/m_26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517" y="2924944"/>
            <a:ext cx="2581483" cy="338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Первая заповедь воспитания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К.Д.Ушинский считал: необходимо дать детям радость труда, успеха в учении, пробудить в их сердцах чувство гордости и собственного достоинства за свои достижения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Создание ситуации успеха – одно из условий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процесса обучения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 человека к выполнению различных социальных ролей; 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Формирует способность менять самого себя и свое бытие.</a:t>
            </a:r>
          </a:p>
          <a:p>
            <a:pPr algn="ctr" eaLnBrk="1" hangingPunct="1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Две социальных функции</a:t>
            </a:r>
            <a:r>
              <a:rPr lang="ru-RU" smtClean="0"/>
              <a:t>: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514350" indent="-514350"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Готовит человека к выполнению различных социальных ролей; </a:t>
            </a:r>
          </a:p>
          <a:p>
            <a:pPr marL="514350" indent="-514350"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Формирует способность менять самого себя и свое бытие.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Системой формальных и неформальных связей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Нужно чаще разговаривать с учеником, выбирая для этого темы интересные для него;</a:t>
            </a:r>
          </a:p>
          <a:p>
            <a:pPr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Необходимо, стремиться быть откровенным и открытым постараться вселить силы в учащегося;</a:t>
            </a:r>
          </a:p>
          <a:p>
            <a:pPr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Создания ситуаций  успеха,   для создания общей положительной морально-психологической атмосферы.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Теоретические основы создания ситуаций успеха.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Успех в учении – единственный источник внутренних сил ребенка;</a:t>
            </a:r>
          </a:p>
          <a:p>
            <a:pPr eaLnBrk="1" hangingPunct="1"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 eaLnBrk="1" hangingPunct="1"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Успех – понятие неоднозначное, сложное, имеет разную трактовку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Доклад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</Template>
  <TotalTime>199</TotalTime>
  <Words>760</Words>
  <Application>Microsoft Office PowerPoint</Application>
  <PresentationFormat>Экран (4:3)</PresentationFormat>
  <Paragraphs>145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Доклад</vt:lpstr>
      <vt:lpstr>Image</vt:lpstr>
      <vt:lpstr>Роль создания ситуаций успеха в практической деятельности педагогов.</vt:lpstr>
      <vt:lpstr>Слайд 2</vt:lpstr>
      <vt:lpstr>Так почему же  он теряет интерес к учебе ? </vt:lpstr>
      <vt:lpstr> Константина  Дмитриевича Ушинский  (1824-1870)</vt:lpstr>
      <vt:lpstr>Первая заповедь воспитания</vt:lpstr>
      <vt:lpstr>Слайд 6</vt:lpstr>
      <vt:lpstr>Две социальных функции: </vt:lpstr>
      <vt:lpstr>Системой формальных и неформальных связей</vt:lpstr>
      <vt:lpstr>Теоретические основы создания ситуаций успеха.</vt:lpstr>
      <vt:lpstr>С психологической точки зрения успех</vt:lpstr>
      <vt:lpstr>    С педагогической точки  зрения  успех  –  это  достижение  значительных результатов в деятельности, как отдельно взятой личности, так  и  коллектива в целом.</vt:lpstr>
      <vt:lpstr>Главный смысл деятельности учителя состоит в том, чтобы создать каждому воспитаннику ситуацию успеха:</vt:lpstr>
      <vt:lpstr>Технологические операции создания ситуаций успеха.</vt:lpstr>
      <vt:lpstr>Технологические операции создания ситуаций успеха.</vt:lpstr>
      <vt:lpstr>Технологические операции создания ситуаций успеха.</vt:lpstr>
      <vt:lpstr>Технологические операции создания ситуаций успеха.</vt:lpstr>
      <vt:lpstr>Технологические операции создания ситуаций успеха.</vt:lpstr>
      <vt:lpstr>Технологические операции создания ситуаций успеха.</vt:lpstr>
      <vt:lpstr>Технологические операции создания ситуаций успеха.</vt:lpstr>
      <vt:lpstr>Слайд 20</vt:lpstr>
      <vt:lpstr>Слайд 21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создания ситуаций успеха в практической деятельности педагогов.</dc:title>
  <dc:creator>User</dc:creator>
  <cp:lastModifiedBy>user</cp:lastModifiedBy>
  <cp:revision>23</cp:revision>
  <dcterms:created xsi:type="dcterms:W3CDTF">2011-05-24T06:33:15Z</dcterms:created>
  <dcterms:modified xsi:type="dcterms:W3CDTF">2012-03-16T01:42:52Z</dcterms:modified>
</cp:coreProperties>
</file>