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2" r:id="rId9"/>
    <p:sldId id="263" r:id="rId10"/>
    <p:sldId id="264" r:id="rId11"/>
    <p:sldId id="265" r:id="rId12"/>
    <p:sldId id="266" r:id="rId13"/>
    <p:sldId id="273" r:id="rId14"/>
    <p:sldId id="276" r:id="rId15"/>
    <p:sldId id="277" r:id="rId16"/>
    <p:sldId id="278" r:id="rId17"/>
    <p:sldId id="268" r:id="rId18"/>
    <p:sldId id="269" r:id="rId19"/>
    <p:sldId id="270" r:id="rId20"/>
    <p:sldId id="271" r:id="rId21"/>
    <p:sldId id="279" r:id="rId22"/>
    <p:sldId id="274" r:id="rId23"/>
    <p:sldId id="275" r:id="rId24"/>
    <p:sldId id="267"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14.03.2012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14.03.2012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14.03.2012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14.03.2012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14.03.2012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14.03.2012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14.03.2012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14.03.2012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96752"/>
            <a:ext cx="8229600" cy="3816424"/>
          </a:xfrm>
        </p:spPr>
        <p:txBody>
          <a:bodyPr>
            <a:normAutofit/>
          </a:bodyPr>
          <a:lstStyle/>
          <a:p>
            <a:r>
              <a:rPr lang="ru-RU" b="1" dirty="0" smtClean="0"/>
              <a:t>ТЕАТРЫ </a:t>
            </a:r>
            <a:br>
              <a:rPr lang="ru-RU" b="1" dirty="0" smtClean="0"/>
            </a:br>
            <a:r>
              <a:rPr lang="ru-RU" b="1" dirty="0" smtClean="0"/>
              <a:t>ЭПОХИ </a:t>
            </a:r>
            <a:br>
              <a:rPr lang="ru-RU" b="1" dirty="0" smtClean="0"/>
            </a:br>
            <a:r>
              <a:rPr lang="ru-RU" b="1" dirty="0" smtClean="0"/>
              <a:t>ВОЗРОЖДЕНИЯ</a:t>
            </a:r>
            <a:endParaRPr lang="ru-RU" b="1" dirty="0"/>
          </a:p>
        </p:txBody>
      </p:sp>
    </p:spTree>
    <p:extLst>
      <p:ext uri="{BB962C8B-B14F-4D97-AF65-F5344CB8AC3E}">
        <p14:creationId xmlns:p14="http://schemas.microsoft.com/office/powerpoint/2010/main" xmlns="" val="41521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2"/>
          </p:nvPr>
        </p:nvPicPr>
        <p:blipFill>
          <a:blip r:embed="rId2"/>
          <a:stretch>
            <a:fillRect/>
          </a:stretch>
        </p:blipFill>
        <p:spPr>
          <a:xfrm>
            <a:off x="251520" y="764704"/>
            <a:ext cx="4896544" cy="3672408"/>
          </a:xfrm>
        </p:spPr>
      </p:pic>
      <p:sp>
        <p:nvSpPr>
          <p:cNvPr id="5" name="Текст 4"/>
          <p:cNvSpPr>
            <a:spLocks noGrp="1"/>
          </p:cNvSpPr>
          <p:nvPr>
            <p:ph type="body" sz="quarter" idx="3"/>
          </p:nvPr>
        </p:nvSpPr>
        <p:spPr>
          <a:xfrm>
            <a:off x="323528" y="4869160"/>
            <a:ext cx="4041775" cy="639762"/>
          </a:xfrm>
        </p:spPr>
        <p:txBody>
          <a:bodyPr>
            <a:normAutofit fontScale="92500" lnSpcReduction="20000"/>
          </a:bodyPr>
          <a:lstStyle/>
          <a:p>
            <a:pPr algn="ctr"/>
            <a:r>
              <a:rPr lang="ru-RU" dirty="0" smtClean="0"/>
              <a:t>Декор потолка </a:t>
            </a:r>
            <a:r>
              <a:rPr lang="ru-RU" dirty="0"/>
              <a:t> </a:t>
            </a:r>
            <a:r>
              <a:rPr lang="ru-RU" dirty="0" smtClean="0"/>
              <a:t>и современное здание театра Ла </a:t>
            </a:r>
            <a:r>
              <a:rPr lang="ru-RU" dirty="0" err="1"/>
              <a:t>Фениче</a:t>
            </a:r>
            <a:r>
              <a:rPr lang="ru-RU" dirty="0"/>
              <a:t> </a:t>
            </a:r>
          </a:p>
        </p:txBody>
      </p:sp>
      <p:pic>
        <p:nvPicPr>
          <p:cNvPr id="8" name="Объект 7"/>
          <p:cNvPicPr>
            <a:picLocks noGrp="1" noChangeAspect="1"/>
          </p:cNvPicPr>
          <p:nvPr>
            <p:ph sz="quarter" idx="4"/>
          </p:nvPr>
        </p:nvPicPr>
        <p:blipFill>
          <a:blip r:embed="rId3"/>
          <a:stretch>
            <a:fillRect/>
          </a:stretch>
        </p:blipFill>
        <p:spPr>
          <a:xfrm>
            <a:off x="5292080" y="693600"/>
            <a:ext cx="3603211" cy="5398791"/>
          </a:xfrm>
        </p:spPr>
      </p:pic>
    </p:spTree>
    <p:extLst>
      <p:ext uri="{BB962C8B-B14F-4D97-AF65-F5344CB8AC3E}">
        <p14:creationId xmlns:p14="http://schemas.microsoft.com/office/powerpoint/2010/main" xmlns="" val="987324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7504" y="3933056"/>
            <a:ext cx="3168352" cy="2304256"/>
          </a:xfrm>
        </p:spPr>
        <p:txBody>
          <a:bodyPr>
            <a:normAutofit/>
          </a:bodyPr>
          <a:lstStyle/>
          <a:p>
            <a:pPr algn="ctr"/>
            <a:r>
              <a:rPr lang="ru-RU" dirty="0" err="1" smtClean="0"/>
              <a:t>Олимпико</a:t>
            </a:r>
            <a:r>
              <a:rPr lang="ru-RU" dirty="0" smtClean="0"/>
              <a:t> – </a:t>
            </a:r>
          </a:p>
          <a:p>
            <a:pPr algn="ctr"/>
            <a:r>
              <a:rPr lang="ru-RU" dirty="0" smtClean="0"/>
              <a:t>театр </a:t>
            </a:r>
            <a:r>
              <a:rPr lang="ru-RU" dirty="0"/>
              <a:t>в Венеции, на севере Италии</a:t>
            </a:r>
            <a:r>
              <a:rPr lang="ru-RU" dirty="0" smtClean="0"/>
              <a:t>, </a:t>
            </a:r>
          </a:p>
          <a:p>
            <a:pPr algn="ctr"/>
            <a:r>
              <a:rPr lang="ru-RU" dirty="0" smtClean="0"/>
              <a:t>начал </a:t>
            </a:r>
            <a:r>
              <a:rPr lang="ru-RU" dirty="0"/>
              <a:t>работать </a:t>
            </a:r>
            <a:endParaRPr lang="ru-RU" dirty="0" smtClean="0"/>
          </a:p>
          <a:p>
            <a:pPr algn="ctr"/>
            <a:r>
              <a:rPr lang="ru-RU" dirty="0" smtClean="0"/>
              <a:t>3 </a:t>
            </a:r>
            <a:r>
              <a:rPr lang="ru-RU" dirty="0"/>
              <a:t>марта 1585 года. </a:t>
            </a:r>
          </a:p>
        </p:txBody>
      </p:sp>
      <p:pic>
        <p:nvPicPr>
          <p:cNvPr id="7" name="Объект 6"/>
          <p:cNvPicPr>
            <a:picLocks noGrp="1" noChangeAspect="1"/>
          </p:cNvPicPr>
          <p:nvPr>
            <p:ph sz="half" idx="2"/>
          </p:nvPr>
        </p:nvPicPr>
        <p:blipFill>
          <a:blip r:embed="rId2"/>
          <a:stretch>
            <a:fillRect/>
          </a:stretch>
        </p:blipFill>
        <p:spPr>
          <a:xfrm>
            <a:off x="180999" y="260647"/>
            <a:ext cx="5109594" cy="3398793"/>
          </a:xfrm>
        </p:spPr>
      </p:pic>
      <p:sp>
        <p:nvSpPr>
          <p:cNvPr id="5" name="Текст 4"/>
          <p:cNvSpPr>
            <a:spLocks noGrp="1"/>
          </p:cNvSpPr>
          <p:nvPr>
            <p:ph type="body" sz="quarter" idx="3"/>
          </p:nvPr>
        </p:nvSpPr>
        <p:spPr>
          <a:xfrm>
            <a:off x="5436096" y="1988840"/>
            <a:ext cx="3537719" cy="639762"/>
          </a:xfrm>
        </p:spPr>
        <p:txBody>
          <a:bodyPr>
            <a:normAutofit fontScale="92500" lnSpcReduction="20000"/>
          </a:bodyPr>
          <a:lstStyle/>
          <a:p>
            <a:pPr algn="ctr"/>
            <a:r>
              <a:rPr lang="ru-RU" b="0" dirty="0" smtClean="0"/>
              <a:t>Знаменитая сцена театра </a:t>
            </a:r>
            <a:r>
              <a:rPr lang="ru-RU" b="0" dirty="0" err="1" smtClean="0"/>
              <a:t>Олимпико</a:t>
            </a:r>
            <a:endParaRPr lang="ru-RU" b="0" dirty="0"/>
          </a:p>
        </p:txBody>
      </p:sp>
      <p:pic>
        <p:nvPicPr>
          <p:cNvPr id="8" name="Объект 7"/>
          <p:cNvPicPr>
            <a:picLocks noGrp="1" noChangeAspect="1"/>
          </p:cNvPicPr>
          <p:nvPr>
            <p:ph sz="quarter" idx="4"/>
          </p:nvPr>
        </p:nvPicPr>
        <p:blipFill>
          <a:blip r:embed="rId3"/>
          <a:stretch>
            <a:fillRect/>
          </a:stretch>
        </p:blipFill>
        <p:spPr>
          <a:xfrm>
            <a:off x="3117510" y="3284984"/>
            <a:ext cx="5781168" cy="3342238"/>
          </a:xfrm>
        </p:spPr>
      </p:pic>
    </p:spTree>
    <p:extLst>
      <p:ext uri="{BB962C8B-B14F-4D97-AF65-F5344CB8AC3E}">
        <p14:creationId xmlns:p14="http://schemas.microsoft.com/office/powerpoint/2010/main" xmlns="" val="3651942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692696"/>
            <a:ext cx="3384376" cy="2016224"/>
          </a:xfrm>
        </p:spPr>
        <p:txBody>
          <a:bodyPr>
            <a:normAutofit lnSpcReduction="10000"/>
          </a:bodyPr>
          <a:lstStyle/>
          <a:p>
            <a:pPr algn="ctr"/>
            <a:r>
              <a:rPr lang="ru-RU" dirty="0"/>
              <a:t>Сан Карло </a:t>
            </a:r>
            <a:r>
              <a:rPr lang="ru-RU" dirty="0" smtClean="0"/>
              <a:t>— </a:t>
            </a:r>
          </a:p>
          <a:p>
            <a:pPr algn="ctr"/>
            <a:r>
              <a:rPr lang="ru-RU" dirty="0" smtClean="0"/>
              <a:t>оперный </a:t>
            </a:r>
            <a:r>
              <a:rPr lang="ru-RU" dirty="0"/>
              <a:t>театр </a:t>
            </a:r>
            <a:endParaRPr lang="ru-RU" dirty="0" smtClean="0"/>
          </a:p>
          <a:p>
            <a:pPr algn="ctr"/>
            <a:r>
              <a:rPr lang="ru-RU" dirty="0" smtClean="0"/>
              <a:t>в Неаполе. </a:t>
            </a:r>
          </a:p>
          <a:p>
            <a:pPr algn="ctr"/>
            <a:r>
              <a:rPr lang="ru-RU" dirty="0" smtClean="0"/>
              <a:t>Открылся </a:t>
            </a:r>
            <a:r>
              <a:rPr lang="ru-RU" dirty="0"/>
              <a:t>4 ноября 1737 г.</a:t>
            </a:r>
          </a:p>
        </p:txBody>
      </p:sp>
      <p:sp>
        <p:nvSpPr>
          <p:cNvPr id="5" name="Текст 4"/>
          <p:cNvSpPr>
            <a:spLocks noGrp="1"/>
          </p:cNvSpPr>
          <p:nvPr>
            <p:ph type="body" sz="quarter" idx="3"/>
          </p:nvPr>
        </p:nvSpPr>
        <p:spPr>
          <a:xfrm>
            <a:off x="5724128" y="5085184"/>
            <a:ext cx="2592288" cy="639762"/>
          </a:xfrm>
        </p:spPr>
        <p:txBody>
          <a:bodyPr>
            <a:normAutofit fontScale="77500" lnSpcReduction="20000"/>
          </a:bodyPr>
          <a:lstStyle/>
          <a:p>
            <a:pPr algn="ctr"/>
            <a:r>
              <a:rPr lang="ru-RU" b="0" dirty="0" smtClean="0"/>
              <a:t>Зал вмещает </a:t>
            </a:r>
            <a:r>
              <a:rPr lang="ru-RU" b="0" dirty="0"/>
              <a:t>в </a:t>
            </a:r>
            <a:r>
              <a:rPr lang="ru-RU" b="0" dirty="0" smtClean="0"/>
              <a:t>себя </a:t>
            </a:r>
          </a:p>
          <a:p>
            <a:pPr algn="ctr"/>
            <a:r>
              <a:rPr lang="ru-RU" b="0" dirty="0" smtClean="0"/>
              <a:t>до </a:t>
            </a:r>
            <a:r>
              <a:rPr lang="ru-RU" b="0" dirty="0"/>
              <a:t>3300 зрителей</a:t>
            </a:r>
          </a:p>
        </p:txBody>
      </p:sp>
      <p:pic>
        <p:nvPicPr>
          <p:cNvPr id="8" name="Объект 7"/>
          <p:cNvPicPr>
            <a:picLocks noGrp="1" noChangeAspect="1"/>
          </p:cNvPicPr>
          <p:nvPr>
            <p:ph sz="quarter" idx="4"/>
          </p:nvPr>
        </p:nvPicPr>
        <p:blipFill>
          <a:blip r:embed="rId2"/>
          <a:stretch>
            <a:fillRect/>
          </a:stretch>
        </p:blipFill>
        <p:spPr>
          <a:xfrm>
            <a:off x="3689654" y="261941"/>
            <a:ext cx="5212154" cy="3885846"/>
          </a:xfrm>
        </p:spPr>
      </p:pic>
      <p:pic>
        <p:nvPicPr>
          <p:cNvPr id="7" name="Объект 6"/>
          <p:cNvPicPr>
            <a:picLocks noGrp="1" noChangeAspect="1"/>
          </p:cNvPicPr>
          <p:nvPr>
            <p:ph sz="half" idx="2"/>
          </p:nvPr>
        </p:nvPicPr>
        <p:blipFill>
          <a:blip r:embed="rId3"/>
          <a:stretch>
            <a:fillRect/>
          </a:stretch>
        </p:blipFill>
        <p:spPr>
          <a:xfrm>
            <a:off x="325226" y="3212976"/>
            <a:ext cx="4552505" cy="3180657"/>
          </a:xfrm>
        </p:spPr>
      </p:pic>
    </p:spTree>
    <p:extLst>
      <p:ext uri="{BB962C8B-B14F-4D97-AF65-F5344CB8AC3E}">
        <p14:creationId xmlns:p14="http://schemas.microsoft.com/office/powerpoint/2010/main" xmlns="" val="1507636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1844824"/>
            <a:ext cx="3672408" cy="1296144"/>
          </a:xfrm>
        </p:spPr>
        <p:txBody>
          <a:bodyPr>
            <a:normAutofit lnSpcReduction="10000"/>
          </a:bodyPr>
          <a:lstStyle/>
          <a:p>
            <a:pPr algn="ctr"/>
            <a:r>
              <a:rPr lang="ru-RU" dirty="0" err="1"/>
              <a:t>PiccoloTeatro</a:t>
            </a:r>
            <a:r>
              <a:rPr lang="ru-RU" dirty="0"/>
              <a:t> </a:t>
            </a:r>
            <a:r>
              <a:rPr lang="ru-RU" dirty="0" err="1"/>
              <a:t>di</a:t>
            </a:r>
            <a:r>
              <a:rPr lang="ru-RU" dirty="0"/>
              <a:t> </a:t>
            </a:r>
            <a:r>
              <a:rPr lang="ru-RU" dirty="0" err="1"/>
              <a:t>Milano</a:t>
            </a:r>
            <a:r>
              <a:rPr lang="ru-RU" dirty="0"/>
              <a:t> </a:t>
            </a:r>
            <a:endParaRPr lang="ru-RU" dirty="0" smtClean="0"/>
          </a:p>
          <a:p>
            <a:pPr algn="ctr"/>
            <a:r>
              <a:rPr lang="ru-RU" dirty="0"/>
              <a:t>Пикколо </a:t>
            </a:r>
            <a:r>
              <a:rPr lang="ru-RU" dirty="0" err="1"/>
              <a:t>Театро</a:t>
            </a:r>
            <a:r>
              <a:rPr lang="ru-RU" dirty="0"/>
              <a:t> </a:t>
            </a:r>
            <a:endParaRPr lang="ru-RU" dirty="0" smtClean="0"/>
          </a:p>
          <a:p>
            <a:pPr algn="ctr"/>
            <a:r>
              <a:rPr lang="ru-RU" dirty="0" smtClean="0"/>
              <a:t>открылся </a:t>
            </a:r>
            <a:r>
              <a:rPr lang="ru-RU" dirty="0"/>
              <a:t>в 1947 </a:t>
            </a:r>
          </a:p>
        </p:txBody>
      </p:sp>
      <p:pic>
        <p:nvPicPr>
          <p:cNvPr id="2" name="Объект 1"/>
          <p:cNvPicPr>
            <a:picLocks noGrp="1" noChangeAspect="1"/>
          </p:cNvPicPr>
          <p:nvPr>
            <p:ph sz="half" idx="2"/>
          </p:nvPr>
        </p:nvPicPr>
        <p:blipFill>
          <a:blip r:embed="rId2"/>
          <a:stretch>
            <a:fillRect/>
          </a:stretch>
        </p:blipFill>
        <p:spPr>
          <a:xfrm>
            <a:off x="611560" y="3286864"/>
            <a:ext cx="2786604" cy="2869538"/>
          </a:xfrm>
        </p:spPr>
      </p:pic>
      <p:pic>
        <p:nvPicPr>
          <p:cNvPr id="7" name="Объект 6"/>
          <p:cNvPicPr>
            <a:picLocks noGrp="1" noChangeAspect="1"/>
          </p:cNvPicPr>
          <p:nvPr>
            <p:ph sz="quarter" idx="4"/>
          </p:nvPr>
        </p:nvPicPr>
        <p:blipFill>
          <a:blip r:embed="rId3"/>
          <a:stretch>
            <a:fillRect/>
          </a:stretch>
        </p:blipFill>
        <p:spPr>
          <a:xfrm>
            <a:off x="3779913" y="239934"/>
            <a:ext cx="5121892" cy="2829904"/>
          </a:xfrm>
        </p:spPr>
      </p:pic>
      <p:pic>
        <p:nvPicPr>
          <p:cNvPr id="3074" name="Picture 2"/>
          <p:cNvPicPr>
            <a:picLocks noChangeAspect="1" noChangeArrowheads="1"/>
          </p:cNvPicPr>
          <p:nvPr/>
        </p:nvPicPr>
        <p:blipFill>
          <a:blip r:embed="rId4"/>
          <a:stretch>
            <a:fillRect/>
          </a:stretch>
        </p:blipFill>
        <p:spPr bwMode="auto">
          <a:xfrm>
            <a:off x="4125601" y="3430766"/>
            <a:ext cx="4285880" cy="28317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44531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476672"/>
            <a:ext cx="4040188" cy="639762"/>
          </a:xfrm>
        </p:spPr>
        <p:txBody>
          <a:bodyPr>
            <a:normAutofit fontScale="92500" lnSpcReduction="20000"/>
          </a:bodyPr>
          <a:lstStyle/>
          <a:p>
            <a:pPr algn="ctr"/>
            <a:r>
              <a:rPr lang="ru-RU" dirty="0"/>
              <a:t>Театр марионеток «Карло </a:t>
            </a:r>
            <a:r>
              <a:rPr lang="ru-RU" dirty="0" err="1"/>
              <a:t>Колла</a:t>
            </a:r>
            <a:r>
              <a:rPr lang="ru-RU" dirty="0"/>
              <a:t> и сыновья» </a:t>
            </a:r>
          </a:p>
        </p:txBody>
      </p:sp>
      <p:pic>
        <p:nvPicPr>
          <p:cNvPr id="7" name="Объект 6"/>
          <p:cNvPicPr>
            <a:picLocks noGrp="1" noChangeAspect="1"/>
          </p:cNvPicPr>
          <p:nvPr>
            <p:ph sz="half" idx="2"/>
          </p:nvPr>
        </p:nvPicPr>
        <p:blipFill>
          <a:blip r:embed="rId2"/>
          <a:stretch>
            <a:fillRect/>
          </a:stretch>
        </p:blipFill>
        <p:spPr>
          <a:xfrm>
            <a:off x="395536" y="1340768"/>
            <a:ext cx="3528392" cy="5198497"/>
          </a:xfrm>
        </p:spPr>
      </p:pic>
      <p:sp>
        <p:nvSpPr>
          <p:cNvPr id="5" name="Текст 4"/>
          <p:cNvSpPr>
            <a:spLocks noGrp="1"/>
          </p:cNvSpPr>
          <p:nvPr>
            <p:ph type="body" sz="quarter" idx="3"/>
          </p:nvPr>
        </p:nvSpPr>
        <p:spPr>
          <a:xfrm>
            <a:off x="4644008" y="2779649"/>
            <a:ext cx="4041775" cy="1440160"/>
          </a:xfrm>
        </p:spPr>
        <p:txBody>
          <a:bodyPr>
            <a:normAutofit fontScale="70000" lnSpcReduction="20000"/>
          </a:bodyPr>
          <a:lstStyle/>
          <a:p>
            <a:r>
              <a:rPr lang="ru-RU" dirty="0"/>
              <a:t>Артистам сопутствовал успех, и труппа начала выступать в больших городах. С 1906 по 1957 год постоянной площадкой для выступлений Театра Карло </a:t>
            </a:r>
            <a:r>
              <a:rPr lang="ru-RU" dirty="0" err="1"/>
              <a:t>Коллы</a:t>
            </a:r>
            <a:r>
              <a:rPr lang="ru-RU" dirty="0"/>
              <a:t> стал старинный миланский театр марионеток «</a:t>
            </a:r>
            <a:r>
              <a:rPr lang="ru-RU" dirty="0" err="1"/>
              <a:t>Джероламо</a:t>
            </a:r>
            <a:r>
              <a:rPr lang="ru-RU" dirty="0"/>
              <a:t>», </a:t>
            </a:r>
          </a:p>
        </p:txBody>
      </p:sp>
      <p:pic>
        <p:nvPicPr>
          <p:cNvPr id="8" name="Объект 7"/>
          <p:cNvPicPr>
            <a:picLocks noGrp="1" noChangeAspect="1"/>
          </p:cNvPicPr>
          <p:nvPr>
            <p:ph sz="quarter" idx="4"/>
          </p:nvPr>
        </p:nvPicPr>
        <p:blipFill>
          <a:blip r:embed="rId3"/>
          <a:stretch>
            <a:fillRect/>
          </a:stretch>
        </p:blipFill>
        <p:spPr>
          <a:xfrm>
            <a:off x="4860254" y="404664"/>
            <a:ext cx="3199410" cy="2392416"/>
          </a:xfrm>
        </p:spPr>
      </p:pic>
      <p:pic>
        <p:nvPicPr>
          <p:cNvPr id="5122" name="Picture 2"/>
          <p:cNvPicPr>
            <a:picLocks noChangeAspect="1" noChangeArrowheads="1"/>
          </p:cNvPicPr>
          <p:nvPr/>
        </p:nvPicPr>
        <p:blipFill>
          <a:blip r:embed="rId4"/>
          <a:stretch>
            <a:fillRect/>
          </a:stretch>
        </p:blipFill>
        <p:spPr bwMode="auto">
          <a:xfrm>
            <a:off x="4789951" y="4240444"/>
            <a:ext cx="3452530" cy="230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7216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2"/>
          </p:nvPr>
        </p:nvPicPr>
        <p:blipFill>
          <a:blip r:embed="rId2"/>
          <a:stretch>
            <a:fillRect/>
          </a:stretch>
        </p:blipFill>
        <p:spPr>
          <a:xfrm>
            <a:off x="1071538" y="2907295"/>
            <a:ext cx="7108096" cy="3950705"/>
          </a:xfrm>
        </p:spPr>
      </p:pic>
      <p:sp>
        <p:nvSpPr>
          <p:cNvPr id="5" name="Текст 4"/>
          <p:cNvSpPr>
            <a:spLocks noGrp="1"/>
          </p:cNvSpPr>
          <p:nvPr>
            <p:ph type="body" sz="quarter" idx="3"/>
          </p:nvPr>
        </p:nvSpPr>
        <p:spPr>
          <a:xfrm>
            <a:off x="4572000" y="2204864"/>
            <a:ext cx="4041775" cy="639762"/>
          </a:xfrm>
        </p:spPr>
        <p:txBody>
          <a:bodyPr>
            <a:normAutofit fontScale="77500" lnSpcReduction="20000"/>
          </a:bodyPr>
          <a:lstStyle/>
          <a:p>
            <a:pPr algn="ctr"/>
            <a:r>
              <a:rPr lang="ru-RU" dirty="0">
                <a:ea typeface="Calibri"/>
                <a:cs typeface="Times New Roman"/>
              </a:rPr>
              <a:t>Театр </a:t>
            </a:r>
            <a:r>
              <a:rPr lang="ru-RU" dirty="0" err="1">
                <a:ea typeface="Calibri"/>
                <a:cs typeface="Times New Roman"/>
              </a:rPr>
              <a:t>Марцелла</a:t>
            </a:r>
            <a:r>
              <a:rPr lang="ru-RU" dirty="0">
                <a:ea typeface="Calibri"/>
                <a:cs typeface="Times New Roman"/>
              </a:rPr>
              <a:t> </a:t>
            </a:r>
            <a:endParaRPr lang="ru-RU" dirty="0" smtClean="0">
              <a:ea typeface="Calibri"/>
              <a:cs typeface="Times New Roman"/>
            </a:endParaRPr>
          </a:p>
          <a:p>
            <a:pPr algn="ctr"/>
            <a:r>
              <a:rPr lang="ru-RU" dirty="0" smtClean="0">
                <a:ea typeface="Calibri"/>
                <a:cs typeface="Times New Roman"/>
              </a:rPr>
              <a:t>(</a:t>
            </a:r>
            <a:r>
              <a:rPr lang="ru-RU" dirty="0" err="1">
                <a:ea typeface="Calibri"/>
                <a:cs typeface="Times New Roman"/>
              </a:rPr>
              <a:t>Teatro</a:t>
            </a:r>
            <a:r>
              <a:rPr lang="ru-RU" dirty="0">
                <a:ea typeface="Calibri"/>
                <a:cs typeface="Times New Roman"/>
              </a:rPr>
              <a:t> </a:t>
            </a:r>
            <a:r>
              <a:rPr lang="ru-RU" dirty="0" err="1">
                <a:ea typeface="Calibri"/>
                <a:cs typeface="Times New Roman"/>
              </a:rPr>
              <a:t>di</a:t>
            </a:r>
            <a:r>
              <a:rPr lang="ru-RU" dirty="0">
                <a:ea typeface="Calibri"/>
                <a:cs typeface="Times New Roman"/>
              </a:rPr>
              <a:t> </a:t>
            </a:r>
            <a:r>
              <a:rPr lang="ru-RU" dirty="0" err="1">
                <a:ea typeface="Calibri"/>
                <a:cs typeface="Times New Roman"/>
              </a:rPr>
              <a:t>Marcello</a:t>
            </a:r>
            <a:r>
              <a:rPr lang="ru-RU" dirty="0">
                <a:ea typeface="Calibri"/>
                <a:cs typeface="Times New Roman"/>
              </a:rPr>
              <a:t>) (Рим). </a:t>
            </a:r>
            <a:endParaRPr lang="ru-RU" dirty="0"/>
          </a:p>
        </p:txBody>
      </p:sp>
      <p:pic>
        <p:nvPicPr>
          <p:cNvPr id="8" name="Объект 7"/>
          <p:cNvPicPr>
            <a:picLocks noGrp="1" noChangeAspect="1"/>
          </p:cNvPicPr>
          <p:nvPr>
            <p:ph sz="quarter" idx="4"/>
          </p:nvPr>
        </p:nvPicPr>
        <p:blipFill>
          <a:blip r:embed="rId3"/>
          <a:stretch>
            <a:fillRect/>
          </a:stretch>
        </p:blipFill>
        <p:spPr>
          <a:xfrm>
            <a:off x="5220072" y="182305"/>
            <a:ext cx="2765640" cy="1965060"/>
          </a:xfrm>
        </p:spPr>
      </p:pic>
      <p:pic>
        <p:nvPicPr>
          <p:cNvPr id="4098" name="Picture 2"/>
          <p:cNvPicPr>
            <a:picLocks noChangeAspect="1" noChangeArrowheads="1"/>
          </p:cNvPicPr>
          <p:nvPr/>
        </p:nvPicPr>
        <p:blipFill>
          <a:blip r:embed="rId4"/>
          <a:stretch>
            <a:fillRect/>
          </a:stretch>
        </p:blipFill>
        <p:spPr bwMode="auto">
          <a:xfrm>
            <a:off x="428596" y="214290"/>
            <a:ext cx="3612604" cy="26610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0799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quarter" idx="4"/>
          </p:nvPr>
        </p:nvPicPr>
        <p:blipFill>
          <a:blip r:embed="rId2">
            <a:extLst>
              <a:ext uri="{28A0092B-C50C-407E-A947-70E740481C1C}">
                <a14:useLocalDpi xmlns:a14="http://schemas.microsoft.com/office/drawing/2010/main" xmlns="" val="0"/>
              </a:ext>
            </a:extLst>
          </a:blip>
          <a:stretch>
            <a:fillRect/>
          </a:stretch>
        </p:blipFill>
        <p:spPr>
          <a:xfrm>
            <a:off x="5366819" y="332657"/>
            <a:ext cx="3462980" cy="2592288"/>
          </a:xfrm>
        </p:spPr>
      </p:pic>
      <p:sp>
        <p:nvSpPr>
          <p:cNvPr id="3" name="Текст 2"/>
          <p:cNvSpPr>
            <a:spLocks noGrp="1"/>
          </p:cNvSpPr>
          <p:nvPr>
            <p:ph type="body" idx="1"/>
          </p:nvPr>
        </p:nvSpPr>
        <p:spPr>
          <a:xfrm>
            <a:off x="1187624" y="908720"/>
            <a:ext cx="3168352" cy="1080120"/>
          </a:xfrm>
        </p:spPr>
        <p:txBody>
          <a:bodyPr>
            <a:normAutofit/>
          </a:bodyPr>
          <a:lstStyle/>
          <a:p>
            <a:pPr algn="ctr"/>
            <a:r>
              <a:rPr lang="ru-RU" dirty="0">
                <a:ea typeface="Calibri"/>
                <a:cs typeface="Times New Roman"/>
              </a:rPr>
              <a:t>Театр "</a:t>
            </a:r>
            <a:r>
              <a:rPr lang="ru-RU" dirty="0" err="1">
                <a:ea typeface="Calibri"/>
                <a:cs typeface="Times New Roman"/>
              </a:rPr>
              <a:t>Арджентина</a:t>
            </a:r>
            <a:r>
              <a:rPr lang="ru-RU" dirty="0">
                <a:ea typeface="Calibri"/>
                <a:cs typeface="Times New Roman"/>
              </a:rPr>
              <a:t>" </a:t>
            </a:r>
            <a:endParaRPr lang="ru-RU" dirty="0" smtClean="0">
              <a:ea typeface="Calibri"/>
              <a:cs typeface="Times New Roman"/>
            </a:endParaRPr>
          </a:p>
          <a:p>
            <a:pPr algn="ctr"/>
            <a:r>
              <a:rPr lang="ru-RU" dirty="0" smtClean="0">
                <a:ea typeface="Calibri"/>
                <a:cs typeface="Times New Roman"/>
              </a:rPr>
              <a:t>(</a:t>
            </a:r>
            <a:r>
              <a:rPr lang="ru-RU" dirty="0" err="1">
                <a:ea typeface="Calibri"/>
                <a:cs typeface="Times New Roman"/>
              </a:rPr>
              <a:t>Teatro</a:t>
            </a:r>
            <a:r>
              <a:rPr lang="ru-RU" dirty="0">
                <a:ea typeface="Calibri"/>
                <a:cs typeface="Times New Roman"/>
              </a:rPr>
              <a:t> </a:t>
            </a:r>
            <a:r>
              <a:rPr lang="ru-RU" dirty="0" err="1">
                <a:ea typeface="Calibri"/>
                <a:cs typeface="Times New Roman"/>
              </a:rPr>
              <a:t>Argentina</a:t>
            </a:r>
            <a:r>
              <a:rPr lang="ru-RU" dirty="0">
                <a:ea typeface="Calibri"/>
                <a:cs typeface="Times New Roman"/>
              </a:rPr>
              <a:t>). </a:t>
            </a:r>
            <a:endParaRPr lang="ru-RU" dirty="0"/>
          </a:p>
        </p:txBody>
      </p:sp>
      <p:pic>
        <p:nvPicPr>
          <p:cNvPr id="7" name="Объект 6"/>
          <p:cNvPicPr>
            <a:picLocks noGrp="1" noChangeAspect="1"/>
          </p:cNvPicPr>
          <p:nvPr>
            <p:ph sz="half" idx="2"/>
          </p:nvPr>
        </p:nvPicPr>
        <p:blipFill>
          <a:blip r:embed="rId3"/>
          <a:stretch>
            <a:fillRect/>
          </a:stretch>
        </p:blipFill>
        <p:spPr>
          <a:xfrm>
            <a:off x="539552" y="2350400"/>
            <a:ext cx="5148011" cy="4128237"/>
          </a:xfrm>
        </p:spPr>
      </p:pic>
    </p:spTree>
    <p:extLst>
      <p:ext uri="{BB962C8B-B14F-4D97-AF65-F5344CB8AC3E}">
        <p14:creationId xmlns:p14="http://schemas.microsoft.com/office/powerpoint/2010/main" xmlns="" val="2606994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2"/>
          </p:nvPr>
        </p:nvPicPr>
        <p:blipFill>
          <a:blip r:embed="rId2"/>
          <a:stretch>
            <a:fillRect/>
          </a:stretch>
        </p:blipFill>
        <p:spPr>
          <a:xfrm>
            <a:off x="251811" y="2060848"/>
            <a:ext cx="4971511" cy="3240360"/>
          </a:xfrm>
        </p:spPr>
      </p:pic>
      <p:sp>
        <p:nvSpPr>
          <p:cNvPr id="2" name="Заголовок 1"/>
          <p:cNvSpPr>
            <a:spLocks noGrp="1"/>
          </p:cNvSpPr>
          <p:nvPr>
            <p:ph type="title"/>
          </p:nvPr>
        </p:nvSpPr>
        <p:spPr/>
        <p:txBody>
          <a:bodyPr/>
          <a:lstStyle/>
          <a:p>
            <a:r>
              <a:rPr lang="ru-RU" dirty="0" smtClean="0"/>
              <a:t>ТЕАТРЫ ФРАНЦИИ</a:t>
            </a:r>
            <a:endParaRPr lang="ru-RU" dirty="0"/>
          </a:p>
        </p:txBody>
      </p:sp>
      <p:sp>
        <p:nvSpPr>
          <p:cNvPr id="3" name="Текст 2"/>
          <p:cNvSpPr>
            <a:spLocks noGrp="1"/>
          </p:cNvSpPr>
          <p:nvPr>
            <p:ph type="body" idx="1"/>
          </p:nvPr>
        </p:nvSpPr>
        <p:spPr>
          <a:xfrm>
            <a:off x="251520" y="1124744"/>
            <a:ext cx="4392488" cy="834107"/>
          </a:xfrm>
        </p:spPr>
        <p:txBody>
          <a:bodyPr>
            <a:normAutofit fontScale="85000" lnSpcReduction="10000"/>
          </a:bodyPr>
          <a:lstStyle/>
          <a:p>
            <a:pPr algn="ctr"/>
            <a:r>
              <a:rPr lang="ru-RU" dirty="0" err="1"/>
              <a:t>Комеди</a:t>
            </a:r>
            <a:r>
              <a:rPr lang="ru-RU" dirty="0"/>
              <a:t> </a:t>
            </a:r>
            <a:r>
              <a:rPr lang="ru-RU" dirty="0" err="1"/>
              <a:t>Франсез</a:t>
            </a:r>
            <a:r>
              <a:rPr lang="ru-RU" dirty="0"/>
              <a:t> (</a:t>
            </a:r>
            <a:r>
              <a:rPr lang="en-US" dirty="0" err="1"/>
              <a:t>Comedie-Franaise</a:t>
            </a:r>
            <a:r>
              <a:rPr lang="en-US" dirty="0"/>
              <a:t>), </a:t>
            </a:r>
            <a:r>
              <a:rPr lang="ru-RU" dirty="0"/>
              <a:t>или "Театр Франсе" (</a:t>
            </a:r>
            <a:r>
              <a:rPr lang="en-US" dirty="0"/>
              <a:t>Theatre-</a:t>
            </a:r>
            <a:r>
              <a:rPr lang="en-US" dirty="0" err="1"/>
              <a:t>Francais</a:t>
            </a:r>
            <a:r>
              <a:rPr lang="en-US" dirty="0"/>
              <a:t>), </a:t>
            </a:r>
            <a:endParaRPr lang="ru-RU" dirty="0"/>
          </a:p>
        </p:txBody>
      </p:sp>
      <p:sp>
        <p:nvSpPr>
          <p:cNvPr id="5" name="Текст 4"/>
          <p:cNvSpPr>
            <a:spLocks noGrp="1"/>
          </p:cNvSpPr>
          <p:nvPr>
            <p:ph type="body" sz="quarter" idx="3"/>
          </p:nvPr>
        </p:nvSpPr>
        <p:spPr>
          <a:xfrm>
            <a:off x="899592" y="5733256"/>
            <a:ext cx="4041775" cy="639762"/>
          </a:xfrm>
        </p:spPr>
        <p:txBody>
          <a:bodyPr>
            <a:normAutofit fontScale="77500" lnSpcReduction="20000"/>
          </a:bodyPr>
          <a:lstStyle/>
          <a:p>
            <a:pPr algn="ctr"/>
            <a:r>
              <a:rPr lang="ru-RU" b="0" dirty="0" smtClean="0"/>
              <a:t>Современный вид </a:t>
            </a:r>
          </a:p>
          <a:p>
            <a:pPr algn="ctr"/>
            <a:r>
              <a:rPr lang="ru-RU" b="0" dirty="0" smtClean="0"/>
              <a:t>зрительного зала</a:t>
            </a:r>
            <a:endParaRPr lang="ru-RU" b="0" dirty="0"/>
          </a:p>
        </p:txBody>
      </p:sp>
      <p:pic>
        <p:nvPicPr>
          <p:cNvPr id="8" name="Объект 7"/>
          <p:cNvPicPr>
            <a:picLocks noGrp="1" noChangeAspect="1"/>
          </p:cNvPicPr>
          <p:nvPr>
            <p:ph sz="quarter" idx="4"/>
          </p:nvPr>
        </p:nvPicPr>
        <p:blipFill>
          <a:blip r:embed="rId3"/>
          <a:stretch>
            <a:fillRect/>
          </a:stretch>
        </p:blipFill>
        <p:spPr>
          <a:xfrm>
            <a:off x="5508104" y="1196752"/>
            <a:ext cx="3456384" cy="5226052"/>
          </a:xfrm>
        </p:spPr>
      </p:pic>
    </p:spTree>
    <p:extLst>
      <p:ext uri="{BB962C8B-B14F-4D97-AF65-F5344CB8AC3E}">
        <p14:creationId xmlns:p14="http://schemas.microsoft.com/office/powerpoint/2010/main" xmlns="" val="2900269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Autofit/>
          </a:bodyPr>
          <a:lstStyle/>
          <a:p>
            <a:r>
              <a:rPr lang="ru-RU" sz="2800" dirty="0"/>
              <a:t>"Театры Больших бульваров"</a:t>
            </a:r>
          </a:p>
        </p:txBody>
      </p:sp>
      <p:sp>
        <p:nvSpPr>
          <p:cNvPr id="3" name="Текст 2"/>
          <p:cNvSpPr>
            <a:spLocks noGrp="1"/>
          </p:cNvSpPr>
          <p:nvPr>
            <p:ph type="body" idx="1"/>
          </p:nvPr>
        </p:nvSpPr>
        <p:spPr>
          <a:xfrm>
            <a:off x="457200" y="764704"/>
            <a:ext cx="4618856" cy="1368152"/>
          </a:xfrm>
        </p:spPr>
        <p:txBody>
          <a:bodyPr>
            <a:normAutofit fontScale="70000" lnSpcReduction="20000"/>
          </a:bodyPr>
          <a:lstStyle/>
          <a:p>
            <a:pPr algn="ctr"/>
            <a:r>
              <a:rPr lang="ru-RU" b="0" dirty="0"/>
              <a:t>Театр "</a:t>
            </a:r>
            <a:r>
              <a:rPr lang="ru-RU" b="0" dirty="0" smtClean="0"/>
              <a:t>Варьете« был </a:t>
            </a:r>
            <a:r>
              <a:rPr lang="ru-RU" b="0" dirty="0"/>
              <a:t>изгнан Наполеоном из Королевского дворца. Считалось, что Французской Комедии с ее классическим репертуаром не пристало соседство с труппой, представлявшей "вульгарные водевили</a:t>
            </a:r>
            <a:r>
              <a:rPr lang="ru-RU" b="0" dirty="0" smtClean="0"/>
              <a:t>".</a:t>
            </a:r>
            <a:endParaRPr lang="ru-RU" b="0" dirty="0"/>
          </a:p>
        </p:txBody>
      </p:sp>
      <p:pic>
        <p:nvPicPr>
          <p:cNvPr id="8" name="Объект 7"/>
          <p:cNvPicPr>
            <a:picLocks noGrp="1" noChangeAspect="1"/>
          </p:cNvPicPr>
          <p:nvPr>
            <p:ph sz="half" idx="2"/>
          </p:nvPr>
        </p:nvPicPr>
        <p:blipFill>
          <a:blip r:embed="rId2"/>
          <a:stretch>
            <a:fillRect/>
          </a:stretch>
        </p:blipFill>
        <p:spPr>
          <a:xfrm>
            <a:off x="252704" y="2132856"/>
            <a:ext cx="5050222" cy="3528392"/>
          </a:xfrm>
        </p:spPr>
      </p:pic>
      <p:sp>
        <p:nvSpPr>
          <p:cNvPr id="5" name="Текст 4"/>
          <p:cNvSpPr>
            <a:spLocks noGrp="1"/>
          </p:cNvSpPr>
          <p:nvPr>
            <p:ph type="body" sz="quarter" idx="3"/>
          </p:nvPr>
        </p:nvSpPr>
        <p:spPr>
          <a:xfrm>
            <a:off x="5292080" y="692696"/>
            <a:ext cx="3609727" cy="978123"/>
          </a:xfrm>
        </p:spPr>
        <p:txBody>
          <a:bodyPr>
            <a:normAutofit fontScale="70000" lnSpcReduction="20000"/>
          </a:bodyPr>
          <a:lstStyle/>
          <a:p>
            <a:pPr algn="ctr"/>
            <a:r>
              <a:rPr lang="ru-RU" b="0" dirty="0"/>
              <a:t>Архитектор </a:t>
            </a:r>
            <a:r>
              <a:rPr lang="ru-RU" b="0" dirty="0" err="1"/>
              <a:t>Селлерье</a:t>
            </a:r>
            <a:r>
              <a:rPr lang="ru-RU" b="0" dirty="0"/>
              <a:t> построил для труппы "Варьете" здание в царившем тогда повсюду стиле греческого храма. </a:t>
            </a:r>
          </a:p>
        </p:txBody>
      </p:sp>
      <p:pic>
        <p:nvPicPr>
          <p:cNvPr id="7" name="Объект 6"/>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5436096" y="1700808"/>
            <a:ext cx="3290168" cy="4794245"/>
          </a:xfrm>
        </p:spPr>
      </p:pic>
    </p:spTree>
    <p:extLst>
      <p:ext uri="{BB962C8B-B14F-4D97-AF65-F5344CB8AC3E}">
        <p14:creationId xmlns:p14="http://schemas.microsoft.com/office/powerpoint/2010/main" xmlns="" val="2316952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800" dirty="0"/>
              <a:t>"Театры Больших бульваров"</a:t>
            </a:r>
          </a:p>
        </p:txBody>
      </p:sp>
      <p:sp>
        <p:nvSpPr>
          <p:cNvPr id="3" name="Текст 2"/>
          <p:cNvSpPr>
            <a:spLocks noGrp="1"/>
          </p:cNvSpPr>
          <p:nvPr>
            <p:ph type="body" idx="1"/>
          </p:nvPr>
        </p:nvSpPr>
        <p:spPr>
          <a:xfrm>
            <a:off x="617641" y="1772816"/>
            <a:ext cx="3528392" cy="1441374"/>
          </a:xfrm>
        </p:spPr>
        <p:txBody>
          <a:bodyPr>
            <a:normAutofit fontScale="92500" lnSpcReduction="10000"/>
          </a:bodyPr>
          <a:lstStyle/>
          <a:p>
            <a:pPr algn="ctr"/>
            <a:r>
              <a:rPr lang="ru-RU" dirty="0"/>
              <a:t>Театр "Порт-Сен-Мартен" открылся в 1814 году. </a:t>
            </a:r>
            <a:endParaRPr lang="ru-RU" dirty="0" smtClean="0"/>
          </a:p>
          <a:p>
            <a:pPr algn="ctr"/>
            <a:r>
              <a:rPr lang="ru-RU" dirty="0"/>
              <a:t>С</a:t>
            </a:r>
            <a:r>
              <a:rPr lang="ru-RU" dirty="0" smtClean="0"/>
              <a:t>тал </a:t>
            </a:r>
            <a:r>
              <a:rPr lang="ru-RU" dirty="0"/>
              <a:t>главным театром Бульваров. </a:t>
            </a:r>
          </a:p>
        </p:txBody>
      </p:sp>
      <p:pic>
        <p:nvPicPr>
          <p:cNvPr id="1028" name="Picture 4" descr="C:\Users\Руслан\Desktop\ДЛЯ ПРЕЗЕНТАЦИИ\Франция\Бульвары Парижа.jpg"/>
          <p:cNvPicPr>
            <a:picLocks noChangeAspect="1" noChangeArrowheads="1"/>
          </p:cNvPicPr>
          <p:nvPr/>
        </p:nvPicPr>
        <p:blipFill>
          <a:blip r:embed="rId2"/>
          <a:stretch>
            <a:fillRect/>
          </a:stretch>
        </p:blipFill>
        <p:spPr bwMode="auto">
          <a:xfrm>
            <a:off x="4135867" y="838882"/>
            <a:ext cx="4830226" cy="41721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Объект 6"/>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592769" y="3861048"/>
            <a:ext cx="4104456" cy="2688418"/>
          </a:xfrm>
        </p:spPr>
      </p:pic>
    </p:spTree>
    <p:extLst>
      <p:ext uri="{BB962C8B-B14F-4D97-AF65-F5344CB8AC3E}">
        <p14:creationId xmlns:p14="http://schemas.microsoft.com/office/powerpoint/2010/main" xmlns="" val="251244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Театры Англии</a:t>
            </a:r>
            <a:endParaRPr lang="ru-RU" dirty="0"/>
          </a:p>
        </p:txBody>
      </p:sp>
      <p:sp>
        <p:nvSpPr>
          <p:cNvPr id="5" name="Текст 4"/>
          <p:cNvSpPr>
            <a:spLocks noGrp="1"/>
          </p:cNvSpPr>
          <p:nvPr>
            <p:ph type="body" idx="1"/>
          </p:nvPr>
        </p:nvSpPr>
        <p:spPr>
          <a:xfrm>
            <a:off x="395536" y="1196752"/>
            <a:ext cx="4101852" cy="1050131"/>
          </a:xfrm>
        </p:spPr>
        <p:txBody>
          <a:bodyPr>
            <a:normAutofit/>
          </a:bodyPr>
          <a:lstStyle/>
          <a:p>
            <a:pPr algn="ctr"/>
            <a:r>
              <a:rPr lang="ru-RU" dirty="0"/>
              <a:t>ТЕАТР «ГЛОБУС» (</a:t>
            </a:r>
            <a:r>
              <a:rPr lang="en-US" dirty="0"/>
              <a:t>GLOBE</a:t>
            </a:r>
            <a:r>
              <a:rPr lang="en-US" dirty="0" smtClean="0"/>
              <a:t>)</a:t>
            </a:r>
            <a:endParaRPr lang="ru-RU" dirty="0" smtClean="0"/>
          </a:p>
          <a:p>
            <a:pPr algn="ctr"/>
            <a:r>
              <a:rPr lang="en-US" dirty="0" smtClean="0"/>
              <a:t> 1599</a:t>
            </a:r>
            <a:r>
              <a:rPr lang="ru-RU" dirty="0" smtClean="0"/>
              <a:t> г</a:t>
            </a:r>
            <a:r>
              <a:rPr lang="en-US" dirty="0" smtClean="0"/>
              <a:t> </a:t>
            </a:r>
            <a:endParaRPr lang="ru-RU" dirty="0"/>
          </a:p>
        </p:txBody>
      </p:sp>
      <p:pic>
        <p:nvPicPr>
          <p:cNvPr id="9" name="Объект 8"/>
          <p:cNvPicPr>
            <a:picLocks noGrp="1" noChangeAspect="1"/>
          </p:cNvPicPr>
          <p:nvPr>
            <p:ph sz="half" idx="2"/>
          </p:nvPr>
        </p:nvPicPr>
        <p:blipFill>
          <a:blip r:embed="rId2"/>
          <a:stretch>
            <a:fillRect/>
          </a:stretch>
        </p:blipFill>
        <p:spPr>
          <a:xfrm>
            <a:off x="328006" y="2278323"/>
            <a:ext cx="4080552" cy="4029546"/>
          </a:xfrm>
        </p:spPr>
      </p:pic>
      <p:pic>
        <p:nvPicPr>
          <p:cNvPr id="10" name="Объект 9"/>
          <p:cNvPicPr>
            <a:picLocks noGrp="1" noChangeAspect="1"/>
          </p:cNvPicPr>
          <p:nvPr>
            <p:ph sz="quarter" idx="4"/>
          </p:nvPr>
        </p:nvPicPr>
        <p:blipFill>
          <a:blip r:embed="rId3"/>
          <a:stretch>
            <a:fillRect/>
          </a:stretch>
        </p:blipFill>
        <p:spPr>
          <a:xfrm>
            <a:off x="4501356" y="1268760"/>
            <a:ext cx="4497264" cy="3894538"/>
          </a:xfrm>
        </p:spPr>
      </p:pic>
      <p:sp>
        <p:nvSpPr>
          <p:cNvPr id="12" name="Текст 4"/>
          <p:cNvSpPr>
            <a:spLocks noGrp="1"/>
          </p:cNvSpPr>
          <p:nvPr>
            <p:ph type="body" idx="1"/>
          </p:nvPr>
        </p:nvSpPr>
        <p:spPr>
          <a:xfrm>
            <a:off x="4644008" y="5157192"/>
            <a:ext cx="4101852" cy="1266155"/>
          </a:xfrm>
        </p:spPr>
        <p:txBody>
          <a:bodyPr>
            <a:normAutofit fontScale="62500" lnSpcReduction="20000"/>
          </a:bodyPr>
          <a:lstStyle/>
          <a:p>
            <a:pPr algn="ctr"/>
            <a:r>
              <a:rPr lang="en-US" b="0" dirty="0" smtClean="0"/>
              <a:t> </a:t>
            </a:r>
            <a:r>
              <a:rPr lang="ru-RU" b="0" dirty="0"/>
              <a:t>Сцена примыкала к задней части здания; над ее глубинной частью возвышалась верхняя сценическая площадка, т.н. «галерея»; еще выше находился «домик» – строение с одним или двумя окнами. Таким образом, в театре было четыре места </a:t>
            </a:r>
            <a:r>
              <a:rPr lang="ru-RU" b="0" dirty="0" smtClean="0"/>
              <a:t>действия</a:t>
            </a:r>
            <a:r>
              <a:rPr lang="ru-RU" b="0" dirty="0"/>
              <a:t>.</a:t>
            </a:r>
          </a:p>
        </p:txBody>
      </p:sp>
    </p:spTree>
    <p:extLst>
      <p:ext uri="{BB962C8B-B14F-4D97-AF65-F5344CB8AC3E}">
        <p14:creationId xmlns:p14="http://schemas.microsoft.com/office/powerpoint/2010/main" xmlns="" val="2938339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800" dirty="0"/>
              <a:t>"Театры Больших бульваров"</a:t>
            </a:r>
          </a:p>
        </p:txBody>
      </p:sp>
      <p:pic>
        <p:nvPicPr>
          <p:cNvPr id="8" name="Объект 7"/>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467543" y="2860328"/>
            <a:ext cx="5688633" cy="3678650"/>
          </a:xfrm>
        </p:spPr>
      </p:pic>
      <p:sp>
        <p:nvSpPr>
          <p:cNvPr id="5" name="Текст 4"/>
          <p:cNvSpPr>
            <a:spLocks noGrp="1"/>
          </p:cNvSpPr>
          <p:nvPr>
            <p:ph type="body" sz="quarter" idx="3"/>
          </p:nvPr>
        </p:nvSpPr>
        <p:spPr>
          <a:xfrm>
            <a:off x="467544" y="1268760"/>
            <a:ext cx="4041775" cy="1359842"/>
          </a:xfrm>
        </p:spPr>
        <p:txBody>
          <a:bodyPr>
            <a:normAutofit fontScale="92500" lnSpcReduction="20000"/>
          </a:bodyPr>
          <a:lstStyle/>
          <a:p>
            <a:pPr algn="ctr"/>
            <a:r>
              <a:rPr lang="ru-RU" dirty="0"/>
              <a:t>В 1847 году Александр Дюма открыл на Бульваре </a:t>
            </a:r>
            <a:r>
              <a:rPr lang="ru-RU" dirty="0" err="1" smtClean="0"/>
              <a:t>Тампль</a:t>
            </a:r>
            <a:endParaRPr lang="ru-RU" dirty="0" smtClean="0"/>
          </a:p>
          <a:p>
            <a:pPr algn="ctr"/>
            <a:r>
              <a:rPr lang="ru-RU" dirty="0" smtClean="0"/>
              <a:t> </a:t>
            </a:r>
            <a:r>
              <a:rPr lang="ru-RU" dirty="0"/>
              <a:t>свой </a:t>
            </a:r>
            <a:r>
              <a:rPr lang="ru-RU" dirty="0" smtClean="0"/>
              <a:t>собственный</a:t>
            </a:r>
          </a:p>
          <a:p>
            <a:pPr algn="ctr"/>
            <a:r>
              <a:rPr lang="ru-RU" dirty="0" smtClean="0"/>
              <a:t> </a:t>
            </a:r>
            <a:r>
              <a:rPr lang="ru-RU" dirty="0"/>
              <a:t>"Исторический театр". </a:t>
            </a:r>
          </a:p>
        </p:txBody>
      </p:sp>
      <p:pic>
        <p:nvPicPr>
          <p:cNvPr id="7" name="Объект 6"/>
          <p:cNvPicPr>
            <a:picLocks noGrp="1" noChangeAspect="1"/>
          </p:cNvPicPr>
          <p:nvPr>
            <p:ph sz="quarter" idx="4"/>
          </p:nvPr>
        </p:nvPicPr>
        <p:blipFill>
          <a:blip r:embed="rId3"/>
          <a:stretch>
            <a:fillRect/>
          </a:stretch>
        </p:blipFill>
        <p:spPr>
          <a:xfrm>
            <a:off x="4518348" y="1196752"/>
            <a:ext cx="4348718" cy="3168351"/>
          </a:xfrm>
        </p:spPr>
      </p:pic>
    </p:spTree>
    <p:extLst>
      <p:ext uri="{BB962C8B-B14F-4D97-AF65-F5344CB8AC3E}">
        <p14:creationId xmlns:p14="http://schemas.microsoft.com/office/powerpoint/2010/main" xmlns="" val="3741952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64088" y="764704"/>
            <a:ext cx="3456384" cy="1800200"/>
          </a:xfrm>
        </p:spPr>
        <p:txBody>
          <a:bodyPr>
            <a:normAutofit fontScale="92500"/>
          </a:bodyPr>
          <a:lstStyle/>
          <a:p>
            <a:pPr algn="ctr"/>
            <a:r>
              <a:rPr lang="ru-RU" dirty="0">
                <a:ea typeface="Calibri"/>
                <a:cs typeface="Times New Roman"/>
              </a:rPr>
              <a:t>Но, конечно, главным событием в жизни Больших Бульваров стало открытие в 1875 году здания Парижской оперы. </a:t>
            </a:r>
            <a:endParaRPr lang="ru-RU" dirty="0"/>
          </a:p>
        </p:txBody>
      </p:sp>
      <p:pic>
        <p:nvPicPr>
          <p:cNvPr id="7" name="Объект 6"/>
          <p:cNvPicPr>
            <a:picLocks noGrp="1" noChangeAspect="1"/>
          </p:cNvPicPr>
          <p:nvPr>
            <p:ph sz="half" idx="2"/>
          </p:nvPr>
        </p:nvPicPr>
        <p:blipFill rotWithShape="1">
          <a:blip r:embed="rId2">
            <a:extLst>
              <a:ext uri="{28A0092B-C50C-407E-A947-70E740481C1C}">
                <a14:useLocalDpi xmlns:a14="http://schemas.microsoft.com/office/drawing/2010/main" xmlns="" val="0"/>
              </a:ext>
            </a:extLst>
          </a:blip>
          <a:srcRect/>
          <a:stretch/>
        </p:blipFill>
        <p:spPr>
          <a:xfrm>
            <a:off x="179512" y="260648"/>
            <a:ext cx="4994386" cy="3096344"/>
          </a:xfrm>
        </p:spPr>
      </p:pic>
      <p:pic>
        <p:nvPicPr>
          <p:cNvPr id="6146" name="Picture 2"/>
          <p:cNvPicPr>
            <a:picLocks noChangeAspect="1" noChangeArrowheads="1"/>
          </p:cNvPicPr>
          <p:nvPr/>
        </p:nvPicPr>
        <p:blipFill>
          <a:blip r:embed="rId3"/>
          <a:stretch>
            <a:fillRect/>
          </a:stretch>
        </p:blipFill>
        <p:spPr bwMode="auto">
          <a:xfrm>
            <a:off x="467544" y="3534459"/>
            <a:ext cx="3973655" cy="3131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screen">
            <a:extLst>
              <a:ext uri="{28A0092B-C50C-407E-A947-70E740481C1C}">
                <a14:useLocalDpi xmlns:a14="http://schemas.microsoft.com/office/drawing/2010/main" xmlns="" val="0"/>
              </a:ext>
            </a:extLst>
          </a:blip>
          <a:stretch>
            <a:fillRect/>
          </a:stretch>
        </p:blipFill>
        <p:spPr bwMode="auto">
          <a:xfrm>
            <a:off x="4644008" y="3180058"/>
            <a:ext cx="4293482" cy="3465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5260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7452320" y="692696"/>
            <a:ext cx="1235387" cy="1581295"/>
          </a:xfrm>
        </p:spPr>
      </p:pic>
      <p:sp>
        <p:nvSpPr>
          <p:cNvPr id="2" name="Заголовок 1"/>
          <p:cNvSpPr>
            <a:spLocks noGrp="1"/>
          </p:cNvSpPr>
          <p:nvPr>
            <p:ph type="title"/>
          </p:nvPr>
        </p:nvSpPr>
        <p:spPr/>
        <p:txBody>
          <a:bodyPr/>
          <a:lstStyle/>
          <a:p>
            <a:r>
              <a:rPr lang="ru-RU" dirty="0" smtClean="0"/>
              <a:t>ТЕАТРЫ ГЕРМАНИИ</a:t>
            </a:r>
            <a:endParaRPr lang="ru-RU" dirty="0"/>
          </a:p>
        </p:txBody>
      </p:sp>
      <p:sp>
        <p:nvSpPr>
          <p:cNvPr id="3" name="Текст 2"/>
          <p:cNvSpPr>
            <a:spLocks noGrp="1"/>
          </p:cNvSpPr>
          <p:nvPr>
            <p:ph type="body" idx="1"/>
          </p:nvPr>
        </p:nvSpPr>
        <p:spPr>
          <a:xfrm>
            <a:off x="3851920" y="1360055"/>
            <a:ext cx="3528392" cy="906115"/>
          </a:xfrm>
        </p:spPr>
        <p:txBody>
          <a:bodyPr>
            <a:normAutofit fontScale="85000" lnSpcReduction="20000"/>
          </a:bodyPr>
          <a:lstStyle/>
          <a:p>
            <a:pPr algn="ctr"/>
            <a:r>
              <a:rPr lang="ru-RU" dirty="0"/>
              <a:t>В Германии новый, отличный от средневекового, театр связан с именем Ганса Сакса. </a:t>
            </a:r>
          </a:p>
        </p:txBody>
      </p:sp>
      <p:sp>
        <p:nvSpPr>
          <p:cNvPr id="5" name="Текст 4"/>
          <p:cNvSpPr>
            <a:spLocks noGrp="1"/>
          </p:cNvSpPr>
          <p:nvPr>
            <p:ph type="body" sz="quarter" idx="3"/>
          </p:nvPr>
        </p:nvSpPr>
        <p:spPr>
          <a:xfrm>
            <a:off x="157645" y="5352982"/>
            <a:ext cx="3672408" cy="1215826"/>
          </a:xfrm>
        </p:spPr>
        <p:txBody>
          <a:bodyPr>
            <a:normAutofit fontScale="70000" lnSpcReduction="20000"/>
          </a:bodyPr>
          <a:lstStyle/>
          <a:p>
            <a:pPr algn="ctr"/>
            <a:r>
              <a:rPr lang="ru-RU" dirty="0"/>
              <a:t>Любимым персонажем немецкой публики стал шут - Ганс </a:t>
            </a:r>
            <a:r>
              <a:rPr lang="ru-RU" dirty="0" err="1"/>
              <a:t>Вурст</a:t>
            </a:r>
            <a:r>
              <a:rPr lang="ru-RU" dirty="0"/>
              <a:t>, что переводится как "Ганс колбасник" (нем, </a:t>
            </a:r>
            <a:r>
              <a:rPr lang="ru-RU" dirty="0" err="1"/>
              <a:t>Wurst</a:t>
            </a:r>
            <a:r>
              <a:rPr lang="ru-RU" dirty="0"/>
              <a:t> - "колбаса", любимое кушанье немцев). </a:t>
            </a:r>
            <a:endParaRPr lang="ru-RU" b="0" dirty="0" smtClean="0"/>
          </a:p>
        </p:txBody>
      </p:sp>
      <p:pic>
        <p:nvPicPr>
          <p:cNvPr id="8" name="Объект 7"/>
          <p:cNvPicPr>
            <a:picLocks noGrp="1" noChangeAspect="1"/>
          </p:cNvPicPr>
          <p:nvPr>
            <p:ph sz="quarter" idx="4"/>
          </p:nvPr>
        </p:nvPicPr>
        <p:blipFill>
          <a:blip r:embed="rId3"/>
          <a:stretch>
            <a:fillRect/>
          </a:stretch>
        </p:blipFill>
        <p:spPr>
          <a:xfrm>
            <a:off x="3852241" y="2348880"/>
            <a:ext cx="5025826" cy="4329943"/>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395536" y="1235434"/>
            <a:ext cx="3343781" cy="4117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4469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764704"/>
            <a:ext cx="3600400" cy="2016224"/>
          </a:xfrm>
        </p:spPr>
        <p:txBody>
          <a:bodyPr>
            <a:normAutofit fontScale="85000" lnSpcReduction="10000"/>
          </a:bodyPr>
          <a:lstStyle/>
          <a:p>
            <a:pPr algn="ctr"/>
            <a:r>
              <a:rPr lang="ru-RU" dirty="0"/>
              <a:t>Театр французской комедии (</a:t>
            </a:r>
            <a:r>
              <a:rPr lang="ru-RU" dirty="0" err="1"/>
              <a:t>das</a:t>
            </a:r>
            <a:r>
              <a:rPr lang="ru-RU" dirty="0"/>
              <a:t> </a:t>
            </a:r>
            <a:r>
              <a:rPr lang="ru-RU" dirty="0" err="1"/>
              <a:t>Französische</a:t>
            </a:r>
            <a:r>
              <a:rPr lang="ru-RU" dirty="0"/>
              <a:t> </a:t>
            </a:r>
            <a:r>
              <a:rPr lang="ru-RU" dirty="0" err="1"/>
              <a:t>Komödienhaus</a:t>
            </a:r>
            <a:r>
              <a:rPr lang="ru-RU" dirty="0"/>
              <a:t>) в1776 </a:t>
            </a:r>
            <a:r>
              <a:rPr lang="ru-RU" dirty="0" smtClean="0"/>
              <a:t>г, </a:t>
            </a:r>
            <a:r>
              <a:rPr lang="ru-RU" dirty="0"/>
              <a:t>который в 1787 г. был переименован в Королевский Национальный театр (</a:t>
            </a:r>
            <a:r>
              <a:rPr lang="ru-RU" dirty="0" err="1"/>
              <a:t>Königliches</a:t>
            </a:r>
            <a:r>
              <a:rPr lang="ru-RU" dirty="0"/>
              <a:t> </a:t>
            </a:r>
            <a:r>
              <a:rPr lang="ru-RU" dirty="0" err="1"/>
              <a:t>Nationaltheater</a:t>
            </a:r>
            <a:r>
              <a:rPr lang="ru-RU" dirty="0"/>
              <a:t>). </a:t>
            </a:r>
          </a:p>
        </p:txBody>
      </p:sp>
      <p:pic>
        <p:nvPicPr>
          <p:cNvPr id="8" name="Объект 7"/>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251520" y="2996952"/>
            <a:ext cx="4968552" cy="3362054"/>
          </a:xfrm>
        </p:spPr>
      </p:pic>
      <p:sp>
        <p:nvSpPr>
          <p:cNvPr id="5" name="Текст 4"/>
          <p:cNvSpPr>
            <a:spLocks noGrp="1"/>
          </p:cNvSpPr>
          <p:nvPr>
            <p:ph type="body" sz="quarter" idx="3"/>
          </p:nvPr>
        </p:nvSpPr>
        <p:spPr>
          <a:xfrm>
            <a:off x="5364088" y="3789040"/>
            <a:ext cx="3394721" cy="2376264"/>
          </a:xfrm>
        </p:spPr>
        <p:txBody>
          <a:bodyPr>
            <a:normAutofit fontScale="77500" lnSpcReduction="20000"/>
          </a:bodyPr>
          <a:lstStyle/>
          <a:p>
            <a:pPr algn="ctr">
              <a:lnSpc>
                <a:spcPct val="115000"/>
              </a:lnSpc>
              <a:spcAft>
                <a:spcPts val="1000"/>
              </a:spcAft>
            </a:pPr>
            <a:r>
              <a:rPr lang="ru-RU" dirty="0">
                <a:ea typeface="Calibri"/>
                <a:cs typeface="Times New Roman"/>
              </a:rPr>
              <a:t>19 ноября 1817 г. король отдал приказ </a:t>
            </a:r>
            <a:r>
              <a:rPr lang="ru-RU" dirty="0" smtClean="0">
                <a:ea typeface="Calibri"/>
                <a:cs typeface="Times New Roman"/>
              </a:rPr>
              <a:t>построить </a:t>
            </a:r>
            <a:r>
              <a:rPr lang="ru-RU" dirty="0">
                <a:ea typeface="Calibri"/>
                <a:cs typeface="Times New Roman"/>
              </a:rPr>
              <a:t>новое здание. </a:t>
            </a:r>
            <a:r>
              <a:rPr lang="ru-RU" dirty="0" smtClean="0">
                <a:ea typeface="Calibri"/>
                <a:cs typeface="Times New Roman"/>
              </a:rPr>
              <a:t>4 </a:t>
            </a:r>
            <a:r>
              <a:rPr lang="ru-RU" dirty="0">
                <a:ea typeface="Calibri"/>
                <a:cs typeface="Times New Roman"/>
              </a:rPr>
              <a:t>июля 1818 г. был заложен первый </a:t>
            </a:r>
            <a:r>
              <a:rPr lang="ru-RU" dirty="0" smtClean="0">
                <a:ea typeface="Calibri"/>
                <a:cs typeface="Times New Roman"/>
              </a:rPr>
              <a:t>камень, а 26 </a:t>
            </a:r>
            <a:r>
              <a:rPr lang="ru-RU" dirty="0">
                <a:ea typeface="Calibri"/>
                <a:cs typeface="Times New Roman"/>
              </a:rPr>
              <a:t>мая 1821 г. в присутствии короля состоялось торжественное </a:t>
            </a:r>
            <a:r>
              <a:rPr lang="ru-RU" dirty="0" smtClean="0">
                <a:ea typeface="Calibri"/>
                <a:cs typeface="Times New Roman"/>
              </a:rPr>
              <a:t>открытие. </a:t>
            </a:r>
            <a:endParaRPr lang="ru-RU" dirty="0"/>
          </a:p>
        </p:txBody>
      </p:sp>
      <p:pic>
        <p:nvPicPr>
          <p:cNvPr id="9" name="Объект 8"/>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3995936" y="476671"/>
            <a:ext cx="4896544" cy="3264363"/>
          </a:xfrm>
        </p:spPr>
      </p:pic>
    </p:spTree>
    <p:extLst>
      <p:ext uri="{BB962C8B-B14F-4D97-AF65-F5344CB8AC3E}">
        <p14:creationId xmlns:p14="http://schemas.microsoft.com/office/powerpoint/2010/main" xmlns="" val="2697471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858218"/>
          </a:xfrm>
        </p:spPr>
        <p:txBody>
          <a:bodyPr>
            <a:noAutofit/>
          </a:bodyPr>
          <a:lstStyle/>
          <a:p>
            <a:r>
              <a:rPr lang="ru-RU" sz="1400" b="1" dirty="0"/>
              <a:t>1</a:t>
            </a:r>
            <a:r>
              <a:rPr lang="ru-RU" sz="1400" dirty="0"/>
              <a:t>. </a:t>
            </a:r>
            <a:r>
              <a:rPr lang="ru-RU" sz="1400" dirty="0" smtClean="0"/>
              <a:t>Фасад  </a:t>
            </a:r>
            <a:r>
              <a:rPr lang="ru-RU" sz="1400" b="1" dirty="0" smtClean="0"/>
              <a:t>2</a:t>
            </a:r>
            <a:r>
              <a:rPr lang="ru-RU" sz="1400" b="1" dirty="0"/>
              <a:t>. </a:t>
            </a:r>
            <a:r>
              <a:rPr lang="ru-RU" sz="1400" dirty="0"/>
              <a:t>Фойе </a:t>
            </a:r>
            <a:r>
              <a:rPr lang="ru-RU" sz="1400" dirty="0" smtClean="0"/>
              <a:t>лож </a:t>
            </a:r>
            <a:r>
              <a:rPr lang="ru-RU" sz="1400" b="1" dirty="0" smtClean="0"/>
              <a:t>3</a:t>
            </a:r>
            <a:r>
              <a:rPr lang="ru-RU" sz="1400" b="1" dirty="0"/>
              <a:t>. </a:t>
            </a:r>
            <a:r>
              <a:rPr lang="ru-RU" sz="1400" dirty="0" smtClean="0"/>
              <a:t>Фойе </a:t>
            </a:r>
            <a:r>
              <a:rPr lang="ru-RU" sz="1400" b="1" dirty="0" smtClean="0"/>
              <a:t>4</a:t>
            </a:r>
            <a:r>
              <a:rPr lang="ru-RU" sz="1400" dirty="0"/>
              <a:t>. Королевская </a:t>
            </a:r>
            <a:r>
              <a:rPr lang="ru-RU" sz="1400" dirty="0" smtClean="0"/>
              <a:t>ложа </a:t>
            </a:r>
            <a:r>
              <a:rPr lang="ru-RU" sz="1400" b="1" dirty="0" smtClean="0"/>
              <a:t>5</a:t>
            </a:r>
            <a:r>
              <a:rPr lang="ru-RU" sz="1400" b="1" dirty="0"/>
              <a:t>. </a:t>
            </a:r>
            <a:r>
              <a:rPr lang="ru-RU" sz="1400" dirty="0" smtClean="0"/>
              <a:t>Партер </a:t>
            </a:r>
            <a:r>
              <a:rPr lang="ru-RU" sz="1400" b="1" dirty="0" smtClean="0"/>
              <a:t>6</a:t>
            </a:r>
            <a:r>
              <a:rPr lang="ru-RU" sz="1400" dirty="0"/>
              <a:t>. Вход в </a:t>
            </a:r>
            <a:r>
              <a:rPr lang="ru-RU" sz="1400" dirty="0" smtClean="0"/>
              <a:t>музей </a:t>
            </a:r>
            <a:r>
              <a:rPr lang="ru-RU" sz="1400" b="1" dirty="0" smtClean="0"/>
              <a:t>7</a:t>
            </a:r>
            <a:r>
              <a:rPr lang="ru-RU" sz="1400" b="1" dirty="0"/>
              <a:t>. </a:t>
            </a:r>
            <a:r>
              <a:rPr lang="ru-RU" sz="1400" dirty="0"/>
              <a:t>Музей Ла </a:t>
            </a:r>
            <a:r>
              <a:rPr lang="ru-RU" sz="1400" dirty="0" smtClean="0"/>
              <a:t>Скала </a:t>
            </a:r>
            <a:br>
              <a:rPr lang="ru-RU" sz="1400" dirty="0" smtClean="0"/>
            </a:br>
            <a:r>
              <a:rPr lang="ru-RU" sz="1400" b="1" dirty="0" smtClean="0"/>
              <a:t>8</a:t>
            </a:r>
            <a:r>
              <a:rPr lang="ru-RU" sz="1400" b="1" dirty="0"/>
              <a:t>. </a:t>
            </a:r>
            <a:r>
              <a:rPr lang="ru-RU" sz="1400" dirty="0"/>
              <a:t>Внутренний </a:t>
            </a:r>
            <a:r>
              <a:rPr lang="ru-RU" sz="1400" dirty="0" smtClean="0"/>
              <a:t>дворик</a:t>
            </a:r>
            <a:r>
              <a:rPr lang="ru-RU" sz="1400" b="1" dirty="0" smtClean="0"/>
              <a:t> 9</a:t>
            </a:r>
            <a:r>
              <a:rPr lang="ru-RU" sz="1400" dirty="0"/>
              <a:t>. </a:t>
            </a:r>
            <a:r>
              <a:rPr lang="ru-RU" sz="1400" dirty="0" smtClean="0"/>
              <a:t>Столовая </a:t>
            </a:r>
            <a:r>
              <a:rPr lang="ru-RU" sz="1400" b="1" dirty="0" smtClean="0"/>
              <a:t>10</a:t>
            </a:r>
            <a:r>
              <a:rPr lang="ru-RU" sz="1400" dirty="0"/>
              <a:t>. </a:t>
            </a:r>
            <a:r>
              <a:rPr lang="ru-RU" sz="1400" dirty="0" smtClean="0"/>
              <a:t>Гримерные артистов</a:t>
            </a:r>
            <a:r>
              <a:rPr lang="ru-RU" sz="1400" dirty="0"/>
              <a:t/>
            </a:r>
            <a:br>
              <a:rPr lang="ru-RU" sz="1400" dirty="0"/>
            </a:br>
            <a:r>
              <a:rPr lang="ru-RU" sz="1400" b="1" dirty="0"/>
              <a:t>11</a:t>
            </a:r>
            <a:r>
              <a:rPr lang="ru-RU" sz="1400" dirty="0"/>
              <a:t>. Боковой </a:t>
            </a:r>
            <a:r>
              <a:rPr lang="ru-RU" sz="1400" dirty="0" smtClean="0"/>
              <a:t>карман </a:t>
            </a:r>
            <a:r>
              <a:rPr lang="ru-RU" sz="1400" b="1" dirty="0" smtClean="0"/>
              <a:t>12</a:t>
            </a:r>
            <a:r>
              <a:rPr lang="ru-RU" sz="1400" b="1" dirty="0"/>
              <a:t>. </a:t>
            </a:r>
            <a:r>
              <a:rPr lang="ru-RU" sz="1400" dirty="0"/>
              <a:t>Помещения для технического </a:t>
            </a:r>
            <a:r>
              <a:rPr lang="ru-RU" sz="1400" dirty="0" smtClean="0"/>
              <a:t>персонала </a:t>
            </a:r>
            <a:r>
              <a:rPr lang="ru-RU" sz="1400" b="1" dirty="0" smtClean="0"/>
              <a:t>13</a:t>
            </a:r>
            <a:r>
              <a:rPr lang="ru-RU" sz="1400" b="1" dirty="0"/>
              <a:t>. </a:t>
            </a:r>
            <a:r>
              <a:rPr lang="ru-RU" sz="1400" dirty="0"/>
              <a:t>Гримерные </a:t>
            </a:r>
            <a:r>
              <a:rPr lang="ru-RU" sz="1400" dirty="0" smtClean="0"/>
              <a:t>музыкантов </a:t>
            </a:r>
            <a:br>
              <a:rPr lang="ru-RU" sz="1400" dirty="0" smtClean="0"/>
            </a:br>
            <a:r>
              <a:rPr lang="ru-RU" sz="1400" b="1" dirty="0" smtClean="0"/>
              <a:t>14</a:t>
            </a:r>
            <a:r>
              <a:rPr lang="ru-RU" sz="1400" b="1" dirty="0"/>
              <a:t>. </a:t>
            </a:r>
            <a:r>
              <a:rPr lang="ru-RU" sz="1400" dirty="0"/>
              <a:t>Балетные </a:t>
            </a:r>
            <a:r>
              <a:rPr lang="ru-RU" sz="1400" dirty="0" smtClean="0"/>
              <a:t>гримерные </a:t>
            </a:r>
            <a:r>
              <a:rPr lang="ru-RU" sz="1400" b="1" dirty="0" smtClean="0"/>
              <a:t>15</a:t>
            </a:r>
            <a:r>
              <a:rPr lang="ru-RU" sz="1400" b="1" dirty="0"/>
              <a:t>. </a:t>
            </a:r>
            <a:r>
              <a:rPr lang="ru-RU" sz="1400" dirty="0" smtClean="0"/>
              <a:t>Мастерские </a:t>
            </a:r>
            <a:r>
              <a:rPr lang="ru-RU" sz="1400" b="1" dirty="0" smtClean="0"/>
              <a:t>16</a:t>
            </a:r>
            <a:r>
              <a:rPr lang="ru-RU" sz="1400" dirty="0"/>
              <a:t>. Гримерные </a:t>
            </a:r>
            <a:r>
              <a:rPr lang="ru-RU" sz="1400" dirty="0" smtClean="0"/>
              <a:t>хора </a:t>
            </a:r>
            <a:r>
              <a:rPr lang="ru-RU" sz="1400" b="1" dirty="0" smtClean="0"/>
              <a:t>17</a:t>
            </a:r>
            <a:r>
              <a:rPr lang="ru-RU" sz="1400" b="1" dirty="0"/>
              <a:t>. </a:t>
            </a:r>
            <a:r>
              <a:rPr lang="ru-RU" sz="1400" dirty="0"/>
              <a:t>Репетиционный зал (</a:t>
            </a:r>
            <a:r>
              <a:rPr lang="ru-RU" sz="1400" dirty="0" smtClean="0"/>
              <a:t>оркестр) </a:t>
            </a:r>
            <a:br>
              <a:rPr lang="ru-RU" sz="1400" dirty="0" smtClean="0"/>
            </a:br>
            <a:r>
              <a:rPr lang="ru-RU" sz="1400" b="1" dirty="0" smtClean="0"/>
              <a:t>18</a:t>
            </a:r>
            <a:r>
              <a:rPr lang="ru-RU" sz="1400" b="1" dirty="0"/>
              <a:t>. </a:t>
            </a:r>
            <a:r>
              <a:rPr lang="ru-RU" sz="1400" dirty="0"/>
              <a:t>Репетиционный зал (</a:t>
            </a:r>
            <a:r>
              <a:rPr lang="ru-RU" sz="1400" dirty="0" smtClean="0"/>
              <a:t>балет) </a:t>
            </a:r>
            <a:r>
              <a:rPr lang="ru-RU" sz="1400" b="1" dirty="0" smtClean="0"/>
              <a:t>19</a:t>
            </a:r>
            <a:r>
              <a:rPr lang="ru-RU" sz="1400" b="1" dirty="0"/>
              <a:t>. </a:t>
            </a:r>
            <a:r>
              <a:rPr lang="ru-RU" sz="1400" dirty="0"/>
              <a:t>Репетиционный зал (</a:t>
            </a:r>
            <a:r>
              <a:rPr lang="ru-RU" sz="1400" dirty="0" smtClean="0"/>
              <a:t>хор) </a:t>
            </a:r>
            <a:r>
              <a:rPr lang="ru-RU" sz="1400" b="1" dirty="0" smtClean="0"/>
              <a:t>20</a:t>
            </a:r>
            <a:r>
              <a:rPr lang="ru-RU" sz="1400" b="1" dirty="0"/>
              <a:t>. </a:t>
            </a:r>
            <a:r>
              <a:rPr lang="ru-RU" sz="1400" dirty="0"/>
              <a:t>Задний </a:t>
            </a:r>
            <a:r>
              <a:rPr lang="ru-RU" sz="1400" dirty="0" smtClean="0"/>
              <a:t>карман </a:t>
            </a:r>
            <a:r>
              <a:rPr lang="ru-RU" sz="1400" b="1" dirty="0" smtClean="0"/>
              <a:t>21</a:t>
            </a:r>
            <a:r>
              <a:rPr lang="ru-RU" sz="1400" dirty="0"/>
              <a:t>. Башня над </a:t>
            </a:r>
            <a:r>
              <a:rPr lang="ru-RU" sz="1400" dirty="0" smtClean="0"/>
              <a:t>сценой</a:t>
            </a:r>
            <a:br>
              <a:rPr lang="ru-RU" sz="1400" dirty="0" smtClean="0"/>
            </a:br>
            <a:r>
              <a:rPr lang="ru-RU" sz="1400" dirty="0" smtClean="0"/>
              <a:t> </a:t>
            </a:r>
            <a:r>
              <a:rPr lang="ru-RU" sz="1400" b="1" dirty="0" smtClean="0"/>
              <a:t>22</a:t>
            </a:r>
            <a:r>
              <a:rPr lang="ru-RU" sz="1400" b="1" dirty="0"/>
              <a:t>. </a:t>
            </a:r>
            <a:r>
              <a:rPr lang="ru-RU" sz="1400" dirty="0" smtClean="0"/>
              <a:t>Сцена</a:t>
            </a:r>
            <a:r>
              <a:rPr lang="ru-RU" sz="1400" b="1" dirty="0" smtClean="0"/>
              <a:t> 23</a:t>
            </a:r>
            <a:r>
              <a:rPr lang="ru-RU" sz="1400" dirty="0"/>
              <a:t>. Компенсационные </a:t>
            </a:r>
            <a:r>
              <a:rPr lang="ru-RU" sz="1400" dirty="0" smtClean="0"/>
              <a:t>подмостки </a:t>
            </a:r>
            <a:r>
              <a:rPr lang="ru-RU" sz="1400" b="1" dirty="0" smtClean="0"/>
              <a:t>24</a:t>
            </a:r>
            <a:r>
              <a:rPr lang="ru-RU" sz="1400" b="1" dirty="0"/>
              <a:t>. </a:t>
            </a:r>
            <a:r>
              <a:rPr lang="ru-RU" sz="1400" dirty="0"/>
              <a:t>Оркестровая </a:t>
            </a:r>
            <a:r>
              <a:rPr lang="ru-RU" sz="1400" dirty="0" smtClean="0"/>
              <a:t>яма </a:t>
            </a:r>
            <a:r>
              <a:rPr lang="ru-RU" sz="1400" b="1" dirty="0" smtClean="0"/>
              <a:t>25</a:t>
            </a:r>
            <a:r>
              <a:rPr lang="ru-RU" sz="1400" b="1" dirty="0"/>
              <a:t>. </a:t>
            </a:r>
            <a:r>
              <a:rPr lang="ru-RU" sz="1400" dirty="0" smtClean="0"/>
              <a:t>Мансарда </a:t>
            </a:r>
            <a:r>
              <a:rPr lang="ru-RU" sz="1400" b="1" dirty="0" smtClean="0"/>
              <a:t>26</a:t>
            </a:r>
            <a:r>
              <a:rPr lang="ru-RU" sz="1400" b="1" dirty="0"/>
              <a:t>. </a:t>
            </a:r>
            <a:r>
              <a:rPr lang="ru-RU" sz="1400" dirty="0"/>
              <a:t>Механизм спуска </a:t>
            </a:r>
            <a:r>
              <a:rPr lang="ru-RU" sz="1400" dirty="0" smtClean="0"/>
              <a:t>люстры </a:t>
            </a:r>
            <a:r>
              <a:rPr lang="ru-RU" sz="1400" b="1" dirty="0" smtClean="0"/>
              <a:t>27</a:t>
            </a:r>
            <a:r>
              <a:rPr lang="ru-RU" sz="1400" dirty="0"/>
              <a:t>. </a:t>
            </a:r>
            <a:r>
              <a:rPr lang="ru-RU" sz="1400" dirty="0" smtClean="0"/>
              <a:t>Ложи </a:t>
            </a:r>
            <a:r>
              <a:rPr lang="ru-RU" sz="1400" b="1" dirty="0" smtClean="0"/>
              <a:t>28</a:t>
            </a:r>
            <a:r>
              <a:rPr lang="ru-RU" sz="1400" b="1" dirty="0"/>
              <a:t>. </a:t>
            </a:r>
            <a:r>
              <a:rPr lang="ru-RU" sz="1400" dirty="0" smtClean="0"/>
              <a:t>Балкон </a:t>
            </a:r>
            <a:r>
              <a:rPr lang="ru-RU" sz="1400" b="1" dirty="0" smtClean="0"/>
              <a:t>29</a:t>
            </a:r>
            <a:r>
              <a:rPr lang="ru-RU" sz="1400" dirty="0"/>
              <a:t>. </a:t>
            </a:r>
            <a:r>
              <a:rPr lang="ru-RU" sz="1400" dirty="0" smtClean="0"/>
              <a:t>Коридор </a:t>
            </a:r>
            <a:r>
              <a:rPr lang="ru-RU" sz="1400" b="1" dirty="0" smtClean="0"/>
              <a:t>30</a:t>
            </a:r>
            <a:r>
              <a:rPr lang="ru-RU" sz="1400" b="1" dirty="0"/>
              <a:t>. </a:t>
            </a:r>
            <a:r>
              <a:rPr lang="ru-RU" sz="1400" dirty="0"/>
              <a:t>Фойе </a:t>
            </a:r>
            <a:r>
              <a:rPr lang="ru-RU" sz="1400" dirty="0" smtClean="0"/>
              <a:t>балконов</a:t>
            </a:r>
            <a:endParaRPr lang="ru-RU" sz="1400" dirty="0"/>
          </a:p>
        </p:txBody>
      </p:sp>
      <p:pic>
        <p:nvPicPr>
          <p:cNvPr id="4" name="Объект 3"/>
          <p:cNvPicPr>
            <a:picLocks noGrp="1" noChangeAspect="1"/>
          </p:cNvPicPr>
          <p:nvPr>
            <p:ph idx="1"/>
          </p:nvPr>
        </p:nvPicPr>
        <p:blipFill>
          <a:blip r:embed="rId2"/>
          <a:stretch>
            <a:fillRect/>
          </a:stretch>
        </p:blipFill>
        <p:spPr>
          <a:xfrm>
            <a:off x="467544" y="1917701"/>
            <a:ext cx="8342137" cy="4822797"/>
          </a:xfrm>
        </p:spPr>
      </p:pic>
    </p:spTree>
    <p:extLst>
      <p:ext uri="{BB962C8B-B14F-4D97-AF65-F5344CB8AC3E}">
        <p14:creationId xmlns:p14="http://schemas.microsoft.com/office/powerpoint/2010/main" xmlns="" val="110628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0" y="2204864"/>
            <a:ext cx="4040188" cy="639762"/>
          </a:xfrm>
        </p:spPr>
        <p:txBody>
          <a:bodyPr>
            <a:normAutofit fontScale="92500"/>
          </a:bodyPr>
          <a:lstStyle/>
          <a:p>
            <a:r>
              <a:rPr lang="ru-RU" dirty="0"/>
              <a:t>ТЕАТР «ГЛОБУС» (</a:t>
            </a:r>
            <a:r>
              <a:rPr lang="en-US" dirty="0"/>
              <a:t>GLOBE</a:t>
            </a:r>
            <a:r>
              <a:rPr lang="en-US" dirty="0" smtClean="0"/>
              <a:t>)</a:t>
            </a:r>
            <a:r>
              <a:rPr lang="ru-RU" dirty="0" smtClean="0"/>
              <a:t> 1599г</a:t>
            </a:r>
            <a:r>
              <a:rPr lang="en-US" dirty="0" smtClean="0"/>
              <a:t> </a:t>
            </a:r>
            <a:endParaRPr lang="en-US" dirty="0"/>
          </a:p>
        </p:txBody>
      </p:sp>
      <p:pic>
        <p:nvPicPr>
          <p:cNvPr id="7" name="Объект 6"/>
          <p:cNvPicPr>
            <a:picLocks noGrp="1" noChangeAspect="1"/>
          </p:cNvPicPr>
          <p:nvPr>
            <p:ph sz="half" idx="2"/>
          </p:nvPr>
        </p:nvPicPr>
        <p:blipFill>
          <a:blip r:embed="rId2"/>
          <a:stretch>
            <a:fillRect/>
          </a:stretch>
        </p:blipFill>
        <p:spPr>
          <a:xfrm>
            <a:off x="179512" y="105188"/>
            <a:ext cx="4458072" cy="4458072"/>
          </a:xfrm>
        </p:spPr>
      </p:pic>
      <p:pic>
        <p:nvPicPr>
          <p:cNvPr id="8" name="Объект 7"/>
          <p:cNvPicPr>
            <a:picLocks noGrp="1" noChangeAspect="1"/>
          </p:cNvPicPr>
          <p:nvPr>
            <p:ph sz="quarter" idx="4"/>
          </p:nvPr>
        </p:nvPicPr>
        <p:blipFill>
          <a:blip r:embed="rId3"/>
          <a:stretch>
            <a:fillRect/>
          </a:stretch>
        </p:blipFill>
        <p:spPr>
          <a:xfrm>
            <a:off x="4250821" y="2924944"/>
            <a:ext cx="4754813" cy="3744416"/>
          </a:xfrm>
        </p:spPr>
      </p:pic>
      <p:sp>
        <p:nvSpPr>
          <p:cNvPr id="9" name="Прямоугольник 8"/>
          <p:cNvSpPr/>
          <p:nvPr/>
        </p:nvSpPr>
        <p:spPr>
          <a:xfrm>
            <a:off x="179512" y="4581128"/>
            <a:ext cx="4572000" cy="369332"/>
          </a:xfrm>
          <a:prstGeom prst="rect">
            <a:avLst/>
          </a:prstGeom>
        </p:spPr>
        <p:txBody>
          <a:bodyPr>
            <a:spAutoFit/>
          </a:bodyPr>
          <a:lstStyle/>
          <a:p>
            <a:endParaRPr lang="ru-RU" dirty="0"/>
          </a:p>
        </p:txBody>
      </p:sp>
      <p:sp>
        <p:nvSpPr>
          <p:cNvPr id="10" name="Текст 2"/>
          <p:cNvSpPr>
            <a:spLocks noGrp="1"/>
          </p:cNvSpPr>
          <p:nvPr>
            <p:ph type="body" idx="1"/>
          </p:nvPr>
        </p:nvSpPr>
        <p:spPr>
          <a:xfrm>
            <a:off x="179512" y="4293096"/>
            <a:ext cx="4104456" cy="2376264"/>
          </a:xfrm>
        </p:spPr>
        <p:txBody>
          <a:bodyPr>
            <a:normAutofit fontScale="62500" lnSpcReduction="20000"/>
          </a:bodyPr>
          <a:lstStyle/>
          <a:p>
            <a:pPr algn="ctr"/>
            <a:r>
              <a:rPr lang="ru-RU" b="0" dirty="0" smtClean="0"/>
              <a:t>Зрительный </a:t>
            </a:r>
            <a:r>
              <a:rPr lang="ru-RU" b="0" dirty="0"/>
              <a:t>зал «Глобуса» </a:t>
            </a:r>
            <a:r>
              <a:rPr lang="ru-RU" b="0" dirty="0" smtClean="0"/>
              <a:t>вмещал </a:t>
            </a:r>
            <a:r>
              <a:rPr lang="ru-RU" b="0" dirty="0"/>
              <a:t>от 1200 до 3000 зрителей. С</a:t>
            </a:r>
            <a:r>
              <a:rPr lang="ru-RU" b="0" dirty="0" smtClean="0"/>
              <a:t>идячие </a:t>
            </a:r>
            <a:r>
              <a:rPr lang="ru-RU" b="0" dirty="0"/>
              <a:t>места для основной массы простолюдинов предусмотрены не были; они теснилась в партере, стоя на земляном полу. Привилегированные зрители располагались с некоторыми удобствами: по внутренней стороне стены шли ложи для аристократии, над ними помещалась галерея для зажиточных. Самые богатые и знатные сидели по бокам сцены, на переносных трехногих табуретах.</a:t>
            </a:r>
            <a:endParaRPr lang="en-US" b="0" dirty="0"/>
          </a:p>
        </p:txBody>
      </p:sp>
      <p:pic>
        <p:nvPicPr>
          <p:cNvPr id="4098" name="Picture 2" descr="C:\Users\Руслан\Desktop\ДЛЯ ПРЕЗЕНТАЦИИ\Шекспировский театр Англия\William Shakespeare; b. April 1564; d. April 23, 1616.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06001" y="271590"/>
            <a:ext cx="1436254" cy="19524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Прямоугольник 10"/>
          <p:cNvSpPr/>
          <p:nvPr/>
        </p:nvSpPr>
        <p:spPr>
          <a:xfrm>
            <a:off x="6660232" y="1314135"/>
            <a:ext cx="2304256" cy="923330"/>
          </a:xfrm>
          <a:prstGeom prst="rect">
            <a:avLst/>
          </a:prstGeom>
        </p:spPr>
        <p:txBody>
          <a:bodyPr wrap="square">
            <a:spAutoFit/>
          </a:bodyPr>
          <a:lstStyle/>
          <a:p>
            <a:r>
              <a:rPr lang="en-US" dirty="0"/>
              <a:t>William Shakespeare; b. April 1564; </a:t>
            </a:r>
            <a:endParaRPr lang="ru-RU" dirty="0" smtClean="0"/>
          </a:p>
          <a:p>
            <a:r>
              <a:rPr lang="en-US" dirty="0" smtClean="0"/>
              <a:t>d</a:t>
            </a:r>
            <a:r>
              <a:rPr lang="en-US" dirty="0"/>
              <a:t>. April 23, 1616</a:t>
            </a:r>
            <a:endParaRPr lang="ru-RU" dirty="0"/>
          </a:p>
        </p:txBody>
      </p:sp>
    </p:spTree>
    <p:extLst>
      <p:ext uri="{BB962C8B-B14F-4D97-AF65-F5344CB8AC3E}">
        <p14:creationId xmlns:p14="http://schemas.microsoft.com/office/powerpoint/2010/main" xmlns="" val="215009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404664"/>
            <a:ext cx="4040188" cy="2520280"/>
          </a:xfrm>
        </p:spPr>
        <p:txBody>
          <a:bodyPr>
            <a:normAutofit fontScale="70000" lnSpcReduction="20000"/>
          </a:bodyPr>
          <a:lstStyle/>
          <a:p>
            <a:pPr algn="ctr"/>
            <a:r>
              <a:rPr lang="ru-RU" b="0" dirty="0"/>
              <a:t>Новый «Глобус» был открыт в 1997. Поскольку, согласно историческим реалиям, новое здание выстроено без крыши, спектакли в нем проходят только весной и летом. Однако экскурсии в старейшем лондонском театре «Глобус» проводят ежедневно. Уже в нынешнем веке рядом с восстановленным «Глобусом» открыт тематический парк-музей, посвященный Шекспиру. </a:t>
            </a:r>
          </a:p>
        </p:txBody>
      </p:sp>
      <p:pic>
        <p:nvPicPr>
          <p:cNvPr id="7" name="Объект 6"/>
          <p:cNvPicPr>
            <a:picLocks noGrp="1" noChangeAspect="1"/>
          </p:cNvPicPr>
          <p:nvPr>
            <p:ph sz="half" idx="2"/>
          </p:nvPr>
        </p:nvPicPr>
        <p:blipFill>
          <a:blip r:embed="rId2"/>
          <a:stretch>
            <a:fillRect/>
          </a:stretch>
        </p:blipFill>
        <p:spPr>
          <a:xfrm>
            <a:off x="107504" y="2997614"/>
            <a:ext cx="4307545" cy="3479170"/>
          </a:xfrm>
        </p:spPr>
      </p:pic>
      <p:pic>
        <p:nvPicPr>
          <p:cNvPr id="8" name="Объект 7"/>
          <p:cNvPicPr>
            <a:picLocks noGrp="1" noChangeAspect="1"/>
          </p:cNvPicPr>
          <p:nvPr>
            <p:ph sz="quarter" idx="4"/>
          </p:nvPr>
        </p:nvPicPr>
        <p:blipFill>
          <a:blip r:embed="rId3"/>
          <a:stretch>
            <a:fillRect/>
          </a:stretch>
        </p:blipFill>
        <p:spPr>
          <a:xfrm>
            <a:off x="4644008" y="3501008"/>
            <a:ext cx="4041774" cy="3031331"/>
          </a:xfrm>
        </p:spPr>
      </p:pic>
      <p:pic>
        <p:nvPicPr>
          <p:cNvPr id="2051" name="Picture 3" descr="C:\Users\Руслан\Desktop\ДЛЯ ПРЕЗЕНТАЦИИ\Шекспировский театр Англия\9.jpg"/>
          <p:cNvPicPr>
            <a:picLocks noChangeAspect="1" noChangeArrowheads="1"/>
          </p:cNvPicPr>
          <p:nvPr/>
        </p:nvPicPr>
        <p:blipFill>
          <a:blip r:embed="rId4"/>
          <a:stretch>
            <a:fillRect/>
          </a:stretch>
        </p:blipFill>
        <p:spPr bwMode="auto">
          <a:xfrm>
            <a:off x="4493568" y="188640"/>
            <a:ext cx="4320480" cy="3240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8254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Руслан\Desktop\ДЛЯ ПРЕЗЕНТАЦИИ\Шекспировский театр Англия\6.jpg"/>
          <p:cNvPicPr>
            <a:picLocks noChangeAspect="1" noChangeArrowheads="1"/>
          </p:cNvPicPr>
          <p:nvPr/>
        </p:nvPicPr>
        <p:blipFill>
          <a:blip r:embed="rId2"/>
          <a:stretch>
            <a:fillRect/>
          </a:stretch>
        </p:blipFill>
        <p:spPr bwMode="auto">
          <a:xfrm>
            <a:off x="393334" y="550135"/>
            <a:ext cx="8525233" cy="56137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5328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51520" y="476672"/>
            <a:ext cx="3744416" cy="1440160"/>
          </a:xfrm>
        </p:spPr>
        <p:txBody>
          <a:bodyPr>
            <a:normAutofit/>
          </a:bodyPr>
          <a:lstStyle/>
          <a:p>
            <a:pPr algn="ctr"/>
            <a:r>
              <a:rPr lang="ru-RU" dirty="0"/>
              <a:t>Королевский театр </a:t>
            </a:r>
            <a:endParaRPr lang="ru-RU" dirty="0" smtClean="0"/>
          </a:p>
          <a:p>
            <a:pPr algn="ctr"/>
            <a:r>
              <a:rPr lang="ru-RU" dirty="0" err="1" smtClean="0"/>
              <a:t>Друри-Лейн</a:t>
            </a:r>
            <a:r>
              <a:rPr lang="ru-RU" dirty="0"/>
              <a:t> </a:t>
            </a:r>
            <a:endParaRPr lang="ru-RU" dirty="0" smtClean="0"/>
          </a:p>
          <a:p>
            <a:pPr algn="ctr"/>
            <a:r>
              <a:rPr lang="ru-RU" dirty="0" smtClean="0"/>
              <a:t>открылся </a:t>
            </a:r>
            <a:r>
              <a:rPr lang="ru-RU" dirty="0"/>
              <a:t>7 мая 1663 г</a:t>
            </a: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611560" y="2132856"/>
            <a:ext cx="3088645" cy="4464497"/>
          </a:xfrm>
        </p:spPr>
      </p:pic>
      <p:sp>
        <p:nvSpPr>
          <p:cNvPr id="5" name="Текст 4"/>
          <p:cNvSpPr>
            <a:spLocks noGrp="1"/>
          </p:cNvSpPr>
          <p:nvPr>
            <p:ph type="body" sz="quarter" idx="3"/>
          </p:nvPr>
        </p:nvSpPr>
        <p:spPr>
          <a:xfrm>
            <a:off x="3995936" y="4293096"/>
            <a:ext cx="4689847" cy="2223938"/>
          </a:xfrm>
        </p:spPr>
        <p:txBody>
          <a:bodyPr>
            <a:normAutofit fontScale="85000" lnSpcReduction="20000"/>
          </a:bodyPr>
          <a:lstStyle/>
          <a:p>
            <a:pPr algn="ctr"/>
            <a:r>
              <a:rPr lang="ru-RU" b="0" dirty="0"/>
              <a:t>Нынешнее здание театра было построено в 1812 г. На рубеже XX века он получил новую жизнь как своего рода мюзик-холл, в котором ставились легкомысленные комедии Дана </a:t>
            </a:r>
            <a:r>
              <a:rPr lang="ru-RU" b="0" dirty="0" err="1"/>
              <a:t>Лено</a:t>
            </a:r>
            <a:r>
              <a:rPr lang="ru-RU" b="0" dirty="0"/>
              <a:t> и музицировал </a:t>
            </a:r>
            <a:r>
              <a:rPr lang="ru-RU" b="0" dirty="0" err="1"/>
              <a:t>Айвор</a:t>
            </a:r>
            <a:r>
              <a:rPr lang="ru-RU" b="0" dirty="0"/>
              <a:t> </a:t>
            </a:r>
            <a:r>
              <a:rPr lang="ru-RU" b="0" dirty="0" err="1"/>
              <a:t>Новелло</a:t>
            </a:r>
            <a:r>
              <a:rPr lang="ru-RU" b="0" dirty="0"/>
              <a:t>. В 1958 г. здание театра было признано национальным памятником 1-го класса</a:t>
            </a:r>
            <a:r>
              <a:rPr lang="ru-RU" dirty="0"/>
              <a:t>.</a:t>
            </a:r>
          </a:p>
        </p:txBody>
      </p:sp>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3973721" y="404664"/>
            <a:ext cx="4883521" cy="3672408"/>
          </a:xfrm>
        </p:spPr>
      </p:pic>
    </p:spTree>
    <p:extLst>
      <p:ext uri="{BB962C8B-B14F-4D97-AF65-F5344CB8AC3E}">
        <p14:creationId xmlns:p14="http://schemas.microsoft.com/office/powerpoint/2010/main" xmlns="" val="308675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Театры Италии</a:t>
            </a:r>
            <a:endParaRPr lang="ru-RU" dirty="0"/>
          </a:p>
        </p:txBody>
      </p:sp>
      <p:sp>
        <p:nvSpPr>
          <p:cNvPr id="4" name="Текст 3"/>
          <p:cNvSpPr>
            <a:spLocks noGrp="1"/>
          </p:cNvSpPr>
          <p:nvPr>
            <p:ph type="body" idx="1"/>
          </p:nvPr>
        </p:nvSpPr>
        <p:spPr>
          <a:xfrm>
            <a:off x="4716016" y="1484784"/>
            <a:ext cx="4040188" cy="906115"/>
          </a:xfrm>
        </p:spPr>
        <p:txBody>
          <a:bodyPr>
            <a:normAutofit fontScale="77500" lnSpcReduction="20000"/>
          </a:bodyPr>
          <a:lstStyle/>
          <a:p>
            <a:pPr algn="ctr"/>
            <a:r>
              <a:rPr lang="ru-RU" dirty="0"/>
              <a:t>«Ла Скала</a:t>
            </a:r>
            <a:r>
              <a:rPr lang="ru-RU" dirty="0" smtClean="0"/>
              <a:t>» </a:t>
            </a:r>
            <a:r>
              <a:rPr lang="ru-RU" dirty="0"/>
              <a:t>— знаменитый оперный театр в Милане. Здание театра было </a:t>
            </a:r>
            <a:r>
              <a:rPr lang="ru-RU" dirty="0" smtClean="0"/>
              <a:t>построено </a:t>
            </a:r>
            <a:r>
              <a:rPr lang="ru-RU" dirty="0"/>
              <a:t>в 1776—1778 гг. </a:t>
            </a:r>
          </a:p>
        </p:txBody>
      </p:sp>
      <p:pic>
        <p:nvPicPr>
          <p:cNvPr id="8" name="Объект 7"/>
          <p:cNvPicPr>
            <a:picLocks noGrp="1" noChangeAspect="1"/>
          </p:cNvPicPr>
          <p:nvPr>
            <p:ph sz="half" idx="2"/>
          </p:nvPr>
        </p:nvPicPr>
        <p:blipFill>
          <a:blip r:embed="rId2"/>
          <a:stretch>
            <a:fillRect/>
          </a:stretch>
        </p:blipFill>
        <p:spPr>
          <a:xfrm>
            <a:off x="107504" y="1484825"/>
            <a:ext cx="4591114" cy="2736221"/>
          </a:xfrm>
        </p:spPr>
      </p:pic>
      <p:sp>
        <p:nvSpPr>
          <p:cNvPr id="6" name="Текст 5"/>
          <p:cNvSpPr>
            <a:spLocks noGrp="1"/>
          </p:cNvSpPr>
          <p:nvPr>
            <p:ph type="body" sz="quarter" idx="3"/>
          </p:nvPr>
        </p:nvSpPr>
        <p:spPr>
          <a:xfrm>
            <a:off x="251520" y="4437112"/>
            <a:ext cx="3960440" cy="2016224"/>
          </a:xfrm>
        </p:spPr>
        <p:txBody>
          <a:bodyPr>
            <a:normAutofit fontScale="70000" lnSpcReduction="20000"/>
          </a:bodyPr>
          <a:lstStyle/>
          <a:p>
            <a:pPr algn="ctr"/>
            <a:r>
              <a:rPr lang="ru-RU" b="0" dirty="0"/>
              <a:t>Художественная отделка зрительного зала сочеталась с удобным расположением мест в нем и соответствовало всем строжайшим требованиям акустики. Зал имел форму подковы. В нем было пять ярусов лож и галерея. Лож было всего 194 (еще и королевская ложа). В каждой ложе помещалось от 8 до 10 человек. </a:t>
            </a:r>
          </a:p>
        </p:txBody>
      </p:sp>
      <p:pic>
        <p:nvPicPr>
          <p:cNvPr id="9" name="Объект 8"/>
          <p:cNvPicPr>
            <a:picLocks noGrp="1" noChangeAspect="1"/>
          </p:cNvPicPr>
          <p:nvPr>
            <p:ph sz="quarter" idx="4"/>
          </p:nvPr>
        </p:nvPicPr>
        <p:blipFill>
          <a:blip r:embed="rId3"/>
          <a:stretch>
            <a:fillRect/>
          </a:stretch>
        </p:blipFill>
        <p:spPr>
          <a:xfrm>
            <a:off x="4283968" y="2780969"/>
            <a:ext cx="4655984" cy="3672325"/>
          </a:xfrm>
        </p:spPr>
      </p:pic>
    </p:spTree>
    <p:extLst>
      <p:ext uri="{BB962C8B-B14F-4D97-AF65-F5344CB8AC3E}">
        <p14:creationId xmlns:p14="http://schemas.microsoft.com/office/powerpoint/2010/main" xmlns="" val="83328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sz="half" idx="2"/>
          </p:nvPr>
        </p:nvPicPr>
        <p:blipFill>
          <a:blip r:embed="rId2"/>
          <a:stretch>
            <a:fillRect/>
          </a:stretch>
        </p:blipFill>
        <p:spPr>
          <a:xfrm>
            <a:off x="4788024" y="260648"/>
            <a:ext cx="4040187" cy="2994492"/>
          </a:xfrm>
        </p:spPr>
      </p:pic>
      <p:pic>
        <p:nvPicPr>
          <p:cNvPr id="7" name="Объект 6"/>
          <p:cNvPicPr>
            <a:picLocks noGrp="1" noChangeAspect="1"/>
          </p:cNvPicPr>
          <p:nvPr>
            <p:ph sz="quarter" idx="4"/>
          </p:nvPr>
        </p:nvPicPr>
        <p:blipFill>
          <a:blip r:embed="rId3"/>
          <a:stretch>
            <a:fillRect/>
          </a:stretch>
        </p:blipFill>
        <p:spPr>
          <a:xfrm>
            <a:off x="4860575" y="3744791"/>
            <a:ext cx="4040689" cy="2687780"/>
          </a:xfrm>
        </p:spPr>
      </p:pic>
      <p:pic>
        <p:nvPicPr>
          <p:cNvPr id="2050" name="Picture 2"/>
          <p:cNvPicPr>
            <a:picLocks noChangeAspect="1" noChangeArrowheads="1"/>
          </p:cNvPicPr>
          <p:nvPr/>
        </p:nvPicPr>
        <p:blipFill>
          <a:blip r:embed="rId4"/>
          <a:stretch>
            <a:fillRect/>
          </a:stretch>
        </p:blipFill>
        <p:spPr bwMode="auto">
          <a:xfrm>
            <a:off x="225204" y="620688"/>
            <a:ext cx="4437191" cy="266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stretch>
            <a:fillRect/>
          </a:stretch>
        </p:blipFill>
        <p:spPr bwMode="auto">
          <a:xfrm>
            <a:off x="291921" y="3645024"/>
            <a:ext cx="4362860" cy="28826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406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51520" y="188640"/>
            <a:ext cx="4040188" cy="1008112"/>
          </a:xfrm>
        </p:spPr>
        <p:txBody>
          <a:bodyPr>
            <a:normAutofit fontScale="92500" lnSpcReduction="20000"/>
          </a:bodyPr>
          <a:lstStyle/>
          <a:p>
            <a:pPr algn="ctr"/>
            <a:r>
              <a:rPr lang="ru-RU" dirty="0"/>
              <a:t>Ла </a:t>
            </a:r>
            <a:r>
              <a:rPr lang="ru-RU" dirty="0" err="1" smtClean="0"/>
              <a:t>Фениче</a:t>
            </a:r>
            <a:r>
              <a:rPr lang="ru-RU" dirty="0" smtClean="0"/>
              <a:t> </a:t>
            </a:r>
            <a:r>
              <a:rPr lang="ru-RU" dirty="0"/>
              <a:t>— оперный театр, открывшийся в Венеции </a:t>
            </a:r>
            <a:endParaRPr lang="ru-RU" dirty="0" smtClean="0"/>
          </a:p>
          <a:p>
            <a:pPr algn="ctr"/>
            <a:r>
              <a:rPr lang="ru-RU" dirty="0" smtClean="0"/>
              <a:t>16 </a:t>
            </a:r>
            <a:r>
              <a:rPr lang="ru-RU" dirty="0"/>
              <a:t>мая 1792 г</a:t>
            </a:r>
          </a:p>
        </p:txBody>
      </p:sp>
      <p:sp>
        <p:nvSpPr>
          <p:cNvPr id="5" name="Текст 4"/>
          <p:cNvSpPr>
            <a:spLocks noGrp="1"/>
          </p:cNvSpPr>
          <p:nvPr>
            <p:ph type="body" sz="quarter" idx="3"/>
          </p:nvPr>
        </p:nvSpPr>
        <p:spPr>
          <a:xfrm>
            <a:off x="4645025" y="620688"/>
            <a:ext cx="4041775" cy="2160240"/>
          </a:xfrm>
        </p:spPr>
        <p:txBody>
          <a:bodyPr>
            <a:normAutofit fontScale="85000" lnSpcReduction="10000"/>
          </a:bodyPr>
          <a:lstStyle/>
          <a:p>
            <a:pPr algn="ctr"/>
            <a:r>
              <a:rPr lang="ru-RU" b="0" dirty="0"/>
              <a:t>В названии отражено то обстоятельство, что театр дважды подымался как феникс из пепла — первый раз после пожара 1774 г. и второй после судебных баталий. Вновь погорел в 1837 и 1996, но каждый раз восстанавливался. </a:t>
            </a:r>
          </a:p>
        </p:txBody>
      </p:sp>
      <p:pic>
        <p:nvPicPr>
          <p:cNvPr id="8" name="Объект 7"/>
          <p:cNvPicPr>
            <a:picLocks noGrp="1" noChangeAspect="1"/>
          </p:cNvPicPr>
          <p:nvPr>
            <p:ph sz="quarter" idx="4"/>
          </p:nvPr>
        </p:nvPicPr>
        <p:blipFill>
          <a:blip r:embed="rId2"/>
          <a:stretch>
            <a:fillRect/>
          </a:stretch>
        </p:blipFill>
        <p:spPr>
          <a:xfrm>
            <a:off x="3442139" y="2924944"/>
            <a:ext cx="5530287" cy="3740351"/>
          </a:xfrm>
        </p:spPr>
      </p:pic>
      <p:pic>
        <p:nvPicPr>
          <p:cNvPr id="7" name="Объект 6"/>
          <p:cNvPicPr>
            <a:picLocks noGrp="1" noChangeAspect="1"/>
          </p:cNvPicPr>
          <p:nvPr>
            <p:ph sz="half" idx="2"/>
          </p:nvPr>
        </p:nvPicPr>
        <p:blipFill>
          <a:blip r:embed="rId3"/>
          <a:stretch>
            <a:fillRect/>
          </a:stretch>
        </p:blipFill>
        <p:spPr>
          <a:xfrm>
            <a:off x="251520" y="1340768"/>
            <a:ext cx="4316622" cy="3240359"/>
          </a:xfrm>
        </p:spPr>
      </p:pic>
    </p:spTree>
    <p:extLst>
      <p:ext uri="{BB962C8B-B14F-4D97-AF65-F5344CB8AC3E}">
        <p14:creationId xmlns:p14="http://schemas.microsoft.com/office/powerpoint/2010/main" xmlns="" val="204522692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772</Words>
  <Application>Microsoft Office PowerPoint</Application>
  <PresentationFormat>Экран (4:3)</PresentationFormat>
  <Paragraphs>62</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ТЕАТРЫ  ЭПОХИ  ВОЗРОЖДЕНИЯ</vt:lpstr>
      <vt:lpstr>Театры Англии</vt:lpstr>
      <vt:lpstr>Слайд 3</vt:lpstr>
      <vt:lpstr>Слайд 4</vt:lpstr>
      <vt:lpstr>Слайд 5</vt:lpstr>
      <vt:lpstr>Слайд 6</vt:lpstr>
      <vt:lpstr>Театры Италии</vt:lpstr>
      <vt:lpstr>Слайд 8</vt:lpstr>
      <vt:lpstr>Слайд 9</vt:lpstr>
      <vt:lpstr>Слайд 10</vt:lpstr>
      <vt:lpstr>Слайд 11</vt:lpstr>
      <vt:lpstr>Слайд 12</vt:lpstr>
      <vt:lpstr>Слайд 13</vt:lpstr>
      <vt:lpstr>Слайд 14</vt:lpstr>
      <vt:lpstr>Слайд 15</vt:lpstr>
      <vt:lpstr>Слайд 16</vt:lpstr>
      <vt:lpstr>ТЕАТРЫ ФРАНЦИИ</vt:lpstr>
      <vt:lpstr>"Театры Больших бульваров"</vt:lpstr>
      <vt:lpstr>"Театры Больших бульваров"</vt:lpstr>
      <vt:lpstr>"Театры Больших бульваров"</vt:lpstr>
      <vt:lpstr>Слайд 21</vt:lpstr>
      <vt:lpstr>ТЕАТРЫ ГЕРМАНИИ</vt:lpstr>
      <vt:lpstr>Слайд 23</vt:lpstr>
      <vt:lpstr>1. Фасад  2. Фойе лож 3. Фойе 4. Королевская ложа 5. Партер 6. Вход в музей 7. Музей Ла Скала  8. Внутренний дворик 9. Столовая 10. Гримерные артистов 11. Боковой карман 12. Помещения для технического персонала 13. Гримерные музыкантов  14. Балетные гримерные 15. Мастерские 16. Гримерные хора 17. Репетиционный зал (оркестр)  18. Репетиционный зал (балет) 19. Репетиционный зал (хор) 20. Задний карман 21. Башня над сценой  22. Сцена 23. Компенсационные подмостки 24. Оркестровая яма 25. Мансарда 26. Механизм спуска люстры 27. Ложи 28. Балкон 29. Коридор 30. Фойе балконов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ТЕАТРЫ ЭПОХИ ВОЗРОЖДЕНИЯ</dc:title>
  <dc:creator>Яночка</dc:creator>
  <cp:lastModifiedBy>Руслан</cp:lastModifiedBy>
  <cp:revision>35</cp:revision>
  <dcterms:created xsi:type="dcterms:W3CDTF">2011-02-02T08:04:12Z</dcterms:created>
  <dcterms:modified xsi:type="dcterms:W3CDTF">2012-03-14T07:34:21Z</dcterms:modified>
</cp:coreProperties>
</file>