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8" r:id="rId3"/>
    <p:sldId id="275" r:id="rId4"/>
    <p:sldId id="293" r:id="rId5"/>
    <p:sldId id="270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9" r:id="rId17"/>
    <p:sldId id="282" r:id="rId18"/>
    <p:sldId id="274" r:id="rId19"/>
    <p:sldId id="320" r:id="rId20"/>
    <p:sldId id="321" r:id="rId21"/>
    <p:sldId id="322" r:id="rId22"/>
    <p:sldId id="323" r:id="rId23"/>
    <p:sldId id="324" r:id="rId24"/>
    <p:sldId id="32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360B0-004D-42DC-A15A-73DE57A4F9ED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687FE-5343-42C9-BFA9-14B549B86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87FE-5343-42C9-BFA9-14B549B860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87FE-5343-42C9-BFA9-14B549B8603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87FE-5343-42C9-BFA9-14B549B8603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0%B0%D0%BD%D0%B3%D0%B5%D0%BB%D0%B8%D0%B5_%D0%BE%D1%82_%D0%9B%D1%83%D0%BA%D0%B8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3%D1%80%D0%B5%D1%85" TargetMode="External"/><Relationship Id="rId5" Type="http://schemas.openxmlformats.org/officeDocument/2006/relationships/hyperlink" Target="http://ru.wikipedia.org/wiki/%D0%98%D1%81%D0%BA%D1%83%D1%88%D0%B5%D0%BD%D0%B8%D0%B5_%D0%A5%D1%80%D0%B8%D1%81%D1%82%D0%B0" TargetMode="External"/><Relationship Id="rId4" Type="http://schemas.openxmlformats.org/officeDocument/2006/relationships/hyperlink" Target="http://ru.wikisource.org/wiki/%D0%9E%D1%82_%D0%9B%D1%83%D0%BA%D0%B8_%D1%81%D0%B2%D1%8F%D1%82%D0%BE%D0%B5_%D0%B1%D0%BB%D0%B0%D0%B3%D0%BE%D0%B2%D0%B5%D1%81%D1%82%D0%B2%D0%BE%D0%B2%D0%B0%D0%BD%D0%B8%D0%B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православных праздников. </a:t>
            </a:r>
            <a:br>
              <a:rPr lang="ru-RU" dirty="0" smtClean="0"/>
            </a:br>
            <a:r>
              <a:rPr lang="ru-RU" dirty="0" smtClean="0"/>
              <a:t>Крещение Господне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573016"/>
            <a:ext cx="6560234" cy="20162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Пронякина Т.В.</a:t>
            </a:r>
          </a:p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МБОУ «СОШ №8» </a:t>
            </a:r>
          </a:p>
          <a:p>
            <a:r>
              <a:rPr lang="ru-RU" dirty="0" smtClean="0"/>
              <a:t>Наримановского района</a:t>
            </a:r>
          </a:p>
          <a:p>
            <a:r>
              <a:rPr lang="ru-RU" dirty="0" smtClean="0"/>
              <a:t>Астраханской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568952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Иоанн пришел в страну иорданскую и стал проповедовать: "</a:t>
            </a:r>
            <a:r>
              <a:rPr lang="ru-RU" b="1" dirty="0" smtClean="0"/>
              <a:t>Покайтесь, потому что приблизилось Царство Небесное</a:t>
            </a:r>
            <a:r>
              <a:rPr lang="ru-RU" dirty="0" smtClean="0"/>
              <a:t>", то есть   настало время, когда должен явиться ожидаемый Спаситель. </a:t>
            </a:r>
          </a:p>
          <a:p>
            <a:pPr>
              <a:buNone/>
            </a:pPr>
            <a:r>
              <a:rPr lang="ru-RU" dirty="0" smtClean="0"/>
              <a:t>    Давно уже Бог не посылал еврейскому народу пророков. Со времени последнего пророка </a:t>
            </a:r>
            <a:r>
              <a:rPr lang="ru-RU" dirty="0" err="1" smtClean="0"/>
              <a:t>Малахии</a:t>
            </a:r>
            <a:r>
              <a:rPr lang="ru-RU" dirty="0" smtClean="0"/>
              <a:t> прошло больше четырехсот лет. Поэтому, услышав о явившемся пророке Иоанне, о его дивной жизни и проповеди, народ со всех сторон собирался послушать его. Кто верил словам его и каялся в своих грехах, тех Иоанн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крестил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реке Иордане, то есть погружал в воду, с возложением руки своей на голову </a:t>
            </a:r>
            <a:r>
              <a:rPr lang="ru-RU" dirty="0" err="1" smtClean="0"/>
              <a:t>крещаемого</a:t>
            </a:r>
            <a:r>
              <a:rPr lang="ru-RU" dirty="0" smtClean="0"/>
              <a:t>. Поэтому Иоанн Предтеча называется </a:t>
            </a:r>
            <a:r>
              <a:rPr lang="ru-RU" b="1" dirty="0" smtClean="0"/>
              <a:t>Крестителем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253536"/>
            <a:ext cx="41868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360040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При этом Иоанн требовал от всех, чтобы покаяние было искренним и сопровождалось исправлением себя и добрыми делами.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Крещение </a:t>
            </a:r>
            <a:r>
              <a:rPr lang="ru-RU" dirty="0" err="1" smtClean="0"/>
              <a:t>Иоанново</a:t>
            </a:r>
            <a:r>
              <a:rPr lang="ru-RU" dirty="0" smtClean="0"/>
              <a:t> означало, что как тело омывается и очищается водою, так и душа человека кающегося и уверовавшего в Спасителя, очищена будет Христом от всех грехов.</a:t>
            </a:r>
          </a:p>
          <a:p>
            <a:endParaRPr lang="ru-RU" dirty="0"/>
          </a:p>
        </p:txBody>
      </p:sp>
      <p:pic>
        <p:nvPicPr>
          <p:cNvPr id="3074" name="Picture 2" descr="C:\Documents and Settings\Татьяна\Рабочий стол\john-the-baptist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6649" y="1340768"/>
            <a:ext cx="5497351" cy="4581127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Иоанн Креститель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47260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Среди приходивших к Иоанну были и такие люди, которые считали себя праведными и не хотели каяться, а на самом деле были порочны и злы, как, например, фарисеи и саддукеи - вожди еврейского народа. </a:t>
            </a:r>
            <a:r>
              <a:rPr lang="ru-RU" b="1" dirty="0" smtClean="0"/>
              <a:t>Фарисеи</a:t>
            </a:r>
            <a:r>
              <a:rPr lang="ru-RU" dirty="0" smtClean="0"/>
              <a:t> гордились своим происхождением от Авраама, хвалились исполнением закона и считали себя достойными войти в царство Мессии-Христа. </a:t>
            </a:r>
            <a:r>
              <a:rPr lang="ru-RU" b="1" dirty="0" smtClean="0"/>
              <a:t>Саддукеи</a:t>
            </a:r>
            <a:r>
              <a:rPr lang="ru-RU" dirty="0" smtClean="0"/>
              <a:t> же не верили в воскресение мертвых и в будущую жизнь. Таким людям Иоанн говорил: «Кто внушил вам бежать от будущего гнева? Сотворите же достойные плоды покаяния»,  то есть покажите добрыми делами раскаяние свое.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Слушая такие слова, народ спрашивал его: «Что нам делать?» </a:t>
            </a:r>
          </a:p>
          <a:p>
            <a:pPr>
              <a:buNone/>
            </a:pPr>
            <a:r>
              <a:rPr lang="ru-RU" dirty="0" smtClean="0"/>
              <a:t>    Иоанн отвечал: «У кого две одежды, тот дай одну неимущему, и у кого есть пища, делай то же». То есть прежде всего будьте добрыми. </a:t>
            </a:r>
          </a:p>
          <a:p>
            <a:pPr>
              <a:buNone/>
            </a:pPr>
            <a:r>
              <a:rPr lang="ru-RU" dirty="0" smtClean="0"/>
              <a:t>    Приходили к нему мытари, сборщики податей, и спрашивали: «Учитель! что нам делать?» Мытари собирали подати (налоги) для римлян. Власть же римскую иудеи ненавидели. Кроме того, некоторые из мытарей брали больше надлежащего и притесняли народ. Иудеи презирали всех мытарей и считали их недостойными войти в царство грядущего Христа. Иоанн говорил им: «Ничего не берите лишнего, а берите только то, что полагается». </a:t>
            </a:r>
          </a:p>
          <a:p>
            <a:pPr>
              <a:buNone/>
            </a:pPr>
            <a:r>
              <a:rPr lang="ru-RU" dirty="0" smtClean="0"/>
              <a:t>    Спрашивали его также и воины: «А нам что делать?» Часто бывало так, что воины, недовольные жалованьем, отнимали чужое достояние, обижали бедных людей и клеветали на других из-за своих выгод. Иоанн говорил им: «Никого не обижайте, не клевещите и довольствуйтесь своим жалованьем».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253536"/>
            <a:ext cx="4114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3960440" cy="6480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Многие тогда думали об Иоанне: «Не он ли и есть Христос Спаситель?» Но Иоанн объявил, что он не Христос: "</a:t>
            </a:r>
            <a:r>
              <a:rPr lang="ru-RU" b="1" dirty="0" smtClean="0"/>
              <a:t>Я крещу вас водою</a:t>
            </a:r>
            <a:r>
              <a:rPr lang="ru-RU" dirty="0" smtClean="0"/>
              <a:t>, </a:t>
            </a:r>
            <a:r>
              <a:rPr lang="ru-RU" b="1" dirty="0" smtClean="0"/>
              <a:t>но вслед за мною идет Сильнейший меня</a:t>
            </a:r>
            <a:r>
              <a:rPr lang="ru-RU" dirty="0" smtClean="0"/>
              <a:t> , </a:t>
            </a:r>
            <a:r>
              <a:rPr lang="ru-RU" b="1" dirty="0" smtClean="0"/>
              <a:t>у Которого я недостоин развязать ремень обуви Его.</a:t>
            </a:r>
            <a:r>
              <a:rPr lang="ru-RU" dirty="0" smtClean="0"/>
              <a:t>  </a:t>
            </a:r>
            <a:r>
              <a:rPr lang="ru-RU" b="1" dirty="0" smtClean="0"/>
              <a:t>Он будет крестить вас Духом Святым и огнем</a:t>
            </a:r>
            <a:r>
              <a:rPr lang="ru-RU" dirty="0" smtClean="0"/>
              <a:t>». То есть крещение, которое Он даст, будет опалять грехи ваши, как огонь, и подавать вам дары Духа Святого. </a:t>
            </a:r>
          </a:p>
          <a:p>
            <a:pPr>
              <a:buNone/>
            </a:pPr>
            <a:r>
              <a:rPr lang="ru-RU" dirty="0" smtClean="0"/>
              <a:t>      Многое и другое проповедовал святой пророк Иоанн Предтеча, поучая приходивший к нему народ.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endParaRPr lang="ru-RU" dirty="0"/>
          </a:p>
        </p:txBody>
      </p:sp>
      <p:pic>
        <p:nvPicPr>
          <p:cNvPr id="4098" name="Picture 2" descr="C:\Documents and Settings\Татьяна\Рабочий стол\st-john-the-baptist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4576" y="908720"/>
            <a:ext cx="4759424" cy="594928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</p:spPr>
        <p:txBody>
          <a:bodyPr>
            <a:normAutofit/>
          </a:bodyPr>
          <a:lstStyle/>
          <a:p>
            <a:r>
              <a:rPr lang="ru-RU" b="1" dirty="0" smtClean="0"/>
              <a:t>Крещение Иисуса Христа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412776"/>
            <a:ext cx="4536504" cy="54452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В то время, когда Иоанн Предтеча проповедовал на берегах Иордана и крестил людей, Иисусу Христу исполнилось тридцать лет. Он также пришел из Назарета на реку Иордан к Иоанну, чтобы получить от него крещение.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Иоанн же считал себя недостойным крестить Иисуса Христа и стал удерживать Его, говоря: "мне надобно креститься от Тебя, и Ты ли приходишь ко мне?". Но Иисус сказал ему в ответ: "оставь теперь", то есть не удерживай меня теперь, "потому что так нужно нам исполнить всякую правду" - исполнить все в Законе Божием и показать пример людям. </a:t>
            </a:r>
          </a:p>
          <a:p>
            <a:endParaRPr lang="ru-RU" dirty="0"/>
          </a:p>
        </p:txBody>
      </p:sp>
      <p:pic>
        <p:nvPicPr>
          <p:cNvPr id="5" name="Picture 2" descr="C:\Documents and Settings\Татьяна\Рабочий стол\Крещение Господне\494px-Leonardo_da_Vinci_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0" y="1412777"/>
            <a:ext cx="4490718" cy="5445224"/>
          </a:xfrm>
          <a:prstGeom prst="round2DiagRect">
            <a:avLst/>
          </a:prstGeom>
          <a:noFill/>
          <a:ln w="63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3140968"/>
            <a:ext cx="8784976" cy="352839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Тогда Иоанн повиновался и крестил Иисуса Христа. </a:t>
            </a:r>
          </a:p>
          <a:p>
            <a:pPr>
              <a:buNone/>
            </a:pPr>
            <a:r>
              <a:rPr lang="ru-RU" dirty="0" smtClean="0"/>
              <a:t>     По совершении крещения, когда Иисус Христос выходил из воды, вдруг разверзлись (раскрылись) над Ним небеса; и Иоанн увидел Духа Божия, Который в виде голубя спускался на Иисуса, а с неба был слышен голос Бога Отца: "</a:t>
            </a:r>
            <a:r>
              <a:rPr lang="ru-RU" b="1" dirty="0" smtClean="0"/>
              <a:t>Сей есть Сын Мой возлюбленный, в Котором Мое благоволение</a:t>
            </a:r>
            <a:r>
              <a:rPr lang="ru-RU" dirty="0" smtClean="0"/>
              <a:t>". </a:t>
            </a:r>
          </a:p>
          <a:p>
            <a:pPr>
              <a:buNone/>
            </a:pPr>
            <a:r>
              <a:rPr lang="ru-RU" dirty="0" smtClean="0"/>
              <a:t>     Тогда Иоанн окончательно убедился, что Иисус есть ожидаемый Мессия, Сын Божий, Спаситель мира.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ПРИМЕЧАНИЕ: См. Евангелие от Матфея, гл. </a:t>
            </a:r>
            <a:r>
              <a:rPr lang="ru-RU" b="1" dirty="0" smtClean="0"/>
              <a:t>3</a:t>
            </a:r>
            <a:r>
              <a:rPr lang="ru-RU" dirty="0" smtClean="0"/>
              <a:t>, 13-17; от Марка, гл. </a:t>
            </a:r>
            <a:r>
              <a:rPr lang="ru-RU" b="1" dirty="0" smtClean="0"/>
              <a:t>1</a:t>
            </a:r>
            <a:r>
              <a:rPr lang="ru-RU" dirty="0" smtClean="0"/>
              <a:t>, 9-11; от Луки, гл. </a:t>
            </a:r>
            <a:r>
              <a:rPr lang="ru-RU" b="1" dirty="0" smtClean="0"/>
              <a:t>3</a:t>
            </a:r>
            <a:r>
              <a:rPr lang="ru-RU" dirty="0" smtClean="0"/>
              <a:t>, 21-22; от Иоанна, гл. </a:t>
            </a:r>
            <a:r>
              <a:rPr lang="ru-RU" b="1" dirty="0" smtClean="0"/>
              <a:t>1,</a:t>
            </a:r>
            <a:r>
              <a:rPr lang="ru-RU" dirty="0" smtClean="0"/>
              <a:t> 32-34. </a:t>
            </a:r>
          </a:p>
          <a:p>
            <a:endParaRPr lang="ru-RU" dirty="0"/>
          </a:p>
        </p:txBody>
      </p:sp>
      <p:pic>
        <p:nvPicPr>
          <p:cNvPr id="7" name="Picture 2" descr="C:\Documents and Settings\Татьяна\Рабочий стол\Крещение Господне\kreshen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5814131" cy="328498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А. Иванов                               «Явление Христа народу»</a:t>
            </a:r>
            <a:endParaRPr lang="ru-RU" dirty="0"/>
          </a:p>
        </p:txBody>
      </p:sp>
      <p:pic>
        <p:nvPicPr>
          <p:cNvPr id="20482" name="Picture 2" descr="C:\Documents and Settings\Татьяна\Рабочий стол\Крещение Господне\800px-Alexander_Andrejewitsch_Iwanow_-_The_Appearance_of_Christ_before_the_Peop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11560" y="1484784"/>
            <a:ext cx="7524328" cy="5229408"/>
          </a:xfrm>
          <a:prstGeom prst="round2Diag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1645920"/>
            <a:ext cx="303468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53536"/>
            <a:ext cx="5364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И. Крамской «Христос в пустыне»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3600400" cy="65527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Согласно евангельскому рассказу, после своего крещения Иисус Христос, ведомый Духом, удалился в пустыню, чтобы в уединении, молитве и посте подготовиться к исполнению миссии, с которой он пришёл на землю. Иисус сорок дней «</a:t>
            </a:r>
            <a:r>
              <a:rPr lang="ru-RU" i="1" dirty="0" smtClean="0"/>
              <a:t>был искушаем от </a:t>
            </a:r>
            <a:r>
              <a:rPr lang="ru-RU" i="1" dirty="0" err="1" smtClean="0"/>
              <a:t>диавола</a:t>
            </a:r>
            <a:r>
              <a:rPr lang="ru-RU" i="1" dirty="0" smtClean="0"/>
              <a:t> и ничего не ел в эти дни, а по прошествии их напоследок взалкал</a:t>
            </a:r>
            <a:r>
              <a:rPr lang="ru-RU" dirty="0" smtClean="0"/>
              <a:t>»  (</a:t>
            </a:r>
            <a:r>
              <a:rPr lang="ru-RU" dirty="0" smtClean="0">
                <a:hlinkClick r:id="rId3" action="ppaction://hlinkfile" tooltip="Евангелие от Луки"/>
              </a:rPr>
              <a:t>Лк.</a:t>
            </a:r>
            <a:r>
              <a:rPr lang="ru-RU" dirty="0" smtClean="0">
                <a:hlinkClick r:id="rId4" tooltip="s:От Луки святое благовествование"/>
              </a:rPr>
              <a:t>4:2</a:t>
            </a:r>
            <a:r>
              <a:rPr lang="ru-RU" dirty="0" smtClean="0"/>
              <a:t>). Тогда приступил к нему дьявол и тремя обольщениями </a:t>
            </a:r>
            <a:r>
              <a:rPr lang="ru-RU" dirty="0" smtClean="0">
                <a:hlinkClick r:id="rId5" action="ppaction://hlinkfile" tooltip="Искушение Христа"/>
              </a:rPr>
              <a:t>попытался соблазнить</a:t>
            </a:r>
            <a:r>
              <a:rPr lang="ru-RU" dirty="0" smtClean="0"/>
              <a:t> его на </a:t>
            </a:r>
            <a:r>
              <a:rPr lang="ru-RU" dirty="0" smtClean="0">
                <a:hlinkClick r:id="rId6" action="ppaction://hlinkfile" tooltip="Грех"/>
              </a:rPr>
              <a:t>грех</a:t>
            </a:r>
            <a:r>
              <a:rPr lang="ru-RU" dirty="0" smtClean="0"/>
              <a:t>, как всякого человека.</a:t>
            </a:r>
          </a:p>
          <a:p>
            <a:endParaRPr lang="ru-RU" dirty="0"/>
          </a:p>
        </p:txBody>
      </p:sp>
      <p:pic>
        <p:nvPicPr>
          <p:cNvPr id="12290" name="Picture 2" descr="C:\Documents and Settings\Татьяна\Рабочий стол\092c737a2a5363b14dc3a2a91897b2e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34872" y="1556792"/>
            <a:ext cx="5209128" cy="5301208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273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Усекновение главы Иоанна Предтечи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Татьяна\Рабочий стол\IMG_1005-580x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484784"/>
            <a:ext cx="6847101" cy="4556864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237312"/>
            <a:ext cx="530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Глава Иоанна Предтечи в Амьене, во Франции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«Богоявление» и «Крещение Господне»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праздника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820472" cy="64087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Проповедь Иоанна Предтечи была непродолжительна. Приготовив людей к принятию Спасителя, он закончил свою жизнь мученическою смертью. Вскоре после крещения Господня, Иоанн был посажен галилейским царем Иродом в темницу. Этот царь </a:t>
            </a:r>
            <a:r>
              <a:rPr lang="ru-RU" dirty="0" err="1" smtClean="0"/>
              <a:t>галилейский</a:t>
            </a:r>
            <a:r>
              <a:rPr lang="ru-RU" dirty="0" smtClean="0"/>
              <a:t>, Ирод Антипа, был сыном того Ирода Великого, который убил 14-ть тысяч </a:t>
            </a:r>
            <a:r>
              <a:rPr lang="ru-RU" dirty="0" err="1" smtClean="0"/>
              <a:t>вифлеемских</a:t>
            </a:r>
            <a:r>
              <a:rPr lang="ru-RU" dirty="0" smtClean="0"/>
              <a:t> младенцев. </a:t>
            </a:r>
          </a:p>
          <a:p>
            <a:pPr>
              <a:buNone/>
            </a:pPr>
            <a:r>
              <a:rPr lang="ru-RU" dirty="0" smtClean="0"/>
              <a:t>    Иоанн обличал царя Ирода в том, что он, при жизни брата своего Филиппа, женился на его жене Иродиаде. Иродиада озлобилась за это на Иоанна и просила Ирода, чтобы он убил его. Но Ирод не соглашался на это, потому что считал Иоанна за великого пророка и боялся народа, но в угоду ей, посадил его в темницу. Иродиада же не удовольствовалась этим, тем более, что сам Ирод с удовольствием слушал наставления Иоанна и во многом поступал по словам 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260648"/>
            <a:ext cx="8748464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Прошло после этого около года. Ирод, празднуя день своего рождения, давал пир вельможам своим, тысяченачальникам и старейшинам галилейским. На пир вошла дочь Иродиады (падчерица Ирода), Саломия и стала плясать; и угодила Ироду и пирующим с ним. </a:t>
            </a:r>
          </a:p>
          <a:p>
            <a:pPr>
              <a:buNone/>
            </a:pPr>
            <a:r>
              <a:rPr lang="ru-RU" dirty="0" smtClean="0"/>
              <a:t>   Ирод сказал ей: "проси у меня чего хочешь", и клялся, что отдаст ей даже до половины царства. </a:t>
            </a:r>
          </a:p>
          <a:p>
            <a:pPr>
              <a:buNone/>
            </a:pPr>
            <a:r>
              <a:rPr lang="ru-RU" dirty="0" smtClean="0"/>
              <a:t>   Она вышла и спросила у матери своей: "чего мне просить у него?" </a:t>
            </a:r>
          </a:p>
          <a:p>
            <a:pPr>
              <a:buNone/>
            </a:pPr>
            <a:r>
              <a:rPr lang="ru-RU" dirty="0" smtClean="0"/>
              <a:t>   Иродиада отвечала: "головы Иоанна Крестителя". </a:t>
            </a:r>
          </a:p>
          <a:p>
            <a:pPr>
              <a:buNone/>
            </a:pPr>
            <a:r>
              <a:rPr lang="ru-RU" dirty="0" smtClean="0"/>
              <a:t>   Саломия с поспешностью возвратилась к Ироду и сказала: "хочу, чтобы ты дал мне теперь же на блюде голову Иоанна Крестителя".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26129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8064" y="332656"/>
            <a:ext cx="3816424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Ирод опечалился, но ему не хотелось при гостях изменить своему слову, и он послал воина в темницу отсечь голову Иоанну. Воин, выполнив приказание царя, принес на блюде голову Иоанна Крестителя и отдал Саломии, а Саломия отнесла матери своей Иродиаде. </a:t>
            </a:r>
            <a:endParaRPr lang="ru-RU" dirty="0"/>
          </a:p>
        </p:txBody>
      </p:sp>
      <p:pic>
        <p:nvPicPr>
          <p:cNvPr id="7" name="Picture 2" descr="C:\Documents and Settings\Татьяна\Рабочий стол\Крещение Господне\386px-Herodias_Juan_de_Fland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0"/>
            <a:ext cx="2634239" cy="4087848"/>
          </a:xfrm>
          <a:prstGeom prst="round2DiagRect">
            <a:avLst/>
          </a:prstGeom>
          <a:noFill/>
        </p:spPr>
      </p:pic>
      <p:pic>
        <p:nvPicPr>
          <p:cNvPr id="8" name="Picture 2" descr="C:\Documents and Settings\Татьяна\Рабочий стол\Крещение Господне\200px-Execution_of_John_the_Baptist_icon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15766"/>
            <a:ext cx="3275856" cy="424223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53536"/>
            <a:ext cx="550810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«Положение   во гроб </a:t>
            </a:r>
            <a:br>
              <a:rPr lang="ru-RU" i="1" dirty="0" smtClean="0"/>
            </a:br>
            <a:r>
              <a:rPr lang="ru-RU" i="1" dirty="0" smtClean="0"/>
              <a:t>Иоанна Предтечи»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0"/>
            <a:ext cx="3816424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Ученики Иоанновы, услышав о смерти Иоанна Крестителя, пришли, взяли тело      его и похоронили. </a:t>
            </a:r>
          </a:p>
          <a:p>
            <a:pPr>
              <a:buNone/>
            </a:pPr>
            <a:r>
              <a:rPr lang="ru-RU" sz="1800" dirty="0" smtClean="0"/>
              <a:t>      ПРИМЕЧАНИЕ</a:t>
            </a:r>
            <a:r>
              <a:rPr lang="ru-RU" dirty="0" smtClean="0"/>
              <a:t>: </a:t>
            </a:r>
            <a:r>
              <a:rPr lang="ru-RU" sz="1400" dirty="0" smtClean="0"/>
              <a:t>См. в Евангелии от Матфея гл. </a:t>
            </a:r>
            <a:r>
              <a:rPr lang="ru-RU" sz="1400" b="1" dirty="0" smtClean="0"/>
              <a:t>14</a:t>
            </a:r>
            <a:r>
              <a:rPr lang="ru-RU" sz="1400" dirty="0" smtClean="0"/>
              <a:t>, 1-12; от Марка гл. </a:t>
            </a:r>
            <a:r>
              <a:rPr lang="ru-RU" sz="1400" b="1" dirty="0" smtClean="0"/>
              <a:t>6</a:t>
            </a:r>
            <a:r>
              <a:rPr lang="ru-RU" sz="1400" dirty="0" smtClean="0"/>
              <a:t>, 14-29; от Луки </a:t>
            </a:r>
            <a:r>
              <a:rPr lang="ru-RU" sz="1400" b="1" dirty="0" smtClean="0"/>
              <a:t>9</a:t>
            </a:r>
            <a:r>
              <a:rPr lang="ru-RU" sz="1400" dirty="0" smtClean="0"/>
              <a:t>, 7-9. 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2400" dirty="0" smtClean="0"/>
              <a:t>    Клеймо иконы «Иоанн Предтеча Ангел Пустыни».            Ученики  хоронят обезглавленное тело, в то время как Иродиада любуется на голову (левый угол), а её служанка прячет её в пещере (правый угол).</a:t>
            </a:r>
          </a:p>
          <a:p>
            <a:endParaRPr lang="ru-RU" sz="1400" dirty="0"/>
          </a:p>
        </p:txBody>
      </p:sp>
      <p:pic>
        <p:nvPicPr>
          <p:cNvPr id="5" name="Picture 2" descr="C:\Documents and Settings\Татьяна\Рабочий стол\Крещение Господне\509px-Burial_john_bapt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77591"/>
            <a:ext cx="4572000" cy="5380409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53536"/>
            <a:ext cx="42588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3600400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День мученической смерти св. Иоанна Предтечи </a:t>
            </a:r>
            <a:r>
              <a:rPr lang="ru-RU" dirty="0" err="1" smtClean="0"/>
              <a:t>воспоминается</a:t>
            </a:r>
            <a:r>
              <a:rPr lang="ru-RU" dirty="0" smtClean="0"/>
              <a:t>  Православною Церковью 29 августа (11 сент. н. ст.) и называется днем </a:t>
            </a:r>
            <a:r>
              <a:rPr lang="ru-RU" b="1" dirty="0" smtClean="0"/>
              <a:t>Усекновения главы Иоанна Предтечи</a:t>
            </a:r>
            <a:r>
              <a:rPr lang="ru-RU" dirty="0" smtClean="0"/>
              <a:t>.         В этот день положен строгий пост.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Св. Церковь чтит Иоанна Предтечу выше всех святых после Богоматери. </a:t>
            </a:r>
          </a:p>
          <a:p>
            <a:pPr>
              <a:buNone/>
            </a:pPr>
            <a:r>
              <a:rPr lang="ru-RU" dirty="0" smtClean="0"/>
              <a:t>     Пророк </a:t>
            </a:r>
            <a:r>
              <a:rPr lang="ru-RU" b="1" dirty="0" smtClean="0"/>
              <a:t>Иоанн Креститель</a:t>
            </a:r>
            <a:r>
              <a:rPr lang="ru-RU" dirty="0" smtClean="0"/>
              <a:t>  - после Девы Марии - самый чтимый святой.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Татьяна\Рабочий стол\Крещение Господне\270px-John_the_Bapt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13322" y="1"/>
            <a:ext cx="5230678" cy="685800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Материал из Википедии — свободной энциклопедии</a:t>
            </a:r>
            <a:endParaRPr lang="ru-RU" dirty="0" smtClean="0"/>
          </a:p>
          <a:p>
            <a:r>
              <a:rPr lang="ru-RU" dirty="0" smtClean="0"/>
              <a:t>Евангелие от Матфея, гл. </a:t>
            </a:r>
            <a:r>
              <a:rPr lang="ru-RU" b="1" dirty="0" smtClean="0"/>
              <a:t>3</a:t>
            </a:r>
            <a:r>
              <a:rPr lang="ru-RU" dirty="0" smtClean="0"/>
              <a:t>, 1-12; от Марка, гл. </a:t>
            </a:r>
            <a:r>
              <a:rPr lang="ru-RU" b="1" dirty="0" smtClean="0"/>
              <a:t>1</a:t>
            </a:r>
            <a:r>
              <a:rPr lang="ru-RU" dirty="0" smtClean="0"/>
              <a:t>, 1-18; от Луки, гл. </a:t>
            </a:r>
            <a:r>
              <a:rPr lang="ru-RU" b="1" dirty="0" smtClean="0"/>
              <a:t>3</a:t>
            </a:r>
            <a:r>
              <a:rPr lang="ru-RU" dirty="0" smtClean="0"/>
              <a:t>, 1-18: от Иоанна, гл. </a:t>
            </a:r>
            <a:r>
              <a:rPr lang="ru-RU" b="1" dirty="0" smtClean="0"/>
              <a:t>1</a:t>
            </a:r>
            <a:r>
              <a:rPr lang="ru-RU" dirty="0" smtClean="0"/>
              <a:t>, 15-28.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496944" cy="569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Креще́ние</a:t>
            </a:r>
            <a:r>
              <a:rPr lang="ru-RU" b="1" dirty="0" smtClean="0"/>
              <a:t>  </a:t>
            </a:r>
            <a:r>
              <a:rPr lang="ru-RU" b="1" dirty="0" err="1" smtClean="0"/>
              <a:t>Госпо́дне</a:t>
            </a:r>
            <a:r>
              <a:rPr lang="ru-RU" dirty="0" smtClean="0"/>
              <a:t> — христианский праздник , отмечаемый в честь крещения Иисуса Христа  в реке Иордан Иоанном Крестителем. Во время крещения, согласно Евангелиям, на Иисуса сошёл Святой Дух  в виде голубя. Одновременно с этим Глас с небес  провозгласил: «Сей есть Сын Мой возлюбленный, в Котором Моё благоволение».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7906072" cy="569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Крещение, или Богоявление, празднуется Православной Церковью 19 января по новому стилю. Слово «</a:t>
            </a:r>
            <a:r>
              <a:rPr lang="ru-RU" dirty="0" err="1" smtClean="0"/>
              <a:t>крещаю</a:t>
            </a:r>
            <a:r>
              <a:rPr lang="ru-RU" dirty="0" smtClean="0"/>
              <a:t>», «крещу» в переводе с греческого означает «погружаю в воду». Вода — начало жизни. Именно из воды, оплодотворенной животворящим Духом, произойдут все живые существа.            Где нет воды — там пустыня.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91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826768" cy="6669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В Православии праздник принадлежит к числу двунадесятых.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Крещением завершаются Святки.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Православный древний праздник Богоявления постепенно стал праздноваться исключительно в воспоминание Крещения Христа, в связи с чем «Богоявление» и «Крещение Господне» в православии - два названия одного праздника.</a:t>
            </a:r>
          </a:p>
          <a:p>
            <a:endParaRPr lang="ru-RU" dirty="0"/>
          </a:p>
        </p:txBody>
      </p:sp>
      <p:pic>
        <p:nvPicPr>
          <p:cNvPr id="13314" name="Picture 2" descr="C:\Documents and Settings\Татьяна\Рабочий стол\Крещение Господне\418px-Epiphany_(XVIc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366259" y="0"/>
            <a:ext cx="4777741" cy="6858001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3506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Пророк, Предтеча и Креститель Господень Иоанн Предтеча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Рождество Иоанна Крестителя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618856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От праведных </a:t>
            </a:r>
            <a:r>
              <a:rPr lang="ru-RU" dirty="0" err="1" smtClean="0"/>
              <a:t>Захарии</a:t>
            </a:r>
            <a:r>
              <a:rPr lang="ru-RU" dirty="0" smtClean="0"/>
              <a:t> и Елисаветы, вскоре после посещения их Божией Матерью, родился сын. Родные, соседи Елисаветы радовались вместе с нею такой милости Господней над ней. </a:t>
            </a:r>
          </a:p>
          <a:p>
            <a:pPr>
              <a:buNone/>
            </a:pPr>
            <a:r>
              <a:rPr lang="ru-RU" dirty="0" smtClean="0"/>
              <a:t>    В восьмой день, по закону иудейскому, надлежало дать имя младенцу. Собравшиеся, родственники и знакомые хотели назвать его </a:t>
            </a:r>
            <a:r>
              <a:rPr lang="ru-RU" dirty="0" err="1" smtClean="0"/>
              <a:t>Захариею</a:t>
            </a:r>
            <a:r>
              <a:rPr lang="ru-RU" dirty="0" smtClean="0"/>
              <a:t>, по имени отца. </a:t>
            </a:r>
          </a:p>
          <a:p>
            <a:pPr>
              <a:buNone/>
            </a:pPr>
            <a:r>
              <a:rPr lang="ru-RU" dirty="0" smtClean="0"/>
              <a:t>    На это </a:t>
            </a:r>
            <a:r>
              <a:rPr lang="ru-RU" dirty="0" err="1" smtClean="0"/>
              <a:t>Елисавета</a:t>
            </a:r>
            <a:r>
              <a:rPr lang="ru-RU" dirty="0" smtClean="0"/>
              <a:t> сказала: «Нет, а назвать его Иоанном". </a:t>
            </a:r>
          </a:p>
          <a:p>
            <a:endParaRPr lang="ru-RU" dirty="0"/>
          </a:p>
        </p:txBody>
      </p:sp>
      <p:pic>
        <p:nvPicPr>
          <p:cNvPr id="1026" name="Picture 2" descr="C:\Documents and Settings\Татьяна\Рабочий стол\resize_of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28800"/>
            <a:ext cx="3833724" cy="522920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424936" cy="626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Все стали говорить: «В родстве твоем нет никого, кто бы назывался таким именем», - и стали спрашивать знаками у отца, как он желает назвать сына.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Захария</a:t>
            </a:r>
            <a:r>
              <a:rPr lang="ru-RU" dirty="0" smtClean="0"/>
              <a:t> потребовал дощечку и написал: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Иоанн имя ему»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/>
              <a:t>Все удивились. И тотчас отверзлись уста у </a:t>
            </a:r>
            <a:r>
              <a:rPr lang="ru-RU" dirty="0" err="1" smtClean="0"/>
              <a:t>Захарии</a:t>
            </a:r>
            <a:r>
              <a:rPr lang="ru-RU" dirty="0" smtClean="0"/>
              <a:t>, и он начал говорить, прославляя Бога, и пророчествовать о скором пришествии Спасителя и что Иоанн будет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Предтечею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Его</a:t>
            </a:r>
            <a:r>
              <a:rPr lang="ru-RU" dirty="0" smtClean="0"/>
              <a:t>, чтобы приготовить народ к принятию Спасителя. </a:t>
            </a:r>
          </a:p>
          <a:p>
            <a:pPr>
              <a:buNone/>
            </a:pPr>
            <a:r>
              <a:rPr lang="ru-RU" dirty="0" smtClean="0"/>
              <a:t>    Все, слышавшие об этом дивном событии, в страхе и удивлении говорили об Иоанне: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«Что будет из этого младенца?» </a:t>
            </a:r>
          </a:p>
          <a:p>
            <a:pPr>
              <a:buNone/>
            </a:pPr>
            <a:r>
              <a:rPr lang="ru-RU" dirty="0" smtClean="0"/>
              <a:t>    Господь же охранял младенца, и он возрастал и укреплялся духом. Потом Иоанн Предтеча жил в пустынях до дня явления своего народу. </a:t>
            </a:r>
          </a:p>
          <a:p>
            <a:pPr>
              <a:buNone/>
            </a:pPr>
            <a:r>
              <a:rPr lang="ru-RU" dirty="0" smtClean="0"/>
              <a:t>    Рождество святого славного Пророка и Предтечи Христова Иоанна празднуется </a:t>
            </a:r>
            <a:r>
              <a:rPr lang="ru-RU" b="1" dirty="0" smtClean="0"/>
              <a:t>24-го июня</a:t>
            </a:r>
            <a:r>
              <a:rPr lang="ru-RU" dirty="0" smtClean="0"/>
              <a:t> (7 июля н. ст.).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752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Проповедь Иоанна Предтечи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6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Татьяна\Рабочий стол\ib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239463" y="1484784"/>
            <a:ext cx="3904537" cy="5373216"/>
          </a:xfrm>
          <a:prstGeom prst="round2Diag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124745"/>
            <a:ext cx="4464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Иоанн с юных лет   жил в пустыне и там проводил время в посте и молитве. Одежду он носил из верблюжьего волоса и подпоясывался кожаным поясом. А пищею его были акриды (дикие растения) и дикий мед. </a:t>
            </a:r>
          </a:p>
          <a:p>
            <a:r>
              <a:rPr lang="ru-RU" sz="2000" dirty="0" smtClean="0"/>
              <a:t>Когда Иоанну исполнилось тридцать лет, Господь повелел ему идти в долину реки Иордан и возвестить всем людям о скором явлении в мире Спасителя и о том, чтобы все приготовились к Его встрече через покаяние и крещение.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734</TotalTime>
  <Words>1782</Words>
  <Application>Microsoft Office PowerPoint</Application>
  <PresentationFormat>Экран (4:3)</PresentationFormat>
  <Paragraphs>94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История православных праздников.  Крещение Господне</vt:lpstr>
      <vt:lpstr>«Богоявление» и «Крещение Господне»</vt:lpstr>
      <vt:lpstr>Слайд 3</vt:lpstr>
      <vt:lpstr>Слайд 4</vt:lpstr>
      <vt:lpstr>  </vt:lpstr>
      <vt:lpstr>  Пророк, Предтеча и Креститель Господень Иоанн Предтеча   </vt:lpstr>
      <vt:lpstr>   Рождество Иоанна Крестителя </vt:lpstr>
      <vt:lpstr>Слайд 8</vt:lpstr>
      <vt:lpstr> Проповедь Иоанна Предтечи </vt:lpstr>
      <vt:lpstr>Слайд 10</vt:lpstr>
      <vt:lpstr>Слайд 11</vt:lpstr>
      <vt:lpstr>Иоанн Креститель </vt:lpstr>
      <vt:lpstr>Слайд 13</vt:lpstr>
      <vt:lpstr>Слайд 14</vt:lpstr>
      <vt:lpstr>Крещение Иисуса Христа </vt:lpstr>
      <vt:lpstr>Слайд 16</vt:lpstr>
      <vt:lpstr>А. Иванов                               «Явление Христа народу»</vt:lpstr>
      <vt:lpstr>И. Крамской «Христос в пустыне»</vt:lpstr>
      <vt:lpstr>Усекновение главы Иоанна Предтечи  </vt:lpstr>
      <vt:lpstr>Слайд 20</vt:lpstr>
      <vt:lpstr>Слайд 21</vt:lpstr>
      <vt:lpstr>Слайд 22</vt:lpstr>
      <vt:lpstr>«Положение   во гроб  Иоанна Предтечи»</vt:lpstr>
      <vt:lpstr>Слайд 24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Крещение Господне</dc:title>
  <cp:lastModifiedBy>Проняткина Т.В.</cp:lastModifiedBy>
  <cp:revision>84</cp:revision>
  <dcterms:modified xsi:type="dcterms:W3CDTF">2012-02-14T12:30:17Z</dcterms:modified>
</cp:coreProperties>
</file>