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56" r:id="rId3"/>
    <p:sldId id="263" r:id="rId4"/>
    <p:sldId id="264" r:id="rId5"/>
    <p:sldId id="257" r:id="rId6"/>
    <p:sldId id="258" r:id="rId7"/>
    <p:sldId id="259" r:id="rId8"/>
    <p:sldId id="260" r:id="rId9"/>
    <p:sldId id="261" r:id="rId10"/>
    <p:sldId id="262"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6" r:id="rId25"/>
    <p:sldId id="279" r:id="rId26"/>
    <p:sldId id="280" r:id="rId27"/>
    <p:sldId id="290" r:id="rId28"/>
    <p:sldId id="281" r:id="rId29"/>
    <p:sldId id="282" r:id="rId30"/>
    <p:sldId id="283" r:id="rId31"/>
    <p:sldId id="284" r:id="rId32"/>
    <p:sldId id="285" r:id="rId33"/>
    <p:sldId id="286" r:id="rId34"/>
    <p:sldId id="287" r:id="rId35"/>
    <p:sldId id="288"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2383" autoAdjust="0"/>
  </p:normalViewPr>
  <p:slideViewPr>
    <p:cSldViewPr>
      <p:cViewPr varScale="1">
        <p:scale>
          <a:sx n="86" d="100"/>
          <a:sy n="86" d="100"/>
        </p:scale>
        <p:origin x="-60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60A614A-A145-4835-8408-A4E2FDAB44E8}" type="datetimeFigureOut">
              <a:rPr lang="ru-RU"/>
              <a:pPr>
                <a:defRPr/>
              </a:pPr>
              <a:t>15.02.2012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E78A537-5891-4443-8049-DCECE52D402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Это настоящий портрет, в котором отвергнуты шумерские геометрические формы и тщательно изображаются черты лица: орлиный нос, великолепно очерченные губы и вставленные в орбиты глаза. Борода также тщательно отчеканена в каждом из составляющих ее коротких и длинных завитков, равно как и переплетение волос</a:t>
            </a:r>
          </a:p>
        </p:txBody>
      </p:sp>
      <p:sp>
        <p:nvSpPr>
          <p:cNvPr id="399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24CBD3-40D0-4EC3-9412-59A379E2C134}" type="slidenum">
              <a:rPr lang="ru-RU"/>
              <a:pPr fontAlgn="base">
                <a:spcBef>
                  <a:spcPct val="0"/>
                </a:spcBef>
                <a:spcAft>
                  <a:spcPct val="0"/>
                </a:spcAft>
              </a:pPr>
              <a:t>5</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 Ахеменидские правители проводили гибкую и дальновидную политику по отношению к завоеванным государствам. Каждое из них объявлялось сатрапией (провинцией) Персии и облагалось данью. </a:t>
            </a:r>
          </a:p>
        </p:txBody>
      </p:sp>
      <p:sp>
        <p:nvSpPr>
          <p:cNvPr id="491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CB9CE9-9141-4FE3-A2CB-06758B9529D0}" type="slidenum">
              <a:rPr lang="ru-RU"/>
              <a:pPr fontAlgn="base">
                <a:spcBef>
                  <a:spcPct val="0"/>
                </a:spcBef>
                <a:spcAft>
                  <a:spcPct val="0"/>
                </a:spcAft>
              </a:pPr>
              <a:t>28</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5017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Гробница имеет вид простого каменного жилища с двускатной крышей, установленного на платформе, состоящей из семи ступеней. На стенах гробницы отсутствовала какая-либо декорация, только над входом помещался символ верховного бога Ахура-Мазды — большая сложной формы розетка (орнамент в виде цветка) с золотыми и бронзовыми вставками. </a:t>
            </a:r>
          </a:p>
        </p:txBody>
      </p:sp>
      <p:sp>
        <p:nvSpPr>
          <p:cNvPr id="501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58B0A8-858E-43FE-9EEF-8DA9E38DBCC7}" type="slidenum">
              <a:rPr lang="ru-RU"/>
              <a:pPr fontAlgn="base">
                <a:spcBef>
                  <a:spcPct val="0"/>
                </a:spcBef>
                <a:spcAft>
                  <a:spcPct val="0"/>
                </a:spcAft>
              </a:pPr>
              <a:t>29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lnSpcReduction="10000"/>
          </a:bodyPr>
          <a:lstStyle/>
          <a:p>
            <a:pPr fontAlgn="auto">
              <a:spcBef>
                <a:spcPts val="0"/>
              </a:spcBef>
              <a:spcAft>
                <a:spcPts val="0"/>
              </a:spcAft>
              <a:defRPr/>
            </a:pPr>
            <a:r>
              <a:rPr lang="ru-RU" dirty="0" smtClean="0"/>
              <a:t>Расположение рук придает верхней части туловища форму трапеции, округлые плечи сглаживают углы. Вообще телу уделяется не слишком много внимания, оно служит лишь пьедесталом для головы. Лицо подвергается куда более тщательной обработке, отвечающей определенным условностям, что делает модели однообразными и лишает их черт индивидуальности. Роговица глаз изготовлена из морской раковины, радужная оболочка — из ляпис-лазури или смолы, глазная впадина покрыта канифолью. В результате создается эффект огромных, вылезающих из орбит глаз, жалобных и одновременно устрашающих из-за отсутствия век. Важнейшее значение приобретает взгляд, ибо с его помощью благочестивый </a:t>
            </a:r>
            <a:r>
              <a:rPr lang="ru-RU" dirty="0" err="1" smtClean="0"/>
              <a:t>адорант</a:t>
            </a:r>
            <a:r>
              <a:rPr lang="ru-RU" dirty="0" smtClean="0"/>
              <a:t> выражает свою мольбу. Брови, представленные упрощенно, в геометрических формах, инкрустируются ляпис-лазурью; рот закрыт. В результате лицо принимает серьезное, строгое, несколько жесткое выражение. Этнические черты четко различаются по формам. Одни имеют крупную бритую голову и орлиный нос, другие отличаются длинной вьющейся бородой семитского типа. Шумерское искусство не ищет идеал красоты в человеческом теле, воплощая его посредством пластических объемов. Человеческое тело скрыто под жесткими одеяниями. Фигуры изображаются в длинных юбках с фалдами или туниках, которые адаптируются к принятой геометрической схеме, подчеркивая цилиндрический силуэт. Лишь во времена первых династий и в период </a:t>
            </a:r>
            <a:r>
              <a:rPr lang="ru-RU" dirty="0" err="1" smtClean="0"/>
              <a:t>Гудеа</a:t>
            </a:r>
            <a:r>
              <a:rPr lang="ru-RU" dirty="0" smtClean="0"/>
              <a:t> у статуй были открыты руки (а иногда даже торс). Позднее, в ассирийский период тела снова оказываются полностью скрытыми под одеждами, устранившими малейшие намеки на анатомию. </a:t>
            </a:r>
          </a:p>
          <a:p>
            <a:pPr fontAlgn="auto">
              <a:spcBef>
                <a:spcPts val="0"/>
              </a:spcBef>
              <a:spcAft>
                <a:spcPts val="0"/>
              </a:spcAft>
              <a:defRPr/>
            </a:pPr>
            <a:endParaRPr lang="ru-RU" dirty="0"/>
          </a:p>
        </p:txBody>
      </p:sp>
      <p:sp>
        <p:nvSpPr>
          <p:cNvPr id="409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FFCB98-56CF-488D-9413-45D28E1EEFE8}" type="slidenum">
              <a:rPr lang="ru-RU"/>
              <a:pPr fontAlgn="base">
                <a:spcBef>
                  <a:spcPct val="0"/>
                </a:spcBef>
                <a:spcAft>
                  <a:spcPct val="0"/>
                </a:spcAft>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Сосредоточенное выражение лица правителя источает спокойствие и силу. Туловище покрыто простой мантией, которая оставляет обнаженным левое плечо, показывая крепкую мускулатуру; ноги, параллельные и рубленые (с утонченно отчеканенными пальцами), не отделены от массива камня. На лбу — стилизованные кудри, на голове — королевский тюрбан, украшенный тонкими спиралями. Руки сложены в благочестивом жесте. </a:t>
            </a:r>
          </a:p>
          <a:p>
            <a:pPr>
              <a:spcBef>
                <a:spcPct val="0"/>
              </a:spcBef>
            </a:pPr>
            <a:r>
              <a:rPr lang="ru-RU" dirty="0" smtClean="0"/>
              <a:t>Поражают явные диспропорции фигуры: шея практически отсутствует, непомерно большая голова венчает туловище карлика. Однако качество работы не позволяет усомниться в профессионализме и искусности скульптора. Диспропорции объясняются либо художественной традицией того времени, либо техническими ограничениями (отсутствие в </a:t>
            </a:r>
            <a:r>
              <a:rPr lang="ru-RU" dirty="0" err="1" smtClean="0"/>
              <a:t>Лагаше</a:t>
            </a:r>
            <a:r>
              <a:rPr lang="ru-RU" dirty="0" smtClean="0"/>
              <a:t> природных материалов для ваяния). </a:t>
            </a:r>
          </a:p>
          <a:p>
            <a:pPr>
              <a:spcBef>
                <a:spcPct val="0"/>
              </a:spcBef>
            </a:pPr>
            <a:endParaRPr lang="ru-RU" dirty="0" smtClean="0"/>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99EA0E-BE3B-47F0-A42E-94690A5DDC69}" type="slidenum">
              <a:rPr lang="ru-RU"/>
              <a:pPr fontAlgn="base">
                <a:spcBef>
                  <a:spcPct val="0"/>
                </a:spcBef>
                <a:spcAft>
                  <a:spcPct val="0"/>
                </a:spcAft>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Стела придает данному акту божественный характер и превращает законы в наследие богов, подкрепляя тем самым власть и авторитет царя. Стела царя Хаммурапи — символ месопотамской цивилизации. Она является не только произведением искусства, но также историко-литературным памятником и наиболее полным сводом законов древности, предшествующим библейским законам. Тексты, запечатленные на стеле, являются богатейшим источником информации об обществе, религии, экономике, географии и истории того времени. </a:t>
            </a:r>
          </a:p>
          <a:p>
            <a:pPr>
              <a:spcBef>
                <a:spcPct val="0"/>
              </a:spcBef>
            </a:pPr>
            <a:endParaRPr lang="ru-RU" smtClean="0"/>
          </a:p>
        </p:txBody>
      </p:sp>
      <p:sp>
        <p:nvSpPr>
          <p:cNvPr id="430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790042-DCA4-4A19-A7B5-09DFF2D8BCDD}" type="slidenum">
              <a:rPr lang="ru-RU"/>
              <a:pPr fontAlgn="base">
                <a:spcBef>
                  <a:spcPct val="0"/>
                </a:spcBef>
                <a:spcAft>
                  <a:spcPct val="0"/>
                </a:spcAft>
              </a:pPr>
              <a:t>12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Первоначально фон был раскрашен в черный цвет, подчеркивая связь богини с ночью. Богиня стоит на спинах двух львов. Тарелка, по всей видимости, висела в святилище. </a:t>
            </a:r>
          </a:p>
          <a:p>
            <a:pPr>
              <a:spcBef>
                <a:spcPct val="0"/>
              </a:spcBef>
            </a:pPr>
            <a:endParaRPr lang="ru-RU" smtClean="0"/>
          </a:p>
        </p:txBody>
      </p:sp>
      <p:sp>
        <p:nvSpPr>
          <p:cNvPr id="440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E76752-789D-4F79-8CE3-A5E9A1C13118}" type="slidenum">
              <a:rPr lang="ru-RU"/>
              <a:pPr fontAlgn="base">
                <a:spcBef>
                  <a:spcPct val="0"/>
                </a:spcBef>
                <a:spcAft>
                  <a:spcPct val="0"/>
                </a:spcAft>
              </a:pPr>
              <a:t>13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Из пасти льва, пронзенного царской стрелой, хлещет кровь. На морде зверя отчетливо проступили вены. На первый взгляд, создается впечатление, что художник симпатизирует умирающему зверю. Однако, как известно, в Месопотамии лев являлся символом, враждебным человеческой цивилизации, следовательно, скорее всего, предполагалось, что, наблюдая эту картину, зритель будет торжествовать, а не жалеть. </a:t>
            </a:r>
          </a:p>
        </p:txBody>
      </p:sp>
      <p:sp>
        <p:nvSpPr>
          <p:cNvPr id="450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2C4CFB-7855-4A4A-8AE1-F315FD487336}" type="slidenum">
              <a:rPr lang="ru-RU"/>
              <a:pPr fontAlgn="base">
                <a:spcBef>
                  <a:spcPct val="0"/>
                </a:spcBef>
                <a:spcAft>
                  <a:spcPct val="0"/>
                </a:spcAft>
              </a:pPr>
              <a:t>19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err="1" smtClean="0"/>
              <a:t>Иштар</a:t>
            </a:r>
            <a:r>
              <a:rPr lang="ru-RU" dirty="0" smtClean="0"/>
              <a:t> изображена стоящей на спине льва (лев — анималистическая форма самой богини). Левой рукой богиня держит льва на поводке. Над ее головой изображен священный нимб, на боку у нее висит меч, за спиной — два колчана со стрелами. На голове у </a:t>
            </a:r>
            <a:r>
              <a:rPr lang="ru-RU" dirty="0" err="1" smtClean="0"/>
              <a:t>Иштар</a:t>
            </a:r>
            <a:r>
              <a:rPr lang="ru-RU" dirty="0" smtClean="0"/>
              <a:t> — рогатый головной убор, типичный атрибут богов в иконографии народов древней Передней Азии. </a:t>
            </a:r>
          </a:p>
          <a:p>
            <a:pPr>
              <a:spcBef>
                <a:spcPct val="0"/>
              </a:spcBef>
            </a:pPr>
            <a:endParaRPr lang="ru-RU" dirty="0" smtClean="0"/>
          </a:p>
          <a:p>
            <a:pPr>
              <a:spcBef>
                <a:spcPct val="0"/>
              </a:spcBef>
            </a:pPr>
            <a:r>
              <a:rPr lang="ru-RU" dirty="0" smtClean="0"/>
              <a:t>Необычным для столь монументального памятника является изображение </a:t>
            </a:r>
            <a:r>
              <a:rPr lang="ru-RU" dirty="0" err="1" smtClean="0"/>
              <a:t>Иштар</a:t>
            </a:r>
            <a:r>
              <a:rPr lang="ru-RU" dirty="0" smtClean="0"/>
              <a:t> в виде богини-воительницы, что более характерно для цилиндрических печатей. . Из-за двойственной роли, которую играла богиня </a:t>
            </a:r>
            <a:r>
              <a:rPr lang="ru-RU" dirty="0" err="1" smtClean="0"/>
              <a:t>Иштар</a:t>
            </a:r>
            <a:r>
              <a:rPr lang="ru-RU" dirty="0" smtClean="0"/>
              <a:t> в месопотамской мифологии, ей поклонялись и как женщине, и как мужчине, о чем свидетельствует ее типично мужской наряд: короткая туника и переброшенная через плечо шаль с бахромой. </a:t>
            </a:r>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DE2141-DB19-4A2D-8FAF-F79C10EC5541}" type="slidenum">
              <a:rPr lang="ru-RU"/>
              <a:pPr fontAlgn="base">
                <a:spcBef>
                  <a:spcPct val="0"/>
                </a:spcBef>
                <a:spcAft>
                  <a:spcPct val="0"/>
                </a:spcAft>
              </a:pPr>
              <a:t>20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fontAlgn="auto">
              <a:spcBef>
                <a:spcPts val="0"/>
              </a:spcBef>
              <a:spcAft>
                <a:spcPts val="0"/>
              </a:spcAft>
              <a:defRPr/>
            </a:pPr>
            <a:r>
              <a:rPr lang="ru-RU" kern="0" dirty="0" err="1" smtClean="0"/>
              <a:t>Зиккурат</a:t>
            </a:r>
            <a:r>
              <a:rPr lang="ru-RU" kern="0" dirty="0" smtClean="0"/>
              <a:t> </a:t>
            </a:r>
            <a:r>
              <a:rPr lang="ru-RU" kern="0" dirty="0" err="1" smtClean="0"/>
              <a:t>Этеменанки</a:t>
            </a:r>
            <a:r>
              <a:rPr lang="ru-RU" kern="0" dirty="0" smtClean="0"/>
              <a:t> не сохранился до нашего времени, раскопки, проведенные в XX в., лишь установили место, где он находился.</a:t>
            </a:r>
            <a:endParaRPr lang="ru-RU" dirty="0"/>
          </a:p>
        </p:txBody>
      </p:sp>
      <p:sp>
        <p:nvSpPr>
          <p:cNvPr id="471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85303B-769A-4005-BE89-F3B32AB4BFA8}" type="slidenum">
              <a:rPr lang="ru-RU"/>
              <a:pPr fontAlgn="base">
                <a:spcBef>
                  <a:spcPct val="0"/>
                </a:spcBef>
                <a:spcAft>
                  <a:spcPct val="0"/>
                </a:spcAft>
              </a:pPr>
              <a:t>23</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Ворота Иштар представляют собой огромную арку, по четырем сторонам которой стоят высокие массивные зубчатые башни. Все сооружение покрыто глазурованным кирпичом с рельефными изображениями священных животных бога Мардука — быка и фантастического существа сирруш. Этот последний персонаж (которого называют также вавилонским драконом) сочетает в себе признаки четырех представителей фауны: орла, змеи, неустановленного четвероногого и скорпиона. Благодаря нежной и изысканной цветовой гамме (желтые фигуры на голубом фоне) памятник выглядел легким и праздничным. Строго выдержанные интервалы между животными настраивали зрителя на ритм торжественного шествия. </a:t>
            </a:r>
          </a:p>
          <a:p>
            <a:pPr>
              <a:spcBef>
                <a:spcPct val="0"/>
              </a:spcBef>
            </a:pPr>
            <a:endParaRPr lang="ru-RU" smtClean="0"/>
          </a:p>
        </p:txBody>
      </p:sp>
      <p:sp>
        <p:nvSpPr>
          <p:cNvPr id="481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B296F9-CD12-4193-BEB0-F07DBB9C9EAD}" type="slidenum">
              <a:rPr lang="ru-RU"/>
              <a:pPr fontAlgn="base">
                <a:spcBef>
                  <a:spcPct val="0"/>
                </a:spcBef>
                <a:spcAft>
                  <a:spcPct val="0"/>
                </a:spcAft>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5AA181C7-7731-4560-8BC5-D0E4DF9DB53D}" type="datetimeFigureOut">
              <a:rPr lang="ru-RU"/>
              <a:pPr>
                <a:defRPr/>
              </a:pPr>
              <a:t>15.02.2012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6281D54-679F-4A4C-BA14-C18870D007A5}" type="slidenum">
              <a:rPr lang="ru-RU"/>
              <a:pPr>
                <a:defRPr/>
              </a:pPr>
              <a:t>‹#›</a:t>
            </a:fld>
            <a:endParaRPr lang="ru-RU"/>
          </a:p>
        </p:txBody>
      </p:sp>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9003D5B-58D0-4F6B-A32F-3E439FBB7CDF}" type="datetimeFigureOut">
              <a:rPr lang="ru-RU"/>
              <a:pPr>
                <a:defRPr/>
              </a:pPr>
              <a:t>15.02.2012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4D53D7A-2EFB-4D1D-8FC2-C858A8287150}" type="slidenum">
              <a:rPr lang="ru-RU"/>
              <a:pPr>
                <a:defRPr/>
              </a:pPr>
              <a:t>‹#›</a:t>
            </a:fld>
            <a:endParaRPr lang="ru-RU"/>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7A60ABFF-316B-40FE-9C9A-49AB9AE09732}" type="datetimeFigureOut">
              <a:rPr lang="ru-RU"/>
              <a:pPr>
                <a:defRPr/>
              </a:pPr>
              <a:t>15.02.2012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43BA9C0-E8A3-4336-AD69-65AF7E02A0D8}" type="slidenum">
              <a:rPr lang="ru-RU"/>
              <a:pPr>
                <a:defRPr/>
              </a:pPr>
              <a:t>‹#›</a:t>
            </a:fld>
            <a:endParaRPr lang="ru-RU"/>
          </a:p>
        </p:txBody>
      </p:sp>
    </p:spTree>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3D7C79-CB60-4423-9B9E-DE1A0014A652}" type="slidenum">
              <a:rPr lang="en-US"/>
              <a:pPr>
                <a:defRPr/>
              </a:pPr>
              <a:t>‹#›</a:t>
            </a:fld>
            <a:endParaRPr lang="en-US"/>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7E29D3-7286-4E21-8BBB-E0A77AB31D90}" type="slidenum">
              <a:rPr lang="en-US"/>
              <a:pPr>
                <a:defRPr/>
              </a:pPr>
              <a:t>‹#›</a:t>
            </a:fld>
            <a:endParaRPr lang="en-US"/>
          </a:p>
        </p:txBody>
      </p:sp>
    </p:spTree>
  </p:cSld>
  <p:clrMapOvr>
    <a:masterClrMapping/>
  </p:clrMapOvr>
  <p:transition>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7D6715-5F45-4D66-9B81-AD57102FD314}" type="slidenum">
              <a:rPr lang="en-US"/>
              <a:pPr>
                <a:defRPr/>
              </a:pPr>
              <a:t>‹#›</a:t>
            </a:fld>
            <a:endParaRPr lang="en-US"/>
          </a:p>
        </p:txBody>
      </p:sp>
    </p:spTree>
  </p:cSld>
  <p:clrMapOvr>
    <a:masterClrMapping/>
  </p:clrMapOvr>
  <p:transition>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B4C452-BE70-4B16-A63C-90C54952F49B}" type="slidenum">
              <a:rPr lang="en-US"/>
              <a:pPr>
                <a:defRPr/>
              </a:pPr>
              <a:t>‹#›</a:t>
            </a:fld>
            <a:endParaRPr lang="en-US"/>
          </a:p>
        </p:txBody>
      </p:sp>
    </p:spTree>
  </p:cSld>
  <p:clrMapOvr>
    <a:masterClrMapping/>
  </p:clrMapOvr>
  <p:transition>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3353DF-5100-4971-A56E-2D7630728E47}" type="slidenum">
              <a:rPr lang="en-US"/>
              <a:pPr>
                <a:defRPr/>
              </a:pPr>
              <a:t>‹#›</a:t>
            </a:fld>
            <a:endParaRPr lang="en-US"/>
          </a:p>
        </p:txBody>
      </p:sp>
    </p:spTree>
  </p:cSld>
  <p:clrMapOvr>
    <a:masterClrMapping/>
  </p:clrMapOvr>
  <p:transition>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20374A-26C2-4180-8E6F-56F93FD6A7BE}" type="slidenum">
              <a:rPr lang="en-US"/>
              <a:pPr>
                <a:defRPr/>
              </a:pPr>
              <a:t>‹#›</a:t>
            </a:fld>
            <a:endParaRPr lang="en-US"/>
          </a:p>
        </p:txBody>
      </p:sp>
    </p:spTree>
  </p:cSld>
  <p:clrMapOvr>
    <a:masterClrMapping/>
  </p:clrMapOvr>
  <p:transition>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DEFF97-942A-4185-AB85-0AE52B69A4A2}" type="slidenum">
              <a:rPr lang="en-US"/>
              <a:pPr>
                <a:defRPr/>
              </a:pPr>
              <a:t>‹#›</a:t>
            </a:fld>
            <a:endParaRPr lang="en-US"/>
          </a:p>
        </p:txBody>
      </p:sp>
    </p:spTree>
  </p:cSld>
  <p:clrMapOvr>
    <a:masterClrMapping/>
  </p:clrMapOvr>
  <p:transition>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863239-0048-4291-9C43-10C22E751808}" type="slidenum">
              <a:rPr lang="en-US"/>
              <a:pPr>
                <a:defRPr/>
              </a:pPr>
              <a:t>‹#›</a:t>
            </a:fld>
            <a:endParaRPr lang="en-US"/>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1304A7F3-5339-4A24-9998-8A6D21DF76A5}" type="datetimeFigureOut">
              <a:rPr lang="ru-RU"/>
              <a:pPr>
                <a:defRPr/>
              </a:pPr>
              <a:t>15.02.2012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1364089-DDDB-4B49-8D24-0B434F055B32}" type="slidenum">
              <a:rPr lang="ru-RU"/>
              <a:pPr>
                <a:defRPr/>
              </a:pPr>
              <a:t>‹#›</a:t>
            </a:fld>
            <a:endParaRPr lang="ru-RU"/>
          </a:p>
        </p:txBody>
      </p:sp>
    </p:spTree>
  </p:cSld>
  <p:clrMapOvr>
    <a:masterClrMapping/>
  </p:clrMapOvr>
  <p:transition>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64606-4954-4FC2-A485-88F68004E793}" type="slidenum">
              <a:rPr lang="en-US"/>
              <a:pPr>
                <a:defRPr/>
              </a:pPr>
              <a:t>‹#›</a:t>
            </a:fld>
            <a:endParaRPr lang="en-US"/>
          </a:p>
        </p:txBody>
      </p:sp>
    </p:spTree>
  </p:cSld>
  <p:clrMapOvr>
    <a:masterClrMapping/>
  </p:clrMapOvr>
  <p:transition>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F55587-77E1-4C8A-8B8E-124DA9BD7651}" type="slidenum">
              <a:rPr lang="en-US"/>
              <a:pPr>
                <a:defRPr/>
              </a:pPr>
              <a:t>‹#›</a:t>
            </a:fld>
            <a:endParaRPr lang="en-US"/>
          </a:p>
        </p:txBody>
      </p:sp>
    </p:spTree>
  </p:cSld>
  <p:clrMapOvr>
    <a:masterClrMapping/>
  </p:clrMapOvr>
  <p:transition>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72BC05-3D96-4F72-A1B1-74F769149729}" type="slidenum">
              <a:rPr lang="en-US"/>
              <a:pPr>
                <a:defRPr/>
              </a:pPr>
              <a:t>‹#›</a:t>
            </a:fld>
            <a:endParaRPr lang="en-US"/>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A0D191E3-A935-4152-9A00-46B8A3264253}" type="datetimeFigureOut">
              <a:rPr lang="ru-RU"/>
              <a:pPr>
                <a:defRPr/>
              </a:pPr>
              <a:t>15.02.2012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8E6409E-62D2-4038-98B4-CEDB7E0A1A5F}" type="slidenum">
              <a:rPr lang="ru-RU"/>
              <a:pPr>
                <a:defRPr/>
              </a:pPr>
              <a:t>‹#›</a:t>
            </a:fld>
            <a:endParaRPr lang="ru-RU"/>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AC0F2614-F3BE-4EE7-94C6-F091D019CC11}" type="datetimeFigureOut">
              <a:rPr lang="ru-RU"/>
              <a:pPr>
                <a:defRPr/>
              </a:pPr>
              <a:t>15.02.2012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193DEA9-DBB2-4EA5-91C2-D268C6C07863}" type="slidenum">
              <a:rPr lang="ru-RU"/>
              <a:pPr>
                <a:defRPr/>
              </a:pPr>
              <a:t>‹#›</a:t>
            </a:fld>
            <a:endParaRPr lang="ru-RU"/>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0FDA6F7D-97EF-4372-B735-1463284ECF2F}" type="datetimeFigureOut">
              <a:rPr lang="ru-RU"/>
              <a:pPr>
                <a:defRPr/>
              </a:pPr>
              <a:t>15.02.2012</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9D805DE-0D9B-4C8D-A952-4C240A7DA2FB}" type="slidenum">
              <a:rPr lang="ru-RU"/>
              <a:pPr>
                <a:defRPr/>
              </a:pPr>
              <a:t>‹#›</a:t>
            </a:fld>
            <a:endParaRPr lang="ru-RU"/>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55726CF9-5843-438E-83B1-DDA67E27FA9F}" type="datetimeFigureOut">
              <a:rPr lang="ru-RU"/>
              <a:pPr>
                <a:defRPr/>
              </a:pPr>
              <a:t>15.02.2012</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2110BF0-FB1C-479A-A2B2-1A29F0FC7A79}" type="slidenum">
              <a:rPr lang="ru-RU"/>
              <a:pPr>
                <a:defRPr/>
              </a:pPr>
              <a:t>‹#›</a:t>
            </a:fld>
            <a:endParaRPr lang="ru-RU"/>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1E53DC-F2C7-4463-9991-7E40743EA565}" type="datetimeFigureOut">
              <a:rPr lang="ru-RU"/>
              <a:pPr>
                <a:defRPr/>
              </a:pPr>
              <a:t>15.02.2012</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6F03721-041C-49C5-95EF-BA057D8E5F7F}" type="slidenum">
              <a:rPr lang="ru-RU"/>
              <a:pPr>
                <a:defRPr/>
              </a:pPr>
              <a:t>‹#›</a:t>
            </a:fld>
            <a:endParaRPr lang="ru-RU"/>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32AF8763-6C4A-4B80-873B-0F276E5E78CD}" type="datetimeFigureOut">
              <a:rPr lang="ru-RU"/>
              <a:pPr>
                <a:defRPr/>
              </a:pPr>
              <a:t>15.02.2012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9EABF4A-7B9A-41E8-8B7C-4B2281251CCA}" type="slidenum">
              <a:rPr lang="ru-RU"/>
              <a:pPr>
                <a:defRPr/>
              </a:pPr>
              <a:t>‹#›</a:t>
            </a:fld>
            <a:endParaRPr lang="ru-RU"/>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38A0E6AE-986B-45C9-8308-7C5A9D97AE46}" type="datetimeFigureOut">
              <a:rPr lang="ru-RU"/>
              <a:pPr>
                <a:defRPr/>
              </a:pPr>
              <a:t>15.02.2012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9CF924A-FC97-4D0C-A127-913F1F1F6331}" type="slidenum">
              <a:rPr lang="ru-RU"/>
              <a:pPr>
                <a:defRPr/>
              </a:pPr>
              <a:t>‹#›</a:t>
            </a:fld>
            <a:endParaRPr lang="ru-RU"/>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defRPr>
            </a:lvl1pPr>
          </a:lstStyle>
          <a:p>
            <a:pPr>
              <a:defRPr/>
            </a:pPr>
            <a:fld id="{89E88041-7EEC-41CF-B62A-19A408146884}" type="datetimeFigureOut">
              <a:rPr lang="ru-RU"/>
              <a:pPr>
                <a:defRPr/>
              </a:pPr>
              <a:t>15.02.2012</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defRPr>
            </a:lvl1pPr>
          </a:lstStyle>
          <a:p>
            <a:pPr>
              <a:defRPr/>
            </a:pPr>
            <a:fld id="{01124B4A-0997-4AC9-8DE8-CEE6359685A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trips dir="r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8FB3A15B-D243-4731-B8FA-5E3FC29B50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strips dir="r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WordArt 1"/>
          <p:cNvSpPr>
            <a:spLocks noChangeArrowheads="1" noChangeShapeType="1" noTextEdit="1"/>
          </p:cNvSpPr>
          <p:nvPr/>
        </p:nvSpPr>
        <p:spPr bwMode="auto">
          <a:xfrm>
            <a:off x="571472" y="714356"/>
            <a:ext cx="7929618" cy="2928958"/>
          </a:xfrm>
          <a:prstGeom prst="rect">
            <a:avLst/>
          </a:prstGeom>
          <a:noFill/>
          <a:effectLst>
            <a:innerShdw blurRad="952500" dist="1625600" dir="18900000">
              <a:prstClr val="black"/>
            </a:innerShdw>
          </a:effectLst>
        </p:spPr>
        <p:txBody>
          <a:bodyPr wrap="none" fromWordArt="1">
            <a:prstTxWarp prst="textCurveUp">
              <a:avLst>
                <a:gd name="adj" fmla="val 40356"/>
              </a:avLst>
            </a:prstTxWarp>
          </a:bodyPr>
          <a:lstStyle/>
          <a:p>
            <a:pPr algn="ctr" fontAlgn="auto">
              <a:spcBef>
                <a:spcPts val="0"/>
              </a:spcBef>
              <a:spcAft>
                <a:spcPts val="0"/>
              </a:spcAft>
              <a:defRPr/>
            </a:pPr>
            <a:r>
              <a:rPr lang="ru-RU" sz="3600" kern="10" dirty="0">
                <a:ln w="12700">
                  <a:solidFill>
                    <a:srgbClr val="000000"/>
                  </a:solidFill>
                  <a:round/>
                  <a:headEnd/>
                  <a:tailEnd/>
                </a:ln>
                <a:solidFill>
                  <a:srgbClr val="FFFF66"/>
                </a:solidFill>
                <a:effectLst>
                  <a:outerShdw dist="45791" dir="2021404" algn="ctr" rotWithShape="0">
                    <a:srgbClr val="808080">
                      <a:alpha val="80000"/>
                    </a:srgbClr>
                  </a:outerShdw>
                </a:effectLst>
                <a:latin typeface="Arial Black"/>
              </a:rPr>
              <a:t>Искусство древней Передней Азии </a:t>
            </a: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357688"/>
            <a:ext cx="7772400" cy="1411287"/>
          </a:xfrm>
        </p:spPr>
        <p:txBody>
          <a:bodyPr/>
          <a:lstStyle/>
          <a:p>
            <a:pPr>
              <a:defRPr/>
            </a:pPr>
            <a:r>
              <a:rPr lang="ru-RU" dirty="0" smtClean="0">
                <a:solidFill>
                  <a:srgbClr val="663300"/>
                </a:solidFill>
              </a:rPr>
              <a:t>Искусство </a:t>
            </a:r>
            <a:r>
              <a:rPr lang="ru-RU" dirty="0" err="1" smtClean="0">
                <a:solidFill>
                  <a:srgbClr val="663300"/>
                </a:solidFill>
              </a:rPr>
              <a:t>Старовавилонского</a:t>
            </a:r>
            <a:r>
              <a:rPr lang="ru-RU" dirty="0" smtClean="0">
                <a:solidFill>
                  <a:srgbClr val="663300"/>
                </a:solidFill>
              </a:rPr>
              <a:t> царства </a:t>
            </a:r>
            <a:endParaRPr lang="ru-RU" dirty="0">
              <a:solidFill>
                <a:srgbClr val="663300"/>
              </a:solidFill>
            </a:endParaRPr>
          </a:p>
        </p:txBody>
      </p:sp>
      <p:sp>
        <p:nvSpPr>
          <p:cNvPr id="12291" name="Текст 2"/>
          <p:cNvSpPr>
            <a:spLocks noGrp="1"/>
          </p:cNvSpPr>
          <p:nvPr>
            <p:ph type="body" idx="1"/>
          </p:nvPr>
        </p:nvSpPr>
        <p:spPr/>
        <p:txBody>
          <a:bodyPr/>
          <a:lstStyle/>
          <a:p>
            <a:endParaRPr lang="ru-RU" smtClean="0"/>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Содержимое 2"/>
          <p:cNvSpPr>
            <a:spLocks noGrp="1"/>
          </p:cNvSpPr>
          <p:nvPr>
            <p:ph idx="1"/>
          </p:nvPr>
        </p:nvSpPr>
        <p:spPr/>
        <p:txBody>
          <a:bodyPr>
            <a:normAutofit fontScale="62500" lnSpcReduction="20000"/>
          </a:bodyPr>
          <a:lstStyle/>
          <a:p>
            <a:pPr>
              <a:defRPr/>
            </a:pPr>
            <a:r>
              <a:rPr lang="ru-RU" dirty="0" smtClean="0"/>
              <a:t>В 2003 г. до н. э. царство Шумера и Аккада прекратило свое существование, после того как в его пределы вторглось войско соседнего Элама и разгромило столицу царства — город Ур. Период с XX по XVII вв. до н. э. называют </a:t>
            </a:r>
            <a:r>
              <a:rPr lang="ru-RU" dirty="0" err="1" smtClean="0"/>
              <a:t>старовавилонским</a:t>
            </a:r>
            <a:r>
              <a:rPr lang="ru-RU" dirty="0" smtClean="0"/>
              <a:t>, т.к. самым важным политическим центром Месопотамии в это время был Вавилон. Его правитель Хаммурапи после ожесточенной борьбы вновь создал на этой территории сильное централизованное государство — </a:t>
            </a:r>
            <a:r>
              <a:rPr lang="ru-RU" dirty="0" err="1" smtClean="0"/>
              <a:t>Вавилонию</a:t>
            </a:r>
            <a:r>
              <a:rPr lang="ru-RU" dirty="0" smtClean="0"/>
              <a:t>. </a:t>
            </a:r>
            <a:r>
              <a:rPr lang="ru-RU" dirty="0" err="1" smtClean="0"/>
              <a:t>Старовавилонская</a:t>
            </a:r>
            <a:r>
              <a:rPr lang="ru-RU" dirty="0" smtClean="0"/>
              <a:t> эпоха считается золотым веком месопотамской литературы: разрозненные сказания о богах и героях слились в поэмы. Широко известен эпос о Гильгамеше, полулегендарном правителе города </a:t>
            </a:r>
            <a:r>
              <a:rPr lang="ru-RU" dirty="0" err="1" smtClean="0"/>
              <a:t>Урука</a:t>
            </a:r>
            <a:r>
              <a:rPr lang="ru-RU" dirty="0" smtClean="0"/>
              <a:t> в Шумере. Произведений изобразительного искусства и архитектуры того периода сохранилось мало: после смерти Хаммурапи </a:t>
            </a:r>
            <a:r>
              <a:rPr lang="ru-RU" dirty="0" err="1" smtClean="0"/>
              <a:t>Вавилония</a:t>
            </a:r>
            <a:r>
              <a:rPr lang="ru-RU" dirty="0" smtClean="0"/>
              <a:t> не раз подвергалась нашествию кочевников, уничтоживших многие памятники. </a:t>
            </a:r>
            <a:br>
              <a:rPr lang="ru-RU" dirty="0" smtClean="0"/>
            </a:br>
            <a:endParaRPr lang="ru-RU" dirty="0"/>
          </a:p>
        </p:txBody>
      </p:sp>
      <p:sp>
        <p:nvSpPr>
          <p:cNvPr id="13316" name="Заголовок 1"/>
          <p:cNvSpPr>
            <a:spLocks noGrp="1"/>
          </p:cNvSpPr>
          <p:nvPr>
            <p:ph type="title"/>
          </p:nvPr>
        </p:nvSpPr>
        <p:spPr/>
        <p:txBody>
          <a:bodyPr/>
          <a:lstStyle/>
          <a:p>
            <a:r>
              <a:rPr lang="ru-RU" sz="3600" b="1" smtClean="0">
                <a:solidFill>
                  <a:srgbClr val="663300"/>
                </a:solidFill>
              </a:rPr>
              <a:t>Искусство Старовавилонского царства </a:t>
            </a: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339" name="Заголовок 3"/>
          <p:cNvSpPr>
            <a:spLocks noGrp="1"/>
          </p:cNvSpPr>
          <p:nvPr>
            <p:ph type="title"/>
          </p:nvPr>
        </p:nvSpPr>
        <p:spPr>
          <a:xfrm>
            <a:off x="457200" y="274638"/>
            <a:ext cx="8401050" cy="1143000"/>
          </a:xfrm>
        </p:spPr>
        <p:txBody>
          <a:bodyPr/>
          <a:lstStyle/>
          <a:p>
            <a:r>
              <a:rPr lang="ru-RU" sz="2800" b="1" smtClean="0">
                <a:solidFill>
                  <a:srgbClr val="663300"/>
                </a:solidFill>
              </a:rPr>
              <a:t>Стела царя Хаммурапи из Суз . XVIII в. до н. э. </a:t>
            </a:r>
            <a:br>
              <a:rPr lang="ru-RU" sz="2800" b="1" smtClean="0">
                <a:solidFill>
                  <a:srgbClr val="663300"/>
                </a:solidFill>
              </a:rPr>
            </a:br>
            <a:endParaRPr lang="ru-RU" sz="2800" b="1" smtClean="0">
              <a:solidFill>
                <a:srgbClr val="663300"/>
              </a:solidFill>
            </a:endParaRPr>
          </a:p>
        </p:txBody>
      </p:sp>
      <p:pic>
        <p:nvPicPr>
          <p:cNvPr id="14340" name="Picture 2" descr="http://artclassic.edu.ru/attach.asp?a_no=9428"/>
          <p:cNvPicPr>
            <a:picLocks noGrp="1" noChangeAspect="1" noChangeArrowheads="1"/>
          </p:cNvPicPr>
          <p:nvPr>
            <p:ph sz="half" idx="1"/>
          </p:nvPr>
        </p:nvPicPr>
        <p:blipFill>
          <a:blip r:embed="rId3"/>
          <a:srcRect/>
          <a:stretch>
            <a:fillRect/>
          </a:stretch>
        </p:blipFill>
        <p:spPr>
          <a:xfrm>
            <a:off x="428625" y="1000125"/>
            <a:ext cx="3241675" cy="4929188"/>
          </a:xfrm>
        </p:spPr>
      </p:pic>
      <p:sp>
        <p:nvSpPr>
          <p:cNvPr id="14341" name="Содержимое 5"/>
          <p:cNvSpPr>
            <a:spLocks noGrp="1"/>
          </p:cNvSpPr>
          <p:nvPr>
            <p:ph sz="half" idx="2"/>
          </p:nvPr>
        </p:nvSpPr>
        <p:spPr>
          <a:xfrm>
            <a:off x="3571875" y="928688"/>
            <a:ext cx="5114925" cy="4525962"/>
          </a:xfrm>
        </p:spPr>
        <p:txBody>
          <a:bodyPr/>
          <a:lstStyle/>
          <a:p>
            <a:r>
              <a:rPr lang="ru-RU" sz="2000" smtClean="0"/>
              <a:t>Двухметровая стела, получившая название «Кодекс Хаммурапи» содержит 282 закона, записанных сериями по 20 колонок. В верхней части стелы находится рельефное изображение царя Хаммурапи, предстоящего перед богом солнца Шамашем. Восседающий на троне Шамаш, с языками пламени, вырывающимися из его плеч, вручает Хаммурапи атрибуты царской власти. Царь, одетый в простую тунику, оставляющую одно плечо обнаженным, внимает богу, подняв в знак почтения одну руку. Обе фигуры смотрят друг другу прямо в глаза. </a:t>
            </a:r>
          </a:p>
        </p:txBody>
      </p:sp>
      <p:pic>
        <p:nvPicPr>
          <p:cNvPr id="7" name="Picture 2" descr="http://artclassic.edu.ru/attach.asp?a_no=9428"/>
          <p:cNvPicPr>
            <a:picLocks noChangeAspect="1" noChangeArrowheads="1"/>
          </p:cNvPicPr>
          <p:nvPr/>
        </p:nvPicPr>
        <p:blipFill>
          <a:blip r:embed="rId4"/>
          <a:srcRect/>
          <a:stretch>
            <a:fillRect/>
          </a:stretch>
        </p:blipFill>
        <p:spPr bwMode="auto">
          <a:xfrm>
            <a:off x="3786188" y="1000125"/>
            <a:ext cx="4994275" cy="4938713"/>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363" name="Заголовок 1"/>
          <p:cNvSpPr>
            <a:spLocks noGrp="1"/>
          </p:cNvSpPr>
          <p:nvPr>
            <p:ph type="title"/>
          </p:nvPr>
        </p:nvSpPr>
        <p:spPr/>
        <p:txBody>
          <a:bodyPr/>
          <a:lstStyle/>
          <a:p>
            <a:r>
              <a:rPr lang="ru-RU" sz="2800" b="1" smtClean="0">
                <a:solidFill>
                  <a:srgbClr val="663300"/>
                </a:solidFill>
              </a:rPr>
              <a:t>Царица тьмы. Рельеф . 1800—1750 гг. до н. э. </a:t>
            </a:r>
          </a:p>
        </p:txBody>
      </p:sp>
      <p:pic>
        <p:nvPicPr>
          <p:cNvPr id="15364" name="Picture 2" descr="http://artclassic.edu.ru/attach.asp?a_no=9436"/>
          <p:cNvPicPr>
            <a:picLocks noGrp="1" noChangeAspect="1" noChangeArrowheads="1"/>
          </p:cNvPicPr>
          <p:nvPr>
            <p:ph sz="half" idx="1"/>
          </p:nvPr>
        </p:nvPicPr>
        <p:blipFill>
          <a:blip r:embed="rId3"/>
          <a:srcRect/>
          <a:stretch>
            <a:fillRect/>
          </a:stretch>
        </p:blipFill>
        <p:spPr>
          <a:xfrm>
            <a:off x="428625" y="1285875"/>
            <a:ext cx="4038600" cy="3971925"/>
          </a:xfrm>
        </p:spPr>
      </p:pic>
      <p:sp>
        <p:nvSpPr>
          <p:cNvPr id="15365" name="Содержимое 3"/>
          <p:cNvSpPr>
            <a:spLocks noGrp="1"/>
          </p:cNvSpPr>
          <p:nvPr>
            <p:ph sz="half" idx="2"/>
          </p:nvPr>
        </p:nvSpPr>
        <p:spPr>
          <a:xfrm>
            <a:off x="4214813" y="1285875"/>
            <a:ext cx="4714875" cy="4483100"/>
          </a:xfrm>
        </p:spPr>
        <p:txBody>
          <a:bodyPr/>
          <a:lstStyle/>
          <a:p>
            <a:r>
              <a:rPr lang="ru-RU" sz="2000" smtClean="0"/>
              <a:t>Тарелка с рельефом сделана из обожженной глины, смешанной с соломой. Фигура обнаженной красавицы первоначально была раскрашена в красный цвет. На голове у женщины рогатый головной убор, типичный для месопотамских божеств. В руках у нее священные символы — прут и кольцо. Ее разноцветные крылья смотрят вниз, указывая на то, что она является богиней подземного царства. Ее ноги заканчиваются лапами хищной птицы, весьма похожими на лапы двух сов, сидящих по сторонам от нее. </a:t>
            </a: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solidFill>
                  <a:srgbClr val="663300"/>
                </a:solidFill>
              </a:rPr>
              <a:t>Искусство Ассирии </a:t>
            </a:r>
            <a:br>
              <a:rPr lang="ru-RU" dirty="0" smtClean="0">
                <a:solidFill>
                  <a:srgbClr val="663300"/>
                </a:solidFill>
              </a:rPr>
            </a:br>
            <a:endParaRPr lang="ru-RU" dirty="0">
              <a:solidFill>
                <a:srgbClr val="663300"/>
              </a:solidFill>
            </a:endParaRPr>
          </a:p>
        </p:txBody>
      </p:sp>
      <p:sp>
        <p:nvSpPr>
          <p:cNvPr id="16387" name="Текст 2"/>
          <p:cNvSpPr>
            <a:spLocks noGrp="1"/>
          </p:cNvSpPr>
          <p:nvPr>
            <p:ph type="body" idx="1"/>
          </p:nvPr>
        </p:nvSpPr>
        <p:spPr/>
        <p:txBody>
          <a:bodyPr/>
          <a:lstStyle/>
          <a:p>
            <a:endParaRPr lang="ru-RU" smtClean="0"/>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Содержимое 2"/>
          <p:cNvSpPr>
            <a:spLocks noGrp="1"/>
          </p:cNvSpPr>
          <p:nvPr>
            <p:ph idx="1"/>
          </p:nvPr>
        </p:nvSpPr>
        <p:spPr/>
        <p:txBody>
          <a:bodyPr>
            <a:normAutofit fontScale="62500" lnSpcReduction="20000"/>
          </a:bodyPr>
          <a:lstStyle/>
          <a:p>
            <a:pPr>
              <a:defRPr/>
            </a:pPr>
            <a:r>
              <a:rPr lang="ru-RU" dirty="0" smtClean="0"/>
              <a:t>Ассирия — мощное, агрессивное государство, чьи границы в период расцвета простирались от Средиземного моря до Персидского залива. Ассирийцы жестоко расправлялись с врагами: разрушали города, устраивали массовые казни, продавали в рабство десятки тысяч людей, депортировали целые народы. В то же время завоеватели с огромным вниманием относились к культурному наследию покоренных стран, изучая художественные принципы чужеземного мастерства. Соединив в себе традиции многих культур, ассирийское искусство приобрело неповторимый облик. </a:t>
            </a:r>
            <a:br>
              <a:rPr lang="ru-RU" dirty="0" smtClean="0"/>
            </a:br>
            <a:r>
              <a:rPr lang="ru-RU" dirty="0" smtClean="0"/>
              <a:t>         На первый взгляд, ассирийцы не стремились создавать новые формы, в их архитектуре встречаются все известные ранее типы построек, например, </a:t>
            </a:r>
            <a:r>
              <a:rPr lang="ru-RU" dirty="0" err="1" smtClean="0"/>
              <a:t>зиккурат</a:t>
            </a:r>
            <a:r>
              <a:rPr lang="ru-RU" dirty="0" smtClean="0"/>
              <a:t>. Новизна заключалась в отношении к архитектурному ансамблю. Центром дворцово-храмовых комплексов стал не храм, а дворец. Появился новый тип города — город-крепость с единой строгой планировкой. </a:t>
            </a:r>
            <a:br>
              <a:rPr lang="ru-RU" dirty="0" smtClean="0"/>
            </a:br>
            <a:endParaRPr lang="ru-RU" dirty="0"/>
          </a:p>
        </p:txBody>
      </p:sp>
      <p:sp>
        <p:nvSpPr>
          <p:cNvPr id="17412" name="Заголовок 1"/>
          <p:cNvSpPr>
            <a:spLocks noGrp="1"/>
          </p:cNvSpPr>
          <p:nvPr>
            <p:ph type="title"/>
          </p:nvPr>
        </p:nvSpPr>
        <p:spPr>
          <a:xfrm>
            <a:off x="428625" y="571500"/>
            <a:ext cx="8229600" cy="1143000"/>
          </a:xfrm>
        </p:spPr>
        <p:txBody>
          <a:bodyPr/>
          <a:lstStyle/>
          <a:p>
            <a:r>
              <a:rPr lang="ru-RU" sz="3600" b="1" smtClean="0">
                <a:solidFill>
                  <a:srgbClr val="663300"/>
                </a:solidFill>
              </a:rPr>
              <a:t>Искусство Ассирии </a:t>
            </a:r>
            <a:br>
              <a:rPr lang="ru-RU" sz="3600" b="1" smtClean="0">
                <a:solidFill>
                  <a:srgbClr val="663300"/>
                </a:solidFill>
              </a:rPr>
            </a:br>
            <a:endParaRPr lang="ru-RU" sz="3600" b="1" smtClean="0">
              <a:solidFill>
                <a:srgbClr val="663300"/>
              </a:solidFill>
            </a:endParaRPr>
          </a:p>
        </p:txBody>
      </p:sp>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435" name="Заголовок 1"/>
          <p:cNvSpPr>
            <a:spLocks noGrp="1"/>
          </p:cNvSpPr>
          <p:nvPr>
            <p:ph type="title"/>
          </p:nvPr>
        </p:nvSpPr>
        <p:spPr>
          <a:xfrm>
            <a:off x="928688" y="357188"/>
            <a:ext cx="7500937" cy="1143000"/>
          </a:xfrm>
        </p:spPr>
        <p:txBody>
          <a:bodyPr/>
          <a:lstStyle/>
          <a:p>
            <a:r>
              <a:rPr lang="ru-RU" sz="2800" b="1" smtClean="0">
                <a:solidFill>
                  <a:srgbClr val="663300"/>
                </a:solidFill>
              </a:rPr>
              <a:t>Крылатый бык с человеческой головой . VIII в. до н. э. </a:t>
            </a:r>
            <a:br>
              <a:rPr lang="ru-RU" sz="2800" b="1" smtClean="0">
                <a:solidFill>
                  <a:srgbClr val="663300"/>
                </a:solidFill>
              </a:rPr>
            </a:br>
            <a:endParaRPr lang="ru-RU" sz="2800" b="1" smtClean="0">
              <a:solidFill>
                <a:srgbClr val="663300"/>
              </a:solidFill>
            </a:endParaRPr>
          </a:p>
        </p:txBody>
      </p:sp>
      <p:pic>
        <p:nvPicPr>
          <p:cNvPr id="18436" name="Picture 2" descr="http://artclassic.edu.ru/attach.asp?a_no=9440"/>
          <p:cNvPicPr>
            <a:picLocks noGrp="1" noChangeAspect="1" noChangeArrowheads="1"/>
          </p:cNvPicPr>
          <p:nvPr>
            <p:ph sz="half" idx="1"/>
          </p:nvPr>
        </p:nvPicPr>
        <p:blipFill>
          <a:blip r:embed="rId2"/>
          <a:srcRect/>
          <a:stretch>
            <a:fillRect/>
          </a:stretch>
        </p:blipFill>
        <p:spPr>
          <a:xfrm>
            <a:off x="720725" y="1600200"/>
            <a:ext cx="3511550" cy="4525963"/>
          </a:xfrm>
        </p:spPr>
      </p:pic>
      <p:sp>
        <p:nvSpPr>
          <p:cNvPr id="4" name="Содержимое 3"/>
          <p:cNvSpPr>
            <a:spLocks noGrp="1"/>
          </p:cNvSpPr>
          <p:nvPr>
            <p:ph sz="half" idx="2"/>
          </p:nvPr>
        </p:nvSpPr>
        <p:spPr>
          <a:xfrm>
            <a:off x="4286250" y="1600200"/>
            <a:ext cx="4572000" cy="4525963"/>
          </a:xfrm>
        </p:spPr>
        <p:txBody>
          <a:bodyPr>
            <a:normAutofit fontScale="85000" lnSpcReduction="20000"/>
          </a:bodyPr>
          <a:lstStyle/>
          <a:p>
            <a:pPr>
              <a:defRPr/>
            </a:pPr>
            <a:r>
              <a:rPr lang="ru-RU" dirty="0" smtClean="0"/>
              <a:t>Крылатые быки с человеческими головами были гениями-хранителями, которых называли </a:t>
            </a:r>
            <a:r>
              <a:rPr lang="ru-RU" dirty="0" err="1" smtClean="0"/>
              <a:t>шеду</a:t>
            </a:r>
            <a:r>
              <a:rPr lang="ru-RU" dirty="0" smtClean="0"/>
              <a:t>. </a:t>
            </a:r>
            <a:r>
              <a:rPr lang="ru-RU" dirty="0" err="1" smtClean="0"/>
              <a:t>Шеду</a:t>
            </a:r>
            <a:r>
              <a:rPr lang="ru-RU" dirty="0" smtClean="0"/>
              <a:t> устанавливали по сторонам городских ворот или проходов во дворец. </a:t>
            </a:r>
            <a:r>
              <a:rPr lang="ru-RU" dirty="0" err="1" smtClean="0"/>
              <a:t>Шеду</a:t>
            </a:r>
            <a:r>
              <a:rPr lang="ru-RU" dirty="0" smtClean="0"/>
              <a:t> являлись символами, совмещавшими в себе свойства человека, животного и птицы и, следовательно, были мощным средством защиты от врагов. </a:t>
            </a:r>
            <a:endParaRPr lang="ru-RU" dirty="0"/>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459" name="Заголовок 1"/>
          <p:cNvSpPr>
            <a:spLocks noGrp="1"/>
          </p:cNvSpPr>
          <p:nvPr>
            <p:ph type="title"/>
          </p:nvPr>
        </p:nvSpPr>
        <p:spPr>
          <a:xfrm>
            <a:off x="457200" y="214313"/>
            <a:ext cx="8229600" cy="1203325"/>
          </a:xfrm>
        </p:spPr>
        <p:txBody>
          <a:bodyPr/>
          <a:lstStyle/>
          <a:p>
            <a:r>
              <a:rPr lang="ru-RU" sz="2800" b="1" smtClean="0">
                <a:solidFill>
                  <a:srgbClr val="663300"/>
                </a:solidFill>
              </a:rPr>
              <a:t>Крылатый гений-хранитель . VIII в. до н. э. </a:t>
            </a:r>
            <a:br>
              <a:rPr lang="ru-RU" sz="2800" b="1" smtClean="0">
                <a:solidFill>
                  <a:srgbClr val="663300"/>
                </a:solidFill>
              </a:rPr>
            </a:br>
            <a:endParaRPr lang="ru-RU" sz="2800" b="1" smtClean="0">
              <a:solidFill>
                <a:srgbClr val="663300"/>
              </a:solidFill>
            </a:endParaRPr>
          </a:p>
        </p:txBody>
      </p:sp>
      <p:pic>
        <p:nvPicPr>
          <p:cNvPr id="19460" name="Picture 3" descr="http://artclassic.edu.ru/attach.asp?a_no=9456"/>
          <p:cNvPicPr>
            <a:picLocks noGrp="1" noChangeAspect="1" noChangeArrowheads="1"/>
          </p:cNvPicPr>
          <p:nvPr>
            <p:ph sz="half" idx="1"/>
          </p:nvPr>
        </p:nvPicPr>
        <p:blipFill>
          <a:blip r:embed="rId2"/>
          <a:srcRect/>
          <a:stretch>
            <a:fillRect/>
          </a:stretch>
        </p:blipFill>
        <p:spPr>
          <a:xfrm>
            <a:off x="642938" y="1000125"/>
            <a:ext cx="3617912" cy="5500688"/>
          </a:xfrm>
        </p:spPr>
      </p:pic>
      <p:sp>
        <p:nvSpPr>
          <p:cNvPr id="19461" name="Содержимое 3"/>
          <p:cNvSpPr>
            <a:spLocks noGrp="1"/>
          </p:cNvSpPr>
          <p:nvPr>
            <p:ph sz="half" idx="2"/>
          </p:nvPr>
        </p:nvSpPr>
        <p:spPr>
          <a:xfrm>
            <a:off x="4143375" y="1071563"/>
            <a:ext cx="4643438" cy="4525962"/>
          </a:xfrm>
        </p:spPr>
        <p:txBody>
          <a:bodyPr/>
          <a:lstStyle/>
          <a:p>
            <a:r>
              <a:rPr lang="ru-RU" sz="2000" smtClean="0"/>
              <a:t>Гении-хранители — мифологические существа, охранявшие людей или здания и отгонявшие от них злых духов. Этот крылатый гений, вместе с тем, который стоял напротив него, охранял ворота дворца Саргона II в Дур-Шаррукине (совр. Хорсабад, Ирак). Гений благословлял всех, кто проходил мимо него, обрызгивая водой из сосновой шишки. Оба гения стояли позади двух крылатых человекобыков, также охранявших ворота. Колоссальная фигура крылатого гения показана анфас до талии и в профиль — ниже талии.</a:t>
            </a:r>
          </a:p>
        </p:txBody>
      </p:sp>
      <p:pic>
        <p:nvPicPr>
          <p:cNvPr id="19462" name="Picture 1" descr="http://artclassic.edu.ru/images/1pix.gif"/>
          <p:cNvPicPr>
            <a:picLocks noChangeAspect="1" noChangeArrowheads="1"/>
          </p:cNvPicPr>
          <p:nvPr/>
        </p:nvPicPr>
        <p:blipFill>
          <a:blip r:embed="rId3"/>
          <a:srcRect/>
          <a:stretch>
            <a:fillRect/>
          </a:stretch>
        </p:blipFill>
        <p:spPr bwMode="auto">
          <a:xfrm>
            <a:off x="0" y="0"/>
            <a:ext cx="66675" cy="95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483" name="Заголовок 1"/>
          <p:cNvSpPr>
            <a:spLocks noGrp="1"/>
          </p:cNvSpPr>
          <p:nvPr>
            <p:ph type="title"/>
          </p:nvPr>
        </p:nvSpPr>
        <p:spPr/>
        <p:txBody>
          <a:bodyPr/>
          <a:lstStyle/>
          <a:p>
            <a:r>
              <a:rPr lang="ru-RU" sz="2800" b="1" smtClean="0">
                <a:solidFill>
                  <a:srgbClr val="663300"/>
                </a:solidFill>
              </a:rPr>
              <a:t>Герой, укрощающий льва . VIII в. до н. э. </a:t>
            </a:r>
            <a:br>
              <a:rPr lang="ru-RU" sz="2800" b="1" smtClean="0">
                <a:solidFill>
                  <a:srgbClr val="663300"/>
                </a:solidFill>
              </a:rPr>
            </a:br>
            <a:endParaRPr lang="ru-RU" sz="2800" b="1" smtClean="0">
              <a:solidFill>
                <a:srgbClr val="663300"/>
              </a:solidFill>
            </a:endParaRPr>
          </a:p>
        </p:txBody>
      </p:sp>
      <p:pic>
        <p:nvPicPr>
          <p:cNvPr id="20484" name="Picture 2" descr="http://artclassic.edu.ru/attach.asp?a_no=9458"/>
          <p:cNvPicPr>
            <a:picLocks noGrp="1" noChangeAspect="1" noChangeArrowheads="1"/>
          </p:cNvPicPr>
          <p:nvPr>
            <p:ph sz="half" idx="1"/>
          </p:nvPr>
        </p:nvPicPr>
        <p:blipFill>
          <a:blip r:embed="rId2"/>
          <a:srcRect/>
          <a:stretch>
            <a:fillRect/>
          </a:stretch>
        </p:blipFill>
        <p:spPr>
          <a:xfrm>
            <a:off x="1214438" y="1071563"/>
            <a:ext cx="2428875" cy="5468937"/>
          </a:xfrm>
        </p:spPr>
      </p:pic>
      <p:sp>
        <p:nvSpPr>
          <p:cNvPr id="4" name="Содержимое 3"/>
          <p:cNvSpPr>
            <a:spLocks noGrp="1"/>
          </p:cNvSpPr>
          <p:nvPr>
            <p:ph sz="half" idx="2"/>
          </p:nvPr>
        </p:nvSpPr>
        <p:spPr>
          <a:xfrm>
            <a:off x="3786188" y="1000125"/>
            <a:ext cx="4538662" cy="4525963"/>
          </a:xfrm>
        </p:spPr>
        <p:txBody>
          <a:bodyPr>
            <a:normAutofit fontScale="92500"/>
          </a:bodyPr>
          <a:lstStyle/>
          <a:p>
            <a:pPr>
              <a:defRPr/>
            </a:pPr>
            <a:r>
              <a:rPr lang="ru-RU" dirty="0" smtClean="0"/>
              <a:t>Мотив укрощения львов был частью сложной архитектурной и декоративной системы. Он символизировал божественную и царскую власть; сила, исходившая от изображения, защищала дворец и продлевала правление монарха.</a:t>
            </a:r>
            <a:endParaRPr lang="ru-RU" dirty="0"/>
          </a:p>
        </p:txBody>
      </p:sp>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507" name="Заголовок 1"/>
          <p:cNvSpPr>
            <a:spLocks noGrp="1"/>
          </p:cNvSpPr>
          <p:nvPr>
            <p:ph type="title"/>
          </p:nvPr>
        </p:nvSpPr>
        <p:spPr>
          <a:xfrm>
            <a:off x="428625" y="428625"/>
            <a:ext cx="8229600" cy="1143000"/>
          </a:xfrm>
        </p:spPr>
        <p:txBody>
          <a:bodyPr/>
          <a:lstStyle/>
          <a:p>
            <a:r>
              <a:rPr lang="ru-RU" sz="2800" b="1" smtClean="0">
                <a:solidFill>
                  <a:srgbClr val="663300"/>
                </a:solidFill>
              </a:rPr>
              <a:t>Раненая львица. Рельеф дворца Ашшурбанипала в Ниневии . VII в. до н. э. </a:t>
            </a:r>
            <a:br>
              <a:rPr lang="ru-RU" sz="2800" b="1" smtClean="0">
                <a:solidFill>
                  <a:srgbClr val="663300"/>
                </a:solidFill>
              </a:rPr>
            </a:br>
            <a:endParaRPr lang="ru-RU" sz="2800" b="1" smtClean="0">
              <a:solidFill>
                <a:srgbClr val="663300"/>
              </a:solidFill>
            </a:endParaRPr>
          </a:p>
        </p:txBody>
      </p:sp>
      <p:pic>
        <p:nvPicPr>
          <p:cNvPr id="21508" name="Picture 2" descr="http://artclassic.edu.ru/attach.asp?a_no=9472"/>
          <p:cNvPicPr>
            <a:picLocks noGrp="1" noChangeAspect="1" noChangeArrowheads="1"/>
          </p:cNvPicPr>
          <p:nvPr>
            <p:ph sz="half" idx="1"/>
          </p:nvPr>
        </p:nvPicPr>
        <p:blipFill>
          <a:blip r:embed="rId3"/>
          <a:srcRect/>
          <a:stretch>
            <a:fillRect/>
          </a:stretch>
        </p:blipFill>
        <p:spPr>
          <a:xfrm>
            <a:off x="357188" y="1357313"/>
            <a:ext cx="4038600" cy="3635375"/>
          </a:xfrm>
        </p:spPr>
      </p:pic>
      <p:sp>
        <p:nvSpPr>
          <p:cNvPr id="21509" name="Содержимое 3"/>
          <p:cNvSpPr>
            <a:spLocks noGrp="1"/>
          </p:cNvSpPr>
          <p:nvPr>
            <p:ph sz="half" idx="2"/>
          </p:nvPr>
        </p:nvSpPr>
        <p:spPr>
          <a:xfrm>
            <a:off x="4429125" y="1285875"/>
            <a:ext cx="4357688" cy="4429125"/>
          </a:xfrm>
        </p:spPr>
        <p:txBody>
          <a:bodyPr/>
          <a:lstStyle/>
          <a:p>
            <a:r>
              <a:rPr lang="ru-RU" sz="2400" smtClean="0"/>
              <a:t>Эта небольшая панель была частью обширной композиции, изображающей царскую охоту на львов. Поразительна реалистичность, с которой художник изобразил раненое животное. </a:t>
            </a: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099" name="Содержимое 2"/>
          <p:cNvSpPr>
            <a:spLocks noGrp="1"/>
          </p:cNvSpPr>
          <p:nvPr>
            <p:ph idx="1"/>
          </p:nvPr>
        </p:nvSpPr>
        <p:spPr>
          <a:xfrm>
            <a:off x="214313" y="357188"/>
            <a:ext cx="8429625" cy="3054350"/>
          </a:xfrm>
        </p:spPr>
        <p:txBody>
          <a:bodyPr/>
          <a:lstStyle/>
          <a:p>
            <a:r>
              <a:rPr lang="ru-RU" sz="1800" smtClean="0"/>
              <a:t>Территория Передней Азии включает в себя несколько природных зон: Междуречье (долина рек Тигра и Евфрата), которое греки называли Месопотамией; полуостров Малая Азия с примыкающими к нему горными районами; восточное побережье Средиземного моря, Иранское и Армянское нагорья. Народы, населявшие в древности этот обширный регион, одними из первых основали государства и города, изобрели колесо, монеты и письменность, создали замечательные произведения искусства. </a:t>
            </a:r>
            <a:br>
              <a:rPr lang="ru-RU" sz="1800" smtClean="0"/>
            </a:br>
            <a:r>
              <a:rPr lang="ru-RU" sz="1800" smtClean="0"/>
              <a:t>         Искусство народов древней Передней Азии на первый взгляд может показаться сложным и загадочным: сюжеты, приемы изображения людей или событий, отображение пространственно-временных отношений — все это основывалось на специфических представлениях и верованиях древних людей. Любое изображение содержит в себе дополнительный смысл, выходящий за рамки сюжета. За каждым персонажем стенной росписи или скульптуры стоит система абстрактных понятий — добро и зло, жизнь и смерть и т.п. Для выражения этих понятий художники прибегали к языку символов, разобраться в котором современному человеку не так просто. </a:t>
            </a:r>
            <a:br>
              <a:rPr lang="ru-RU" sz="1800" smtClean="0"/>
            </a:br>
            <a:r>
              <a:rPr lang="ru-RU" sz="1800" smtClean="0"/>
              <a:t>         История искусства стран древней Передней Азии, начавшаяся на рубеже IV—III тысячелетий до н. э. в Южном Междуречье, развивалась на протяжении нескольких тысячелетий. </a:t>
            </a:r>
            <a:br>
              <a:rPr lang="ru-RU" sz="1800" smtClean="0"/>
            </a:br>
            <a:endParaRPr lang="ru-RU" sz="1800" smtClean="0"/>
          </a:p>
        </p:txBody>
      </p:sp>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531" name="Заголовок 1"/>
          <p:cNvSpPr>
            <a:spLocks noGrp="1"/>
          </p:cNvSpPr>
          <p:nvPr>
            <p:ph type="title"/>
          </p:nvPr>
        </p:nvSpPr>
        <p:spPr/>
        <p:txBody>
          <a:bodyPr/>
          <a:lstStyle/>
          <a:p>
            <a:r>
              <a:rPr lang="ru-RU" sz="2800" b="1" smtClean="0">
                <a:solidFill>
                  <a:srgbClr val="663300"/>
                </a:solidFill>
              </a:rPr>
              <a:t>Стела с богиней Иштар . VIII в. до н.э. </a:t>
            </a:r>
            <a:br>
              <a:rPr lang="ru-RU" sz="2800" b="1" smtClean="0">
                <a:solidFill>
                  <a:srgbClr val="663300"/>
                </a:solidFill>
              </a:rPr>
            </a:br>
            <a:endParaRPr lang="ru-RU" sz="2800" b="1" smtClean="0">
              <a:solidFill>
                <a:srgbClr val="663300"/>
              </a:solidFill>
            </a:endParaRPr>
          </a:p>
        </p:txBody>
      </p:sp>
      <p:pic>
        <p:nvPicPr>
          <p:cNvPr id="22532" name="Picture 2" descr="http://artclassic.edu.ru/attach.asp?a_no=9468"/>
          <p:cNvPicPr>
            <a:picLocks noGrp="1" noChangeAspect="1" noChangeArrowheads="1"/>
          </p:cNvPicPr>
          <p:nvPr>
            <p:ph sz="half" idx="1"/>
          </p:nvPr>
        </p:nvPicPr>
        <p:blipFill>
          <a:blip r:embed="rId3"/>
          <a:srcRect/>
          <a:stretch>
            <a:fillRect/>
          </a:stretch>
        </p:blipFill>
        <p:spPr>
          <a:xfrm>
            <a:off x="428625" y="1071563"/>
            <a:ext cx="3357563" cy="4524375"/>
          </a:xfrm>
        </p:spPr>
      </p:pic>
      <p:sp>
        <p:nvSpPr>
          <p:cNvPr id="22533" name="Содержимое 3"/>
          <p:cNvSpPr>
            <a:spLocks noGrp="1"/>
          </p:cNvSpPr>
          <p:nvPr>
            <p:ph sz="half" idx="2"/>
          </p:nvPr>
        </p:nvSpPr>
        <p:spPr>
          <a:xfrm>
            <a:off x="3571875" y="1000125"/>
            <a:ext cx="5286375" cy="4525963"/>
          </a:xfrm>
        </p:spPr>
        <p:txBody>
          <a:bodyPr/>
          <a:lstStyle/>
          <a:p>
            <a:r>
              <a:rPr lang="ru-RU" sz="2400" smtClean="0"/>
              <a:t>Стела с изображением богини Иштар являет прекрасный образец провинциального искусства Ассирийской империи в период ее расцвета. Иштар, один из излюбленных персонажей в искусстве древней Передней Азии, почиталась как богиня любви и войны. Головной убор имеет форму цилиндра и венчается диском с лучами, что напоминает о том, что Иштар олицетворяет планету Венера.</a:t>
            </a:r>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dirty="0" smtClean="0">
                <a:solidFill>
                  <a:srgbClr val="663300"/>
                </a:solidFill>
              </a:rPr>
              <a:t>Искусство </a:t>
            </a:r>
            <a:r>
              <a:rPr lang="ru-RU" dirty="0" err="1" smtClean="0">
                <a:solidFill>
                  <a:srgbClr val="663300"/>
                </a:solidFill>
              </a:rPr>
              <a:t>Нововавилонского</a:t>
            </a:r>
            <a:r>
              <a:rPr lang="ru-RU" dirty="0" smtClean="0">
                <a:solidFill>
                  <a:srgbClr val="663300"/>
                </a:solidFill>
              </a:rPr>
              <a:t> царства </a:t>
            </a:r>
            <a:br>
              <a:rPr lang="ru-RU" dirty="0" smtClean="0">
                <a:solidFill>
                  <a:srgbClr val="663300"/>
                </a:solidFill>
              </a:rPr>
            </a:br>
            <a:endParaRPr lang="ru-RU" dirty="0">
              <a:solidFill>
                <a:srgbClr val="663300"/>
              </a:solidFill>
            </a:endParaRPr>
          </a:p>
        </p:txBody>
      </p:sp>
      <p:sp>
        <p:nvSpPr>
          <p:cNvPr id="23555" name="Текст 2"/>
          <p:cNvSpPr>
            <a:spLocks noGrp="1"/>
          </p:cNvSpPr>
          <p:nvPr>
            <p:ph type="body" idx="1"/>
          </p:nvPr>
        </p:nvSpPr>
        <p:spPr/>
        <p:txBody>
          <a:bodyPr/>
          <a:lstStyle/>
          <a:p>
            <a:endParaRPr lang="ru-RU" smtClean="0"/>
          </a:p>
        </p:txBody>
      </p:sp>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Содержимое 2"/>
          <p:cNvSpPr>
            <a:spLocks noGrp="1"/>
          </p:cNvSpPr>
          <p:nvPr>
            <p:ph idx="1"/>
          </p:nvPr>
        </p:nvSpPr>
        <p:spPr>
          <a:xfrm>
            <a:off x="428625" y="1643063"/>
            <a:ext cx="8229600" cy="4525962"/>
          </a:xfrm>
        </p:spPr>
        <p:txBody>
          <a:bodyPr>
            <a:normAutofit fontScale="62500" lnSpcReduction="20000"/>
          </a:bodyPr>
          <a:lstStyle/>
          <a:p>
            <a:pPr>
              <a:defRPr/>
            </a:pPr>
            <a:r>
              <a:rPr lang="ru-RU" dirty="0" smtClean="0"/>
              <a:t>   </a:t>
            </a:r>
            <a:r>
              <a:rPr lang="ru-RU" dirty="0" err="1" smtClean="0"/>
              <a:t>Нововавилонское</a:t>
            </a:r>
            <a:r>
              <a:rPr lang="ru-RU" dirty="0" smtClean="0"/>
              <a:t> царство, особенно его столица Вавилон, пережило много взлетов и падений. История </a:t>
            </a:r>
            <a:r>
              <a:rPr lang="ru-RU" dirty="0" err="1" smtClean="0"/>
              <a:t>Вавилонии</a:t>
            </a:r>
            <a:r>
              <a:rPr lang="ru-RU" dirty="0" smtClean="0"/>
              <a:t> — это бесконечная череда военных конфликтов, из которых она далеко не всегда выходила победительницей. Особенно драматичной была борьба с Ассирией. В 689 г. до н. э. ассирийский царь </a:t>
            </a:r>
            <a:r>
              <a:rPr lang="ru-RU" dirty="0" err="1" smtClean="0"/>
              <a:t>Синаххериб</a:t>
            </a:r>
            <a:r>
              <a:rPr lang="ru-RU" dirty="0" smtClean="0"/>
              <a:t> (705—680 гг. до н. э.) разрушил и затопил Вавилон, жестоко расправившись с его жителями. Сын </a:t>
            </a:r>
            <a:r>
              <a:rPr lang="ru-RU" dirty="0" err="1" smtClean="0"/>
              <a:t>Синаххериба</a:t>
            </a:r>
            <a:r>
              <a:rPr lang="ru-RU" dirty="0" smtClean="0"/>
              <a:t> </a:t>
            </a:r>
            <a:r>
              <a:rPr lang="ru-RU" dirty="0" err="1" smtClean="0"/>
              <a:t>Асархаддон</a:t>
            </a:r>
            <a:r>
              <a:rPr lang="ru-RU" dirty="0" smtClean="0"/>
              <a:t> заново отстроил город, однако, подавляя антиассирийское восстание в 652 г. до н. э., повторил злодеяние отца. Только после того как Ассирия прекратила свое существование, </a:t>
            </a:r>
            <a:r>
              <a:rPr lang="ru-RU" dirty="0" err="1" smtClean="0"/>
              <a:t>Вавилония</a:t>
            </a:r>
            <a:r>
              <a:rPr lang="ru-RU" dirty="0" smtClean="0"/>
              <a:t> смогла занять главенствующее положение в Передней Азии. Краткий период ее расцвета пришелся на годы правления Навуходоносора II (605—562 гг. до н. э.). Вавилон стал одним из самых богатых и красивых городов Месопотамии, политическим и религиозным центром. В городе насчитывалось свыше пятидесяти храмов. Вавилонская культура продолжила традиции шумеро-аккадского периода. </a:t>
            </a:r>
            <a:br>
              <a:rPr lang="ru-RU" dirty="0" smtClean="0"/>
            </a:br>
            <a:endParaRPr lang="ru-RU" dirty="0"/>
          </a:p>
        </p:txBody>
      </p:sp>
      <p:sp>
        <p:nvSpPr>
          <p:cNvPr id="24580" name="Заголовок 1"/>
          <p:cNvSpPr>
            <a:spLocks noGrp="1"/>
          </p:cNvSpPr>
          <p:nvPr>
            <p:ph type="title"/>
          </p:nvPr>
        </p:nvSpPr>
        <p:spPr>
          <a:xfrm>
            <a:off x="500063" y="642938"/>
            <a:ext cx="8229600" cy="1143000"/>
          </a:xfrm>
        </p:spPr>
        <p:txBody>
          <a:bodyPr/>
          <a:lstStyle/>
          <a:p>
            <a:r>
              <a:rPr lang="ru-RU" sz="3200" b="1" smtClean="0">
                <a:solidFill>
                  <a:srgbClr val="663300"/>
                </a:solidFill>
              </a:rPr>
              <a:t>Искусство Нововавилонского царства </a:t>
            </a:r>
            <a:br>
              <a:rPr lang="ru-RU" sz="3200" b="1" smtClean="0">
                <a:solidFill>
                  <a:srgbClr val="663300"/>
                </a:solidFill>
              </a:rPr>
            </a:br>
            <a:endParaRPr lang="ru-RU" sz="3200" b="1" smtClean="0">
              <a:solidFill>
                <a:srgbClr val="663300"/>
              </a:solidFill>
            </a:endParaRPr>
          </a:p>
        </p:txBody>
      </p:sp>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5603" name="Заголовок 1"/>
          <p:cNvSpPr>
            <a:spLocks noGrp="1"/>
          </p:cNvSpPr>
          <p:nvPr>
            <p:ph type="title"/>
          </p:nvPr>
        </p:nvSpPr>
        <p:spPr>
          <a:xfrm>
            <a:off x="285750" y="214313"/>
            <a:ext cx="8501063" cy="1143000"/>
          </a:xfrm>
        </p:spPr>
        <p:txBody>
          <a:bodyPr/>
          <a:lstStyle/>
          <a:p>
            <a:r>
              <a:rPr lang="ru-RU" sz="2800" b="1" smtClean="0">
                <a:solidFill>
                  <a:srgbClr val="663300"/>
                </a:solidFill>
              </a:rPr>
              <a:t>Зиккурат Этеменанки. </a:t>
            </a:r>
            <a:r>
              <a:rPr lang="ru-RU" sz="2000" b="1" smtClean="0">
                <a:solidFill>
                  <a:srgbClr val="663300"/>
                </a:solidFill>
              </a:rPr>
              <a:t>Реконструкция . VI в. до н. э. </a:t>
            </a:r>
            <a:r>
              <a:rPr lang="ru-RU" sz="2800" b="1" smtClean="0">
                <a:solidFill>
                  <a:srgbClr val="663300"/>
                </a:solidFill>
              </a:rPr>
              <a:t/>
            </a:r>
            <a:br>
              <a:rPr lang="ru-RU" sz="2800" b="1" smtClean="0">
                <a:solidFill>
                  <a:srgbClr val="663300"/>
                </a:solidFill>
              </a:rPr>
            </a:br>
            <a:endParaRPr lang="ru-RU" sz="2800" b="1" smtClean="0">
              <a:solidFill>
                <a:srgbClr val="663300"/>
              </a:solidFill>
            </a:endParaRPr>
          </a:p>
        </p:txBody>
      </p:sp>
      <p:pic>
        <p:nvPicPr>
          <p:cNvPr id="25604" name="Picture 2" descr="http://artclassic.edu.ru/attach.asp?a_no=9505"/>
          <p:cNvPicPr>
            <a:picLocks noGrp="1" noChangeAspect="1" noChangeArrowheads="1"/>
          </p:cNvPicPr>
          <p:nvPr>
            <p:ph sz="half" idx="1"/>
          </p:nvPr>
        </p:nvPicPr>
        <p:blipFill>
          <a:blip r:embed="rId3" cstate="screen"/>
          <a:srcRect/>
          <a:stretch>
            <a:fillRect/>
          </a:stretch>
        </p:blipFill>
        <p:spPr>
          <a:xfrm>
            <a:off x="357188" y="1071563"/>
            <a:ext cx="3571875" cy="3071812"/>
          </a:xfrm>
        </p:spPr>
      </p:pic>
      <p:sp>
        <p:nvSpPr>
          <p:cNvPr id="25605" name="Содержимое 3"/>
          <p:cNvSpPr>
            <a:spLocks noGrp="1"/>
          </p:cNvSpPr>
          <p:nvPr>
            <p:ph sz="half" idx="2"/>
          </p:nvPr>
        </p:nvSpPr>
        <p:spPr>
          <a:xfrm>
            <a:off x="3671888" y="1000125"/>
            <a:ext cx="5257800" cy="4525963"/>
          </a:xfrm>
        </p:spPr>
        <p:txBody>
          <a:bodyPr/>
          <a:lstStyle/>
          <a:p>
            <a:r>
              <a:rPr lang="ru-RU" sz="1800" smtClean="0"/>
              <a:t>Согласно Ветхому Завету, жители города Вавилона задумали построить башню до небес. Однако Бог не позволил им осуществить этот план, смешав языки всех народов, так что они перестали понимать друг друга. Библейская Вавилонская башня имеет совершенно реальный прототип — зиккурат Этеменанки в Вавилоне. Древнегреческий историк Геродот писал, что зиккурат представляет собой «массивную башню, имеющую сто восемьдесят метров в длину и ширину. Над этой башней поставлена другая, над второй — третья и так далее, до восьмой.</a:t>
            </a:r>
          </a:p>
        </p:txBody>
      </p:sp>
      <p:sp>
        <p:nvSpPr>
          <p:cNvPr id="7" name="Содержимое 5"/>
          <p:cNvSpPr txBox="1">
            <a:spLocks/>
          </p:cNvSpPr>
          <p:nvPr/>
        </p:nvSpPr>
        <p:spPr bwMode="auto">
          <a:xfrm>
            <a:off x="357188" y="5143500"/>
            <a:ext cx="8786812" cy="1571625"/>
          </a:xfrm>
          <a:prstGeom prst="rect">
            <a:avLst/>
          </a:prstGeom>
          <a:noFill/>
          <a:ln w="9525">
            <a:noFill/>
            <a:miter lim="800000"/>
            <a:headEnd/>
            <a:tailEnd/>
          </a:ln>
          <a:effectLst/>
        </p:spPr>
        <p:txBody>
          <a:bodyPr/>
          <a:lstStyle/>
          <a:p>
            <a:pPr marL="342900" indent="-342900">
              <a:spcBef>
                <a:spcPct val="20000"/>
              </a:spcBef>
              <a:buFontTx/>
              <a:buChar char="•"/>
              <a:defRPr/>
            </a:pPr>
            <a:r>
              <a:rPr lang="ru-RU" kern="0" dirty="0">
                <a:latin typeface="+mn-lt"/>
              </a:rPr>
              <a:t>. Подъем на них сделан снаружи, он идет кольцом вокруг всех башен. Поднявшись до середины подъема, находишь место со скамейками для отдыха: восходящие на башню садятся здесь отдохнуть. На последней башне есть большой храм.</a:t>
            </a:r>
          </a:p>
        </p:txBody>
      </p: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627" name="Заголовок 1"/>
          <p:cNvSpPr>
            <a:spLocks noGrp="1"/>
          </p:cNvSpPr>
          <p:nvPr>
            <p:ph type="title"/>
          </p:nvPr>
        </p:nvSpPr>
        <p:spPr>
          <a:xfrm>
            <a:off x="428625" y="642938"/>
            <a:ext cx="8229600" cy="1143000"/>
          </a:xfrm>
        </p:spPr>
        <p:txBody>
          <a:bodyPr/>
          <a:lstStyle/>
          <a:p>
            <a:r>
              <a:rPr lang="ru-RU" sz="2800" b="1" smtClean="0">
                <a:solidFill>
                  <a:srgbClr val="663300"/>
                </a:solidFill>
              </a:rPr>
              <a:t>Изразцовая облицовка стены тронного зала дворца Навуходоносора II из Вавилона . VI в. до н. э. Фрагмент </a:t>
            </a:r>
            <a:br>
              <a:rPr lang="ru-RU" sz="2800" b="1" smtClean="0">
                <a:solidFill>
                  <a:srgbClr val="663300"/>
                </a:solidFill>
              </a:rPr>
            </a:br>
            <a:endParaRPr lang="ru-RU" sz="2800" b="1" smtClean="0">
              <a:solidFill>
                <a:srgbClr val="663300"/>
              </a:solidFill>
            </a:endParaRPr>
          </a:p>
        </p:txBody>
      </p:sp>
      <p:pic>
        <p:nvPicPr>
          <p:cNvPr id="26628" name="Picture 2" descr="http://artclassic.edu.ru/attach.asp?a_no=9543"/>
          <p:cNvPicPr>
            <a:picLocks noGrp="1" noChangeAspect="1" noChangeArrowheads="1"/>
          </p:cNvPicPr>
          <p:nvPr>
            <p:ph sz="half" idx="1"/>
          </p:nvPr>
        </p:nvPicPr>
        <p:blipFill>
          <a:blip r:embed="rId2"/>
          <a:srcRect/>
          <a:stretch>
            <a:fillRect/>
          </a:stretch>
        </p:blipFill>
        <p:spPr>
          <a:xfrm>
            <a:off x="714375" y="1714500"/>
            <a:ext cx="3006725" cy="4525963"/>
          </a:xfrm>
        </p:spPr>
      </p:pic>
      <p:sp>
        <p:nvSpPr>
          <p:cNvPr id="4" name="Содержимое 3"/>
          <p:cNvSpPr>
            <a:spLocks noGrp="1"/>
          </p:cNvSpPr>
          <p:nvPr>
            <p:ph sz="half" idx="2"/>
          </p:nvPr>
        </p:nvSpPr>
        <p:spPr>
          <a:xfrm>
            <a:off x="3786188" y="1714500"/>
            <a:ext cx="4681537" cy="4525963"/>
          </a:xfrm>
        </p:spPr>
        <p:txBody>
          <a:bodyPr>
            <a:normAutofit fontScale="70000" lnSpcReduction="20000"/>
          </a:bodyPr>
          <a:lstStyle/>
          <a:p>
            <a:pPr>
              <a:defRPr/>
            </a:pPr>
            <a:r>
              <a:rPr lang="ru-RU" dirty="0" smtClean="0"/>
              <a:t>Навуходоносор II построил в Вавилоне огромный дворец с висячими садами царицы Семирамиды, который греки считали одним из семи чудес света. Лучше всего сохранился тронный зал дворца, стены его были декорированы великолепно стилизованным глазурованным кирпичом. В нижней части стены находился фриз со львами, в центре были изображены колонны, украшенные завитками, образующими цветочные фризы, колонны со всех четырех сторон обрамлялись бордюрами с растительным орнаментом. </a:t>
            </a:r>
            <a:endParaRPr lang="ru-RU" dirty="0"/>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7651" name="Заголовок 1"/>
          <p:cNvSpPr>
            <a:spLocks noGrp="1"/>
          </p:cNvSpPr>
          <p:nvPr>
            <p:ph type="title"/>
          </p:nvPr>
        </p:nvSpPr>
        <p:spPr>
          <a:xfrm>
            <a:off x="1214438" y="357188"/>
            <a:ext cx="6643687" cy="1143000"/>
          </a:xfrm>
        </p:spPr>
        <p:txBody>
          <a:bodyPr/>
          <a:lstStyle/>
          <a:p>
            <a:r>
              <a:rPr lang="ru-RU" sz="2800" b="1" smtClean="0">
                <a:solidFill>
                  <a:srgbClr val="663300"/>
                </a:solidFill>
              </a:rPr>
              <a:t>Ворота богини Иштар из Вавилона . VI в. до н. э. Реконструкция </a:t>
            </a:r>
            <a:br>
              <a:rPr lang="ru-RU" sz="2800" b="1" smtClean="0">
                <a:solidFill>
                  <a:srgbClr val="663300"/>
                </a:solidFill>
              </a:rPr>
            </a:br>
            <a:endParaRPr lang="ru-RU" sz="2800" b="1" smtClean="0">
              <a:solidFill>
                <a:srgbClr val="663300"/>
              </a:solidFill>
            </a:endParaRPr>
          </a:p>
        </p:txBody>
      </p:sp>
      <p:pic>
        <p:nvPicPr>
          <p:cNvPr id="27652" name="Picture 2" descr="http://artclassic.edu.ru/attach.asp?a_no=9535"/>
          <p:cNvPicPr>
            <a:picLocks noGrp="1" noChangeAspect="1" noChangeArrowheads="1"/>
          </p:cNvPicPr>
          <p:nvPr>
            <p:ph sz="half" idx="1"/>
          </p:nvPr>
        </p:nvPicPr>
        <p:blipFill>
          <a:blip r:embed="rId3"/>
          <a:srcRect/>
          <a:stretch>
            <a:fillRect/>
          </a:stretch>
        </p:blipFill>
        <p:spPr>
          <a:xfrm>
            <a:off x="571500" y="1214438"/>
            <a:ext cx="3781425" cy="4525962"/>
          </a:xfrm>
        </p:spPr>
      </p:pic>
      <p:sp>
        <p:nvSpPr>
          <p:cNvPr id="4" name="Содержимое 3"/>
          <p:cNvSpPr>
            <a:spLocks noGrp="1"/>
          </p:cNvSpPr>
          <p:nvPr>
            <p:ph sz="half" idx="2"/>
          </p:nvPr>
        </p:nvSpPr>
        <p:spPr>
          <a:xfrm>
            <a:off x="4214813" y="1214438"/>
            <a:ext cx="4686300" cy="5286375"/>
          </a:xfrm>
        </p:spPr>
        <p:txBody>
          <a:bodyPr>
            <a:normAutofit fontScale="70000" lnSpcReduction="20000"/>
          </a:bodyPr>
          <a:lstStyle/>
          <a:p>
            <a:pPr>
              <a:defRPr/>
            </a:pPr>
            <a:r>
              <a:rPr lang="ru-RU" dirty="0" smtClean="0"/>
              <a:t>До наших дней сохранились развалины ворот богини </a:t>
            </a:r>
            <a:r>
              <a:rPr lang="ru-RU" dirty="0" err="1" smtClean="0"/>
              <a:t>Иштар</a:t>
            </a:r>
            <a:r>
              <a:rPr lang="ru-RU" dirty="0" smtClean="0"/>
              <a:t>; эти ворота имели для вавилонян особое значение — от них мимо храма Мардука шла Дорога процессий, по которой совершались торжественные шествия. В конце XIX — начале XX вв. немецкие археологи откопали большое количество обломков городской стены, используя которые, удалось полностью восстановить исторический облик ворот </a:t>
            </a:r>
            <a:r>
              <a:rPr lang="ru-RU" dirty="0" err="1" smtClean="0"/>
              <a:t>Иштар</a:t>
            </a:r>
            <a:r>
              <a:rPr lang="ru-RU" dirty="0" smtClean="0"/>
              <a:t>, которые были реконструированы (в натуральную величину) и ныне экспонируются в Государственных музеях Берлина. </a:t>
            </a:r>
            <a:endParaRPr lang="ru-RU" dirty="0"/>
          </a:p>
        </p:txBody>
      </p:sp>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Заголовок 1"/>
          <p:cNvSpPr txBox="1">
            <a:spLocks/>
          </p:cNvSpPr>
          <p:nvPr/>
        </p:nvSpPr>
        <p:spPr>
          <a:xfrm>
            <a:off x="1214438" y="357188"/>
            <a:ext cx="6643687" cy="1143000"/>
          </a:xfrm>
          <a:prstGeom prst="rect">
            <a:avLst/>
          </a:prstGeom>
        </p:spPr>
        <p:txBody>
          <a:bodyPr/>
          <a:lstStyle/>
          <a:p>
            <a:pPr algn="ctr">
              <a:defRPr/>
            </a:pPr>
            <a:r>
              <a:rPr lang="ru-RU" sz="2800" b="1" kern="0">
                <a:solidFill>
                  <a:srgbClr val="663300"/>
                </a:solidFill>
                <a:latin typeface="+mj-lt"/>
                <a:ea typeface="+mj-ea"/>
                <a:cs typeface="+mj-cs"/>
              </a:rPr>
              <a:t>Ворота богини Иштар из Вавилона . VI в. до н. э. Реконструкция </a:t>
            </a:r>
            <a:br>
              <a:rPr lang="ru-RU" sz="2800" b="1" kern="0">
                <a:solidFill>
                  <a:srgbClr val="663300"/>
                </a:solidFill>
                <a:latin typeface="+mj-lt"/>
                <a:ea typeface="+mj-ea"/>
                <a:cs typeface="+mj-cs"/>
              </a:rPr>
            </a:br>
            <a:endParaRPr lang="ru-RU" sz="2800" b="1" kern="0" dirty="0">
              <a:solidFill>
                <a:srgbClr val="663300"/>
              </a:solidFill>
              <a:latin typeface="+mj-lt"/>
              <a:ea typeface="+mj-ea"/>
              <a:cs typeface="+mj-cs"/>
            </a:endParaRPr>
          </a:p>
        </p:txBody>
      </p:sp>
      <p:pic>
        <p:nvPicPr>
          <p:cNvPr id="28676" name="Picture 8" descr="http://artclassic.edu.ru/attach.asp?a_no=9545"/>
          <p:cNvPicPr>
            <a:picLocks noChangeAspect="1" noChangeArrowheads="1"/>
          </p:cNvPicPr>
          <p:nvPr/>
        </p:nvPicPr>
        <p:blipFill>
          <a:blip r:embed="rId2"/>
          <a:srcRect/>
          <a:stretch>
            <a:fillRect/>
          </a:stretch>
        </p:blipFill>
        <p:spPr bwMode="auto">
          <a:xfrm>
            <a:off x="1000125" y="1571625"/>
            <a:ext cx="7219950" cy="4876800"/>
          </a:xfrm>
          <a:prstGeom prst="rect">
            <a:avLst/>
          </a:prstGeom>
          <a:noFill/>
          <a:ln w="9525">
            <a:noFill/>
            <a:miter lim="800000"/>
            <a:headEnd/>
            <a:tailEnd/>
          </a:ln>
        </p:spPr>
      </p:pic>
      <p:pic>
        <p:nvPicPr>
          <p:cNvPr id="8" name="Picture 6" descr="http://artclassic.edu.ru/attach.asp?a_no=9541"/>
          <p:cNvPicPr>
            <a:picLocks noChangeAspect="1" noChangeArrowheads="1"/>
          </p:cNvPicPr>
          <p:nvPr/>
        </p:nvPicPr>
        <p:blipFill>
          <a:blip r:embed="rId3"/>
          <a:srcRect/>
          <a:stretch>
            <a:fillRect/>
          </a:stretch>
        </p:blipFill>
        <p:spPr bwMode="auto">
          <a:xfrm>
            <a:off x="1000125" y="1571625"/>
            <a:ext cx="7215188" cy="4857750"/>
          </a:xfrm>
          <a:prstGeom prst="rect">
            <a:avLst/>
          </a:prstGeom>
          <a:noFill/>
          <a:ln w="9525">
            <a:noFill/>
            <a:miter lim="800000"/>
            <a:headEnd/>
            <a:tailEnd/>
          </a:ln>
        </p:spPr>
      </p:pic>
      <p:pic>
        <p:nvPicPr>
          <p:cNvPr id="9" name="Picture 4" descr="http://artclassic.edu.ru/attach.asp?a_no=9539"/>
          <p:cNvPicPr>
            <a:picLocks noChangeAspect="1" noChangeArrowheads="1"/>
          </p:cNvPicPr>
          <p:nvPr/>
        </p:nvPicPr>
        <p:blipFill>
          <a:blip r:embed="rId4"/>
          <a:srcRect/>
          <a:stretch>
            <a:fillRect/>
          </a:stretch>
        </p:blipFill>
        <p:spPr bwMode="auto">
          <a:xfrm>
            <a:off x="1000125" y="1571625"/>
            <a:ext cx="7215188" cy="48577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dirty="0" smtClean="0">
                <a:solidFill>
                  <a:srgbClr val="663300"/>
                </a:solidFill>
              </a:rPr>
              <a:t>Искусство империи </a:t>
            </a:r>
            <a:r>
              <a:rPr lang="ru-RU" dirty="0" err="1" smtClean="0">
                <a:solidFill>
                  <a:srgbClr val="663300"/>
                </a:solidFill>
              </a:rPr>
              <a:t>Ахеменидов</a:t>
            </a:r>
            <a:r>
              <a:rPr lang="ru-RU" dirty="0" smtClean="0">
                <a:solidFill>
                  <a:srgbClr val="663300"/>
                </a:solidFill>
              </a:rPr>
              <a:t> </a:t>
            </a:r>
            <a:br>
              <a:rPr lang="ru-RU" dirty="0" smtClean="0">
                <a:solidFill>
                  <a:srgbClr val="663300"/>
                </a:solidFill>
              </a:rPr>
            </a:br>
            <a:endParaRPr lang="ru-RU" dirty="0">
              <a:solidFill>
                <a:srgbClr val="663300"/>
              </a:solidFill>
            </a:endParaRPr>
          </a:p>
        </p:txBody>
      </p:sp>
      <p:sp>
        <p:nvSpPr>
          <p:cNvPr id="29699" name="Текст 2"/>
          <p:cNvSpPr>
            <a:spLocks noGrp="1"/>
          </p:cNvSpPr>
          <p:nvPr>
            <p:ph type="body" idx="1"/>
          </p:nvPr>
        </p:nvSpPr>
        <p:spPr/>
        <p:txBody>
          <a:bodyPr/>
          <a:lstStyle/>
          <a:p>
            <a:endParaRPr lang="ru-RU" smtClean="0"/>
          </a:p>
        </p:txBody>
      </p:sp>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0723" name="Содержимое 2"/>
          <p:cNvSpPr>
            <a:spLocks noGrp="1"/>
          </p:cNvSpPr>
          <p:nvPr>
            <p:ph idx="1"/>
          </p:nvPr>
        </p:nvSpPr>
        <p:spPr>
          <a:xfrm>
            <a:off x="214313" y="928688"/>
            <a:ext cx="8643937" cy="4525962"/>
          </a:xfrm>
        </p:spPr>
        <p:txBody>
          <a:bodyPr/>
          <a:lstStyle/>
          <a:p>
            <a:r>
              <a:rPr lang="ru-RU" sz="1800" smtClean="0"/>
              <a:t>Персы и мидяне — племена индоевропейского происхождения, населявшие Иран, — впервые упоминаются в ассирийских хрониках IX в. до н. э. В 550 г. до н. э. персидский царь Кир II Великий (558—530 гг. до н. э.), происходивший из династии Ахеменидов, сверг мидийского царя и присоединил Мидию к своему государству. В 539 г. до н. э. Персидское царство подчинило Вавилонию, в 525 г. до н. э. — Египет, затем распространило свое влияние на города Сирии, Финикии, Малой Азии и превратилось в гигантскую империюПри этом завоеватели не разрушали города, проявляя терпимость к традициям, религии и культуре покоренных народов.Господство Персии на востоке длилось около двухсот лет и было сокрушено только в 331 г. до н. э. во время восточного похода Александра Македонского. </a:t>
            </a:r>
            <a:br>
              <a:rPr lang="ru-RU" sz="1800" smtClean="0"/>
            </a:br>
            <a:r>
              <a:rPr lang="ru-RU" sz="1800" smtClean="0"/>
              <a:t>         Мидийским и персидским мастерам нелегко было найти самостоятельный путь в искусстве, поскольку их окружали произведения более древних и ярких культур, нежели их собственная. Изучая и заимствуя чужие традиции, они тем не менее сумели создать свою собственную художественную систему, которая получила название «имперского стиля». Ахеменидское искусство было придворным, предназначенным символизировать и прославлять могущество и величие государства и царской власти. </a:t>
            </a:r>
            <a:br>
              <a:rPr lang="ru-RU" sz="1800" smtClean="0"/>
            </a:br>
            <a:endParaRPr lang="ru-RU" sz="1800" smtClean="0"/>
          </a:p>
        </p:txBody>
      </p:sp>
      <p:sp>
        <p:nvSpPr>
          <p:cNvPr id="30724" name="Заголовок 1"/>
          <p:cNvSpPr>
            <a:spLocks noGrp="1"/>
          </p:cNvSpPr>
          <p:nvPr>
            <p:ph type="title"/>
          </p:nvPr>
        </p:nvSpPr>
        <p:spPr/>
        <p:txBody>
          <a:bodyPr/>
          <a:lstStyle/>
          <a:p>
            <a:r>
              <a:rPr lang="ru-RU" sz="3200" b="1" smtClean="0">
                <a:solidFill>
                  <a:srgbClr val="663300"/>
                </a:solidFill>
              </a:rPr>
              <a:t>Искусство империи Ахеменидов </a:t>
            </a:r>
            <a:br>
              <a:rPr lang="ru-RU" sz="3200" b="1" smtClean="0">
                <a:solidFill>
                  <a:srgbClr val="663300"/>
                </a:solidFill>
              </a:rPr>
            </a:br>
            <a:endParaRPr lang="ru-RU" sz="3200" b="1" smtClean="0">
              <a:solidFill>
                <a:srgbClr val="663300"/>
              </a:solidFill>
            </a:endParaRPr>
          </a:p>
        </p:txBody>
      </p:sp>
    </p:spTree>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1747" name="Заголовок 1"/>
          <p:cNvSpPr>
            <a:spLocks noGrp="1"/>
          </p:cNvSpPr>
          <p:nvPr>
            <p:ph type="title"/>
          </p:nvPr>
        </p:nvSpPr>
        <p:spPr>
          <a:xfrm>
            <a:off x="428625" y="571500"/>
            <a:ext cx="8229600" cy="1143000"/>
          </a:xfrm>
        </p:spPr>
        <p:txBody>
          <a:bodyPr/>
          <a:lstStyle/>
          <a:p>
            <a:r>
              <a:rPr lang="ru-RU" sz="2800" b="1" smtClean="0">
                <a:solidFill>
                  <a:srgbClr val="663300"/>
                </a:solidFill>
              </a:rPr>
              <a:t>Гробница Кира II Великого в Пасаргадах . Около 530 г. до н.э. </a:t>
            </a:r>
            <a:br>
              <a:rPr lang="ru-RU" sz="2800" b="1" smtClean="0">
                <a:solidFill>
                  <a:srgbClr val="663300"/>
                </a:solidFill>
              </a:rPr>
            </a:br>
            <a:endParaRPr lang="ru-RU" sz="2800" b="1" smtClean="0">
              <a:solidFill>
                <a:srgbClr val="663300"/>
              </a:solidFill>
            </a:endParaRPr>
          </a:p>
        </p:txBody>
      </p:sp>
      <p:pic>
        <p:nvPicPr>
          <p:cNvPr id="31748" name="Picture 2" descr="http://artclassic.edu.ru/attach.asp?a_no=9507"/>
          <p:cNvPicPr>
            <a:picLocks noGrp="1" noChangeAspect="1" noChangeArrowheads="1"/>
          </p:cNvPicPr>
          <p:nvPr>
            <p:ph sz="half" idx="1"/>
          </p:nvPr>
        </p:nvPicPr>
        <p:blipFill>
          <a:blip r:embed="rId3" cstate="screen"/>
          <a:srcRect/>
          <a:stretch>
            <a:fillRect/>
          </a:stretch>
        </p:blipFill>
        <p:spPr>
          <a:xfrm>
            <a:off x="285750" y="1571625"/>
            <a:ext cx="4038600" cy="2682875"/>
          </a:xfrm>
        </p:spPr>
      </p:pic>
      <p:sp>
        <p:nvSpPr>
          <p:cNvPr id="31749" name="Содержимое 3"/>
          <p:cNvSpPr>
            <a:spLocks noGrp="1"/>
          </p:cNvSpPr>
          <p:nvPr>
            <p:ph sz="half" idx="2"/>
          </p:nvPr>
        </p:nvSpPr>
        <p:spPr>
          <a:xfrm>
            <a:off x="4071938" y="1600200"/>
            <a:ext cx="4857750" cy="4525963"/>
          </a:xfrm>
        </p:spPr>
        <p:txBody>
          <a:bodyPr/>
          <a:lstStyle/>
          <a:p>
            <a:r>
              <a:rPr lang="ru-RU" sz="1800" smtClean="0"/>
              <a:t>Любовь ко всему грандиозному и пышному, характерная для ахеменидской архитектуры, отсутствует в погребальных сооружениях, которые возводились с предельной скромностью. В Пасаргадах сохранилась гробница Кира II — строгое сооружение высотой одиннадцать метров, которое отдаленно напоминает месопотамский зиккурат. </a:t>
            </a: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22313" y="4429125"/>
            <a:ext cx="7772400" cy="1339850"/>
          </a:xfrm>
        </p:spPr>
        <p:txBody>
          <a:bodyPr/>
          <a:lstStyle/>
          <a:p>
            <a:pPr>
              <a:defRPr/>
            </a:pPr>
            <a:r>
              <a:rPr lang="ru-RU" dirty="0" smtClean="0">
                <a:solidFill>
                  <a:srgbClr val="663300"/>
                </a:solidFill>
              </a:rPr>
              <a:t>Искусство Шумера и Аккада </a:t>
            </a:r>
            <a:br>
              <a:rPr lang="ru-RU" dirty="0" smtClean="0">
                <a:solidFill>
                  <a:srgbClr val="663300"/>
                </a:solidFill>
              </a:rPr>
            </a:br>
            <a:endParaRPr lang="ru-RU" dirty="0">
              <a:solidFill>
                <a:srgbClr val="663300"/>
              </a:solidFill>
            </a:endParaRPr>
          </a:p>
        </p:txBody>
      </p:sp>
    </p:spTree>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2771" name="Заголовок 1"/>
          <p:cNvSpPr>
            <a:spLocks noGrp="1"/>
          </p:cNvSpPr>
          <p:nvPr>
            <p:ph type="title"/>
          </p:nvPr>
        </p:nvSpPr>
        <p:spPr>
          <a:xfrm>
            <a:off x="1428750" y="357188"/>
            <a:ext cx="6572250" cy="1143000"/>
          </a:xfrm>
        </p:spPr>
        <p:txBody>
          <a:bodyPr/>
          <a:lstStyle/>
          <a:p>
            <a:r>
              <a:rPr lang="ru-RU" sz="2800" b="1" smtClean="0">
                <a:solidFill>
                  <a:srgbClr val="663300"/>
                </a:solidFill>
              </a:rPr>
              <a:t>Ворота всех народов в Персеполе . 520—460 гг. до н. э. </a:t>
            </a:r>
            <a:br>
              <a:rPr lang="ru-RU" sz="2800" b="1" smtClean="0">
                <a:solidFill>
                  <a:srgbClr val="663300"/>
                </a:solidFill>
              </a:rPr>
            </a:br>
            <a:endParaRPr lang="ru-RU" sz="2800" b="1" smtClean="0">
              <a:solidFill>
                <a:srgbClr val="663300"/>
              </a:solidFill>
            </a:endParaRPr>
          </a:p>
        </p:txBody>
      </p:sp>
      <p:pic>
        <p:nvPicPr>
          <p:cNvPr id="32772" name="Picture 2" descr="http://artclassic.edu.ru/attach.asp?a_no=9513"/>
          <p:cNvPicPr>
            <a:picLocks noGrp="1" noChangeAspect="1" noChangeArrowheads="1"/>
          </p:cNvPicPr>
          <p:nvPr>
            <p:ph sz="half" idx="1"/>
          </p:nvPr>
        </p:nvPicPr>
        <p:blipFill>
          <a:blip r:embed="rId2"/>
          <a:srcRect/>
          <a:stretch>
            <a:fillRect/>
          </a:stretch>
        </p:blipFill>
        <p:spPr>
          <a:xfrm>
            <a:off x="428625" y="1571625"/>
            <a:ext cx="4549775" cy="3214688"/>
          </a:xfrm>
        </p:spPr>
      </p:pic>
      <p:sp>
        <p:nvSpPr>
          <p:cNvPr id="6" name="Содержимое 5"/>
          <p:cNvSpPr>
            <a:spLocks noGrp="1"/>
          </p:cNvSpPr>
          <p:nvPr>
            <p:ph sz="half" idx="2"/>
          </p:nvPr>
        </p:nvSpPr>
        <p:spPr/>
        <p:txBody>
          <a:bodyPr>
            <a:normAutofit fontScale="62500" lnSpcReduction="20000"/>
          </a:bodyPr>
          <a:lstStyle/>
          <a:p>
            <a:pPr>
              <a:defRPr/>
            </a:pPr>
            <a:r>
              <a:rPr lang="ru-RU" dirty="0" smtClean="0"/>
              <a:t>Оригинальным элементом </a:t>
            </a:r>
            <a:r>
              <a:rPr lang="ru-RU" dirty="0" err="1" smtClean="0"/>
              <a:t>ахеменидского</a:t>
            </a:r>
            <a:r>
              <a:rPr lang="ru-RU" dirty="0" smtClean="0"/>
              <a:t> искусства является колонна, широко использовавшаяся во всех типах построек. Первоначально колонны делались из дерева, а затем покрывались штукатуркой и раскрашивались. Впоследствии, в </a:t>
            </a:r>
            <a:r>
              <a:rPr lang="ru-RU" dirty="0" err="1" smtClean="0"/>
              <a:t>Персеполе</a:t>
            </a:r>
            <a:r>
              <a:rPr lang="ru-RU" dirty="0" smtClean="0"/>
              <a:t>, была применена каменная колонна с бороздчатым стволом. Самой оригинальной частью </a:t>
            </a:r>
            <a:r>
              <a:rPr lang="ru-RU" dirty="0" err="1" smtClean="0"/>
              <a:t>ахеменидской</a:t>
            </a:r>
            <a:r>
              <a:rPr lang="ru-RU" dirty="0" smtClean="0"/>
              <a:t> колонны является капитель — из нее наполовину выступают вырезанные тела двух животных, обычно — быков, драконов или </a:t>
            </a:r>
            <a:r>
              <a:rPr lang="ru-RU" dirty="0" err="1" smtClean="0"/>
              <a:t>человекобыков</a:t>
            </a:r>
            <a:r>
              <a:rPr lang="ru-RU" dirty="0" smtClean="0"/>
              <a:t>. </a:t>
            </a:r>
            <a:endParaRPr lang="ru-RU" dirty="0"/>
          </a:p>
        </p:txBody>
      </p:sp>
    </p:spTree>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3795" name="Заголовок 1"/>
          <p:cNvSpPr>
            <a:spLocks noGrp="1"/>
          </p:cNvSpPr>
          <p:nvPr>
            <p:ph type="title"/>
          </p:nvPr>
        </p:nvSpPr>
        <p:spPr>
          <a:xfrm>
            <a:off x="1143000" y="571500"/>
            <a:ext cx="6972300" cy="1143000"/>
          </a:xfrm>
        </p:spPr>
        <p:txBody>
          <a:bodyPr/>
          <a:lstStyle/>
          <a:p>
            <a:r>
              <a:rPr lang="ru-RU" sz="2800" b="1" smtClean="0">
                <a:solidFill>
                  <a:srgbClr val="663300"/>
                </a:solidFill>
              </a:rPr>
              <a:t>Рельеф входной лестницы во дворец Дария I в Персеполе . 520—460 гг. до н. э. Фрагмент </a:t>
            </a:r>
            <a:br>
              <a:rPr lang="ru-RU" sz="2800" b="1" smtClean="0">
                <a:solidFill>
                  <a:srgbClr val="663300"/>
                </a:solidFill>
              </a:rPr>
            </a:br>
            <a:endParaRPr lang="ru-RU" sz="2800" b="1" smtClean="0">
              <a:solidFill>
                <a:srgbClr val="663300"/>
              </a:solidFill>
            </a:endParaRPr>
          </a:p>
        </p:txBody>
      </p:sp>
      <p:pic>
        <p:nvPicPr>
          <p:cNvPr id="33796" name="Picture 2" descr="http://artclassic.edu.ru/attach.asp?a_no=9523"/>
          <p:cNvPicPr>
            <a:picLocks noGrp="1" noChangeAspect="1" noChangeArrowheads="1"/>
          </p:cNvPicPr>
          <p:nvPr>
            <p:ph sz="half" idx="1"/>
          </p:nvPr>
        </p:nvPicPr>
        <p:blipFill>
          <a:blip r:embed="rId2"/>
          <a:srcRect/>
          <a:stretch>
            <a:fillRect/>
          </a:stretch>
        </p:blipFill>
        <p:spPr>
          <a:xfrm>
            <a:off x="1500188" y="1643063"/>
            <a:ext cx="6191250" cy="4643437"/>
          </a:xfrm>
        </p:spPr>
      </p:pic>
    </p:spTree>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4819" name="Заголовок 1"/>
          <p:cNvSpPr>
            <a:spLocks noGrp="1"/>
          </p:cNvSpPr>
          <p:nvPr>
            <p:ph type="title"/>
          </p:nvPr>
        </p:nvSpPr>
        <p:spPr>
          <a:xfrm>
            <a:off x="1143000" y="428625"/>
            <a:ext cx="7286625" cy="1143000"/>
          </a:xfrm>
        </p:spPr>
        <p:txBody>
          <a:bodyPr/>
          <a:lstStyle/>
          <a:p>
            <a:r>
              <a:rPr lang="ru-RU" sz="2800" b="1" smtClean="0">
                <a:solidFill>
                  <a:srgbClr val="663300"/>
                </a:solidFill>
              </a:rPr>
              <a:t>Сфинкс. Рельеф дворца в Персеполе . V в. до н. э. </a:t>
            </a:r>
            <a:br>
              <a:rPr lang="ru-RU" sz="2800" b="1" smtClean="0">
                <a:solidFill>
                  <a:srgbClr val="663300"/>
                </a:solidFill>
              </a:rPr>
            </a:br>
            <a:endParaRPr lang="ru-RU" sz="2800" b="1" smtClean="0">
              <a:solidFill>
                <a:srgbClr val="663300"/>
              </a:solidFill>
            </a:endParaRPr>
          </a:p>
        </p:txBody>
      </p:sp>
      <p:pic>
        <p:nvPicPr>
          <p:cNvPr id="34820" name="Picture 2" descr="http://artclassic.edu.ru/attach.asp?a_no=9525"/>
          <p:cNvPicPr>
            <a:picLocks noGrp="1" noChangeAspect="1" noChangeArrowheads="1"/>
          </p:cNvPicPr>
          <p:nvPr>
            <p:ph sz="half" idx="1"/>
          </p:nvPr>
        </p:nvPicPr>
        <p:blipFill>
          <a:blip r:embed="rId2"/>
          <a:srcRect/>
          <a:stretch>
            <a:fillRect/>
          </a:stretch>
        </p:blipFill>
        <p:spPr>
          <a:xfrm>
            <a:off x="500063" y="1357313"/>
            <a:ext cx="4038600" cy="3903662"/>
          </a:xfrm>
        </p:spPr>
      </p:pic>
      <p:sp>
        <p:nvSpPr>
          <p:cNvPr id="4" name="Содержимое 3"/>
          <p:cNvSpPr>
            <a:spLocks noGrp="1"/>
          </p:cNvSpPr>
          <p:nvPr>
            <p:ph sz="half" idx="2"/>
          </p:nvPr>
        </p:nvSpPr>
        <p:spPr>
          <a:xfrm>
            <a:off x="4714875" y="1357313"/>
            <a:ext cx="4038600" cy="4525962"/>
          </a:xfrm>
        </p:spPr>
        <p:txBody>
          <a:bodyPr>
            <a:normAutofit fontScale="85000" lnSpcReduction="10000"/>
          </a:bodyPr>
          <a:lstStyle/>
          <a:p>
            <a:pPr>
              <a:defRPr/>
            </a:pPr>
            <a:r>
              <a:rPr lang="ru-RU" dirty="0" smtClean="0"/>
              <a:t>Изображенный на рельефе сфинкс был божеством, охраняющим верховного персидского бога </a:t>
            </a:r>
            <a:r>
              <a:rPr lang="ru-RU" dirty="0" err="1" smtClean="0"/>
              <a:t>Ахура-Мазду</a:t>
            </a:r>
            <a:r>
              <a:rPr lang="ru-RU" dirty="0" smtClean="0"/>
              <a:t>, которого Дарий I «возвел в сан» царского бога. О божественной сущности сфинкса говорит его головной убор, украшенный рогами. </a:t>
            </a:r>
            <a:endParaRPr lang="ru-RU" dirty="0"/>
          </a:p>
        </p:txBody>
      </p:sp>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5843" name="Заголовок 1"/>
          <p:cNvSpPr>
            <a:spLocks noGrp="1"/>
          </p:cNvSpPr>
          <p:nvPr>
            <p:ph type="title"/>
          </p:nvPr>
        </p:nvSpPr>
        <p:spPr/>
        <p:txBody>
          <a:bodyPr/>
          <a:lstStyle/>
          <a:p>
            <a:r>
              <a:rPr lang="ru-RU" sz="2800" b="1" smtClean="0">
                <a:solidFill>
                  <a:srgbClr val="663300"/>
                </a:solidFill>
              </a:rPr>
              <a:t>Золотая серьга . V в. до н. э. </a:t>
            </a:r>
            <a:br>
              <a:rPr lang="ru-RU" sz="2800" b="1" smtClean="0">
                <a:solidFill>
                  <a:srgbClr val="663300"/>
                </a:solidFill>
              </a:rPr>
            </a:br>
            <a:endParaRPr lang="ru-RU" sz="2800" b="1" smtClean="0">
              <a:solidFill>
                <a:srgbClr val="663300"/>
              </a:solidFill>
            </a:endParaRPr>
          </a:p>
        </p:txBody>
      </p:sp>
      <p:pic>
        <p:nvPicPr>
          <p:cNvPr id="35844" name="Picture 2" descr="http://artclassic.edu.ru/attach.asp?a_no=9527"/>
          <p:cNvPicPr>
            <a:picLocks noGrp="1" noChangeAspect="1" noChangeArrowheads="1"/>
          </p:cNvPicPr>
          <p:nvPr>
            <p:ph sz="half" idx="1"/>
          </p:nvPr>
        </p:nvPicPr>
        <p:blipFill>
          <a:blip r:embed="rId2"/>
          <a:srcRect/>
          <a:stretch>
            <a:fillRect/>
          </a:stretch>
        </p:blipFill>
        <p:spPr>
          <a:xfrm>
            <a:off x="500063" y="1143000"/>
            <a:ext cx="4286250" cy="4286250"/>
          </a:xfrm>
        </p:spPr>
      </p:pic>
      <p:sp>
        <p:nvSpPr>
          <p:cNvPr id="4" name="Содержимое 3"/>
          <p:cNvSpPr>
            <a:spLocks noGrp="1"/>
          </p:cNvSpPr>
          <p:nvPr>
            <p:ph sz="half" idx="2"/>
          </p:nvPr>
        </p:nvSpPr>
        <p:spPr>
          <a:xfrm>
            <a:off x="4714875" y="1143000"/>
            <a:ext cx="4038600" cy="4525963"/>
          </a:xfrm>
        </p:spPr>
        <p:txBody>
          <a:bodyPr>
            <a:normAutofit fontScale="62500" lnSpcReduction="20000"/>
          </a:bodyPr>
          <a:lstStyle/>
          <a:p>
            <a:pPr>
              <a:defRPr/>
            </a:pPr>
            <a:r>
              <a:rPr lang="ru-RU" dirty="0" smtClean="0"/>
              <a:t>Обработка металлов являлась той разновидностью искусства, в которой </a:t>
            </a:r>
            <a:r>
              <a:rPr lang="ru-RU" dirty="0" err="1" smtClean="0"/>
              <a:t>ахеменидские</a:t>
            </a:r>
            <a:r>
              <a:rPr lang="ru-RU" dirty="0" smtClean="0"/>
              <a:t> мастера добились наиболее выдающихся успехов. Настоящие виртуозы с тонким вкусом, они изготавливали роскошные многоцветные драгоценности, оружие, предметы украшения, столовой посуды и другого назначения. Были весьма распространены украшения со вставленными драгоценными камнями, как эта золотая серьга со вставками из бирюзы, сердолика и ляпис-лазури. </a:t>
            </a:r>
            <a:endParaRPr lang="ru-RU" dirty="0"/>
          </a:p>
        </p:txBody>
      </p:sp>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6867" name="Заголовок 1"/>
          <p:cNvSpPr>
            <a:spLocks noGrp="1"/>
          </p:cNvSpPr>
          <p:nvPr>
            <p:ph type="title"/>
          </p:nvPr>
        </p:nvSpPr>
        <p:spPr/>
        <p:txBody>
          <a:bodyPr/>
          <a:lstStyle/>
          <a:p>
            <a:r>
              <a:rPr lang="ru-RU" sz="2800" b="1" smtClean="0">
                <a:solidFill>
                  <a:srgbClr val="663300"/>
                </a:solidFill>
              </a:rPr>
              <a:t>Золотой кубок . V в. до н. э. </a:t>
            </a:r>
            <a:br>
              <a:rPr lang="ru-RU" sz="2800" b="1" smtClean="0">
                <a:solidFill>
                  <a:srgbClr val="663300"/>
                </a:solidFill>
              </a:rPr>
            </a:br>
            <a:endParaRPr lang="ru-RU" sz="2800" b="1" smtClean="0">
              <a:solidFill>
                <a:srgbClr val="663300"/>
              </a:solidFill>
            </a:endParaRPr>
          </a:p>
        </p:txBody>
      </p:sp>
      <p:pic>
        <p:nvPicPr>
          <p:cNvPr id="36868" name="Picture 2" descr="http://artclassic.edu.ru/attach.asp?a_no=9529"/>
          <p:cNvPicPr>
            <a:picLocks noGrp="1" noChangeAspect="1" noChangeArrowheads="1"/>
          </p:cNvPicPr>
          <p:nvPr>
            <p:ph sz="half" idx="1"/>
          </p:nvPr>
        </p:nvPicPr>
        <p:blipFill>
          <a:blip r:embed="rId2"/>
          <a:srcRect/>
          <a:stretch>
            <a:fillRect/>
          </a:stretch>
        </p:blipFill>
        <p:spPr>
          <a:xfrm>
            <a:off x="428625" y="1000125"/>
            <a:ext cx="4071938" cy="4614863"/>
          </a:xfrm>
        </p:spPr>
      </p:pic>
      <p:sp>
        <p:nvSpPr>
          <p:cNvPr id="36869" name="Содержимое 3"/>
          <p:cNvSpPr>
            <a:spLocks noGrp="1"/>
          </p:cNvSpPr>
          <p:nvPr>
            <p:ph sz="half" idx="2"/>
          </p:nvPr>
        </p:nvSpPr>
        <p:spPr>
          <a:xfrm>
            <a:off x="4214813" y="1000125"/>
            <a:ext cx="4681537" cy="4525963"/>
          </a:xfrm>
        </p:spPr>
        <p:txBody>
          <a:bodyPr/>
          <a:lstStyle/>
          <a:p>
            <a:r>
              <a:rPr lang="ru-RU" sz="1800" smtClean="0"/>
              <a:t>Обработка металлов являлась той разновидностью искусства, в которой ахеменидские мастера добились наиболее выдающихся успехов. Настоящие виртуозы с тонким вкусом, они изготавливали роскошные многоцветные драгоценности, оружие, предметы украшения, столовой посуды и другого назначения. Нередко ювелирные изделия украшались изображениями животных. Типичным сосудом той эпохи был сосуд в форме рога, нижний конец которого был оформлен в виде верхней части туловища зверя, как например, этот золотой кубок, демонстрирующий роскошь и блеск, окружавшие придворную жизнь. </a:t>
            </a:r>
          </a:p>
        </p:txBody>
      </p:sp>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147" name="Заголовок 3"/>
          <p:cNvSpPr>
            <a:spLocks noGrp="1"/>
          </p:cNvSpPr>
          <p:nvPr>
            <p:ph type="title"/>
          </p:nvPr>
        </p:nvSpPr>
        <p:spPr>
          <a:xfrm>
            <a:off x="457200" y="214313"/>
            <a:ext cx="8229600" cy="1203325"/>
          </a:xfrm>
        </p:spPr>
        <p:txBody>
          <a:bodyPr/>
          <a:lstStyle/>
          <a:p>
            <a:r>
              <a:rPr lang="ru-RU" sz="2800" b="1" smtClean="0">
                <a:solidFill>
                  <a:srgbClr val="663300"/>
                </a:solidFill>
              </a:rPr>
              <a:t>Белый храм и зиккурат в Уре. Реконструкция. XXI в. до н. э.</a:t>
            </a:r>
            <a:endParaRPr lang="ru-RU" sz="2800" smtClean="0">
              <a:solidFill>
                <a:srgbClr val="663300"/>
              </a:solidFill>
            </a:endParaRPr>
          </a:p>
        </p:txBody>
      </p:sp>
      <p:pic>
        <p:nvPicPr>
          <p:cNvPr id="6148" name="Picture 2" descr="http://artclassic.edu.ru/attach.asp?a_no=9413"/>
          <p:cNvPicPr>
            <a:picLocks noGrp="1" noChangeAspect="1" noChangeArrowheads="1"/>
          </p:cNvPicPr>
          <p:nvPr>
            <p:ph sz="half" idx="1"/>
          </p:nvPr>
        </p:nvPicPr>
        <p:blipFill>
          <a:blip r:embed="rId2"/>
          <a:srcRect/>
          <a:stretch>
            <a:fillRect/>
          </a:stretch>
        </p:blipFill>
        <p:spPr>
          <a:xfrm>
            <a:off x="428625" y="1428750"/>
            <a:ext cx="3910013" cy="2571750"/>
          </a:xfrm>
        </p:spPr>
      </p:pic>
      <p:sp>
        <p:nvSpPr>
          <p:cNvPr id="6" name="Содержимое 5"/>
          <p:cNvSpPr>
            <a:spLocks noGrp="1"/>
          </p:cNvSpPr>
          <p:nvPr>
            <p:ph sz="half" idx="2"/>
          </p:nvPr>
        </p:nvSpPr>
        <p:spPr>
          <a:xfrm>
            <a:off x="4071938" y="1357313"/>
            <a:ext cx="4786312" cy="4525962"/>
          </a:xfrm>
        </p:spPr>
        <p:txBody>
          <a:bodyPr/>
          <a:lstStyle/>
          <a:p>
            <a:r>
              <a:rPr lang="ru-RU" sz="1800" smtClean="0"/>
              <a:t>В аккадский период возникает новая форма храма — зиккурат. Зиккурат представляет собой ступенчатую пирамиду, на вершине которой помещалось небольшое святилище. Нижние ярусы зиккурата, как правило, окрашивали в черный цвет, средние — в красный, верхние — в белый. Форма зиккурата очевидным образом символизирует лестницу в Небо. Во время III династии в Уре был построен первый зиккурат колоссальных размеров, состоявший из трех ярусов (с основанием 56 х 52 м и высотой 21 м). Возвышаясь над прямоугольным фундаментом, он был направлен на все четыре стороны света. В настоящее время сохранились лишь два этажа из трех его террас. </a:t>
            </a:r>
          </a:p>
        </p:txBody>
      </p:sp>
      <p:pic>
        <p:nvPicPr>
          <p:cNvPr id="6150" name="Picture 3" descr="http://artclassic.edu.ru/images/d-t.gif"/>
          <p:cNvPicPr>
            <a:picLocks noChangeAspect="1" noChangeArrowheads="1"/>
          </p:cNvPicPr>
          <p:nvPr/>
        </p:nvPicPr>
        <p:blipFill>
          <a:blip r:embed="rId3"/>
          <a:srcRect/>
          <a:stretch>
            <a:fillRect/>
          </a:stretch>
        </p:blipFill>
        <p:spPr bwMode="auto">
          <a:xfrm>
            <a:off x="0" y="0"/>
            <a:ext cx="47625" cy="9525"/>
          </a:xfrm>
          <a:prstGeom prst="rect">
            <a:avLst/>
          </a:prstGeom>
          <a:noFill/>
          <a:ln w="9525">
            <a:noFill/>
            <a:miter lim="800000"/>
            <a:headEnd/>
            <a:tailEnd/>
          </a:ln>
        </p:spPr>
      </p:pic>
      <p:pic>
        <p:nvPicPr>
          <p:cNvPr id="6151" name="Picture 5" descr="http://artclassic.edu.ru/attach.asp?a_no=9415"/>
          <p:cNvPicPr>
            <a:picLocks noChangeAspect="1" noChangeArrowheads="1"/>
          </p:cNvPicPr>
          <p:nvPr/>
        </p:nvPicPr>
        <p:blipFill>
          <a:blip r:embed="rId4"/>
          <a:srcRect/>
          <a:stretch>
            <a:fillRect/>
          </a:stretch>
        </p:blipFill>
        <p:spPr bwMode="auto">
          <a:xfrm>
            <a:off x="428625" y="4143375"/>
            <a:ext cx="3248025" cy="2381250"/>
          </a:xfrm>
          <a:prstGeom prst="rect">
            <a:avLst/>
          </a:prstGeom>
          <a:noFill/>
          <a:ln w="9525">
            <a:noFill/>
            <a:miter lim="800000"/>
            <a:headEnd/>
            <a:tailEnd/>
          </a:ln>
        </p:spPr>
      </p:pic>
      <p:sp>
        <p:nvSpPr>
          <p:cNvPr id="12" name="Содержимое 8"/>
          <p:cNvSpPr txBox="1">
            <a:spLocks/>
          </p:cNvSpPr>
          <p:nvPr/>
        </p:nvSpPr>
        <p:spPr bwMode="auto">
          <a:xfrm>
            <a:off x="4357688" y="1357313"/>
            <a:ext cx="4038600" cy="4525962"/>
          </a:xfrm>
          <a:prstGeom prst="rect">
            <a:avLst/>
          </a:prstGeom>
          <a:noFill/>
          <a:ln w="9525">
            <a:noFill/>
            <a:miter lim="800000"/>
            <a:headEnd/>
            <a:tailEnd/>
          </a:ln>
          <a:effectLst/>
        </p:spPr>
        <p:txBody>
          <a:bodyPr/>
          <a:lstStyle/>
          <a:p>
            <a:pPr marL="342900" indent="-342900">
              <a:spcBef>
                <a:spcPct val="20000"/>
              </a:spcBef>
              <a:buFontTx/>
              <a:buChar char="•"/>
              <a:defRPr/>
            </a:pPr>
            <a:r>
              <a:rPr lang="ru-RU" kern="0" dirty="0">
                <a:latin typeface="+mn-lt"/>
              </a:rPr>
              <a:t>Стены платформ наклонены. От основания этого строения на достаточном расстоянии от стен начинается монументальная лестница с двумя боковыми ответвлениями на уровне первой террасы. На вершине платформ находился храм, посвященный богу луны Сину. Лестница доходила до самой верхней части храма, соединяя этажи между собой. Эта монументальная лестница отвечала стремлению к тому, чтобы боги принимали активное участие в мирской жизни.  </a:t>
            </a:r>
          </a:p>
        </p:txBody>
      </p:sp>
      <p:pic>
        <p:nvPicPr>
          <p:cNvPr id="2" name="Picture 2" descr="D:\УРОК\МХК\МЕСОПОТАМИЯ\chichen_itsa2.jpg"/>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xit" presetSubtype="0" fill="hold" grpId="0" nodeType="withEffect">
                                  <p:stCondLst>
                                    <p:cond delay="0"/>
                                  </p:stCondLst>
                                  <p:childTnLst>
                                    <p:animEffect transition="out" filter="fade">
                                      <p:cBhvr>
                                        <p:cTn id="9" dur="2000"/>
                                        <p:tgtEl>
                                          <p:spTgt spid="6">
                                            <p:txEl>
                                              <p:pRg st="0" end="0"/>
                                            </p:txEl>
                                          </p:spTgt>
                                        </p:tgtEl>
                                      </p:cBhvr>
                                    </p:animEffect>
                                    <p:set>
                                      <p:cBhvr>
                                        <p:cTn id="10"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171" name="Заголовок 1"/>
          <p:cNvSpPr>
            <a:spLocks noGrp="1"/>
          </p:cNvSpPr>
          <p:nvPr>
            <p:ph type="title"/>
          </p:nvPr>
        </p:nvSpPr>
        <p:spPr>
          <a:xfrm>
            <a:off x="457200" y="274638"/>
            <a:ext cx="8329613" cy="1143000"/>
          </a:xfrm>
        </p:spPr>
        <p:txBody>
          <a:bodyPr/>
          <a:lstStyle/>
          <a:p>
            <a:r>
              <a:rPr lang="ru-RU" sz="2800" b="1" smtClean="0">
                <a:solidFill>
                  <a:srgbClr val="663300"/>
                </a:solidFill>
              </a:rPr>
              <a:t>Бронзовая голова из Ниневии. XXIII в. до н. э.</a:t>
            </a:r>
            <a:endParaRPr lang="ru-RU" sz="2800" smtClean="0">
              <a:solidFill>
                <a:srgbClr val="663300"/>
              </a:solidFill>
            </a:endParaRPr>
          </a:p>
        </p:txBody>
      </p:sp>
      <p:pic>
        <p:nvPicPr>
          <p:cNvPr id="7172" name="Picture 2" descr="http://artclassic.edu.ru/attach.asp?a_no=9417"/>
          <p:cNvPicPr>
            <a:picLocks noGrp="1" noChangeAspect="1" noChangeArrowheads="1"/>
          </p:cNvPicPr>
          <p:nvPr>
            <p:ph sz="half" idx="1"/>
          </p:nvPr>
        </p:nvPicPr>
        <p:blipFill>
          <a:blip r:embed="rId3"/>
          <a:srcRect/>
          <a:stretch>
            <a:fillRect/>
          </a:stretch>
        </p:blipFill>
        <p:spPr>
          <a:xfrm>
            <a:off x="812800" y="1600200"/>
            <a:ext cx="3327400" cy="4525963"/>
          </a:xfrm>
        </p:spPr>
      </p:pic>
      <p:sp>
        <p:nvSpPr>
          <p:cNvPr id="4" name="Содержимое 3"/>
          <p:cNvSpPr>
            <a:spLocks noGrp="1"/>
          </p:cNvSpPr>
          <p:nvPr>
            <p:ph sz="half" idx="2"/>
          </p:nvPr>
        </p:nvSpPr>
        <p:spPr/>
        <p:txBody>
          <a:bodyPr>
            <a:normAutofit fontScale="92500"/>
          </a:bodyPr>
          <a:lstStyle/>
          <a:p>
            <a:pPr>
              <a:defRPr/>
            </a:pPr>
            <a:r>
              <a:rPr lang="ru-RU" dirty="0" smtClean="0"/>
              <a:t>Бронзовая голова из Ниневии воплощает в себе новые достижения аккадских ювелиров. Памятник изображает монарха с характерными семитскими чертами (длинная вьющаяся борода и собранные в пучок волосы). </a:t>
            </a:r>
            <a:endParaRPr lang="ru-RU" dirty="0"/>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195" name="Заголовок 1"/>
          <p:cNvSpPr>
            <a:spLocks noGrp="1"/>
          </p:cNvSpPr>
          <p:nvPr>
            <p:ph type="title"/>
          </p:nvPr>
        </p:nvSpPr>
        <p:spPr/>
        <p:txBody>
          <a:bodyPr/>
          <a:lstStyle/>
          <a:p>
            <a:r>
              <a:rPr lang="ru-RU" sz="2800" b="1" smtClean="0">
                <a:solidFill>
                  <a:srgbClr val="663300"/>
                </a:solidFill>
              </a:rPr>
              <a:t>Статуя адоранта. III тыс. до н. э.</a:t>
            </a:r>
            <a:endParaRPr lang="ru-RU" sz="2800" smtClean="0">
              <a:solidFill>
                <a:srgbClr val="663300"/>
              </a:solidFill>
            </a:endParaRPr>
          </a:p>
        </p:txBody>
      </p:sp>
      <p:pic>
        <p:nvPicPr>
          <p:cNvPr id="8196" name="Picture 3" descr="http://artclassic.edu.ru/attach.asp?a_no=9393"/>
          <p:cNvPicPr>
            <a:picLocks noGrp="1" noChangeAspect="1" noChangeArrowheads="1"/>
          </p:cNvPicPr>
          <p:nvPr>
            <p:ph sz="half" idx="1"/>
          </p:nvPr>
        </p:nvPicPr>
        <p:blipFill>
          <a:blip r:embed="rId3"/>
          <a:srcRect/>
          <a:stretch>
            <a:fillRect/>
          </a:stretch>
        </p:blipFill>
        <p:spPr>
          <a:xfrm>
            <a:off x="1143000" y="1143000"/>
            <a:ext cx="2000250" cy="5340350"/>
          </a:xfrm>
        </p:spPr>
      </p:pic>
      <p:sp>
        <p:nvSpPr>
          <p:cNvPr id="8197" name="Содержимое 3"/>
          <p:cNvSpPr>
            <a:spLocks noGrp="1"/>
          </p:cNvSpPr>
          <p:nvPr>
            <p:ph sz="half" idx="2"/>
          </p:nvPr>
        </p:nvSpPr>
        <p:spPr>
          <a:xfrm>
            <a:off x="3143250" y="1214438"/>
            <a:ext cx="5715000" cy="4525962"/>
          </a:xfrm>
        </p:spPr>
        <p:txBody>
          <a:bodyPr/>
          <a:lstStyle/>
          <a:p>
            <a:r>
              <a:rPr lang="ru-RU" sz="2000" smtClean="0"/>
              <a:t>До нашего времени сохранились прекрасные образцы шумерской скульптуры, созданные в начале III тысячелетия до н. э. Весьма распространенным типом скульптуры был так называемый адорант — статуя молящегося человека со сложенными на груди руками, сидящего или стоящего. На примере данной статуи отчетливо прослеживаются характерные особенности шумерской скульптуры. Ноги персонажа очень крепкие и изображаются параллельно на круглом основании. </a:t>
            </a:r>
          </a:p>
        </p:txBody>
      </p:sp>
      <p:pic>
        <p:nvPicPr>
          <p:cNvPr id="8198" name="Picture 1" descr="http://artclassic.edu.ru/images/d-t.gif"/>
          <p:cNvPicPr>
            <a:picLocks noChangeAspect="1" noChangeArrowheads="1"/>
          </p:cNvPicPr>
          <p:nvPr/>
        </p:nvPicPr>
        <p:blipFill>
          <a:blip r:embed="rId4"/>
          <a:srcRect/>
          <a:stretch>
            <a:fillRect/>
          </a:stretch>
        </p:blipFill>
        <p:spPr bwMode="auto">
          <a:xfrm>
            <a:off x="0" y="0"/>
            <a:ext cx="47625" cy="95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1071563" y="500063"/>
            <a:ext cx="6900862" cy="1143000"/>
          </a:xfrm>
        </p:spPr>
        <p:txBody>
          <a:bodyPr>
            <a:noAutofit/>
          </a:bodyPr>
          <a:lstStyle/>
          <a:p>
            <a:pPr>
              <a:defRPr/>
            </a:pPr>
            <a:r>
              <a:rPr lang="ru-RU" sz="2800" b="1" dirty="0" smtClean="0">
                <a:solidFill>
                  <a:srgbClr val="663300"/>
                </a:solidFill>
                <a:latin typeface="+mn-lt"/>
              </a:rPr>
              <a:t>Статуя сановника </a:t>
            </a:r>
            <a:r>
              <a:rPr lang="ru-RU" sz="2800" b="1" dirty="0" err="1" smtClean="0">
                <a:solidFill>
                  <a:srgbClr val="663300"/>
                </a:solidFill>
                <a:latin typeface="+mn-lt"/>
              </a:rPr>
              <a:t>Эбих-Иля</a:t>
            </a:r>
            <a:r>
              <a:rPr lang="ru-RU" sz="2800" b="1" dirty="0" smtClean="0">
                <a:solidFill>
                  <a:srgbClr val="663300"/>
                </a:solidFill>
                <a:latin typeface="+mn-lt"/>
              </a:rPr>
              <a:t> из Мари . Сер. III тыс. до н. э. </a:t>
            </a:r>
            <a:br>
              <a:rPr lang="ru-RU" sz="2800" b="1" dirty="0" smtClean="0">
                <a:solidFill>
                  <a:srgbClr val="663300"/>
                </a:solidFill>
                <a:latin typeface="+mn-lt"/>
              </a:rPr>
            </a:br>
            <a:endParaRPr lang="ru-RU" sz="2800" b="1" dirty="0">
              <a:solidFill>
                <a:srgbClr val="663300"/>
              </a:solidFill>
              <a:latin typeface="+mn-lt"/>
            </a:endParaRPr>
          </a:p>
        </p:txBody>
      </p:sp>
      <p:pic>
        <p:nvPicPr>
          <p:cNvPr id="9220" name="Picture 2" descr="http://artclassic.edu.ru/attach.asp?a_no=9397"/>
          <p:cNvPicPr>
            <a:picLocks noGrp="1" noChangeAspect="1" noChangeArrowheads="1"/>
          </p:cNvPicPr>
          <p:nvPr>
            <p:ph sz="half" idx="1"/>
          </p:nvPr>
        </p:nvPicPr>
        <p:blipFill>
          <a:blip r:embed="rId2"/>
          <a:srcRect/>
          <a:stretch>
            <a:fillRect/>
          </a:stretch>
        </p:blipFill>
        <p:spPr>
          <a:xfrm>
            <a:off x="1211263" y="1600200"/>
            <a:ext cx="2530475" cy="4525963"/>
          </a:xfrm>
        </p:spPr>
      </p:pic>
      <p:sp>
        <p:nvSpPr>
          <p:cNvPr id="9221" name="Содержимое 3"/>
          <p:cNvSpPr>
            <a:spLocks noGrp="1"/>
          </p:cNvSpPr>
          <p:nvPr>
            <p:ph sz="half" idx="2"/>
          </p:nvPr>
        </p:nvSpPr>
        <p:spPr>
          <a:xfrm>
            <a:off x="3714750" y="1571625"/>
            <a:ext cx="5214938" cy="4525963"/>
          </a:xfrm>
        </p:spPr>
        <p:txBody>
          <a:bodyPr/>
          <a:lstStyle/>
          <a:p>
            <a:r>
              <a:rPr lang="ru-RU" sz="2000" smtClean="0"/>
              <a:t>Стиль скульптурных мастерских в Мари напоминает утонченную лепку из мягкой глины. Типичным примером может служить статуя сановника Эбих-Иля из Мари. Лицо сановника озарено мягкой улыбкой, огромные глаза смотрят внимательно и напряженно, подбородок четко отделен от груди. С тщательностью выполнены все детали, особенно в одежде, которая представляет собой юбку овечьей шерсти с вырезанными поштучно прядями или клоки бороды с вьющимися кончиками. Руки вырезаны мягко, мускулатура скрыта.</a:t>
            </a: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243" name="Заголовок 1"/>
          <p:cNvSpPr>
            <a:spLocks noGrp="1"/>
          </p:cNvSpPr>
          <p:nvPr>
            <p:ph type="title"/>
          </p:nvPr>
        </p:nvSpPr>
        <p:spPr/>
        <p:txBody>
          <a:bodyPr/>
          <a:lstStyle/>
          <a:p>
            <a:r>
              <a:rPr lang="ru-RU" sz="2800" b="1" smtClean="0">
                <a:solidFill>
                  <a:srgbClr val="663300"/>
                </a:solidFill>
              </a:rPr>
              <a:t>Штандарт Ура . Около 2600 г. до н. э.</a:t>
            </a:r>
          </a:p>
        </p:txBody>
      </p:sp>
      <p:pic>
        <p:nvPicPr>
          <p:cNvPr id="10244" name="Picture 2" descr="http://artclassic.edu.ru/attach.asp?a_no=9403"/>
          <p:cNvPicPr>
            <a:picLocks noGrp="1" noChangeAspect="1" noChangeArrowheads="1"/>
          </p:cNvPicPr>
          <p:nvPr>
            <p:ph sz="half" idx="1"/>
          </p:nvPr>
        </p:nvPicPr>
        <p:blipFill>
          <a:blip r:embed="rId2"/>
          <a:srcRect/>
          <a:stretch>
            <a:fillRect/>
          </a:stretch>
        </p:blipFill>
        <p:spPr>
          <a:xfrm>
            <a:off x="214313" y="1285875"/>
            <a:ext cx="4429125" cy="4357688"/>
          </a:xfrm>
        </p:spPr>
      </p:pic>
      <p:sp>
        <p:nvSpPr>
          <p:cNvPr id="4" name="Содержимое 3"/>
          <p:cNvSpPr>
            <a:spLocks noGrp="1"/>
          </p:cNvSpPr>
          <p:nvPr>
            <p:ph sz="half" idx="2"/>
          </p:nvPr>
        </p:nvSpPr>
        <p:spPr>
          <a:xfrm>
            <a:off x="4643438" y="1285875"/>
            <a:ext cx="4038600" cy="4525963"/>
          </a:xfrm>
        </p:spPr>
        <p:txBody>
          <a:bodyPr>
            <a:normAutofit fontScale="47500" lnSpcReduction="20000"/>
          </a:bodyPr>
          <a:lstStyle/>
          <a:p>
            <a:pPr>
              <a:defRPr/>
            </a:pPr>
            <a:r>
              <a:rPr lang="ru-RU" dirty="0" smtClean="0"/>
              <a:t>«Штандарт Ура» представляет собой две наклонные панели, соединенные рейками. Был найден археологом Леонардом </a:t>
            </a:r>
            <a:r>
              <a:rPr lang="ru-RU" dirty="0" err="1" smtClean="0"/>
              <a:t>Вулли</a:t>
            </a:r>
            <a:r>
              <a:rPr lang="ru-RU" dirty="0" smtClean="0"/>
              <a:t> в 1930-е гг. в одной из царских гробниц Ура. Назначение его неизвестно. </a:t>
            </a:r>
            <a:r>
              <a:rPr lang="ru-RU" dirty="0" err="1" smtClean="0"/>
              <a:t>Вулли</a:t>
            </a:r>
            <a:r>
              <a:rPr lang="ru-RU" dirty="0" smtClean="0"/>
              <a:t> предположил, что данный предмет носили на шесте (как штандарт), отсюда его название. Согласно другой теории, «Штандарт Ура» был частью музыкального инструмента. На одной панели штандарта изображены сцены мирной жизни, на другой — военные действия. «Панель войны» представляет собой одно из самых ранних изображений шумерской армии. Боевые колесницы, запряженные четырьмя онаграми каждая, прокладывают дорогу, попирая тела врагов; пешие воины в плащах вооружены копьями; врагов убивают топорами, пленников в раздетом виде ведут к царю, который также держит в руках копье. «Панель мира» изображает ритуальный пир. Процессии несут на пир животных, рыбу и иную снедь. Сидящие фигуры, одетые в юбки с бахромой, пьют вино под аккомпанемент музыканта, играющего на лире. Такого рода сцены весьма характерны для цилиндрических печатей того времени. </a:t>
            </a:r>
            <a:endParaRPr lang="ru-RU" dirty="0"/>
          </a:p>
        </p:txBody>
      </p:sp>
      <p:sp>
        <p:nvSpPr>
          <p:cNvPr id="10246" name="Прямоугольник 4"/>
          <p:cNvSpPr>
            <a:spLocks noChangeArrowheads="1"/>
          </p:cNvSpPr>
          <p:nvPr/>
        </p:nvSpPr>
        <p:spPr bwMode="auto">
          <a:xfrm>
            <a:off x="714375" y="5572125"/>
            <a:ext cx="4572000" cy="646113"/>
          </a:xfrm>
          <a:prstGeom prst="rect">
            <a:avLst/>
          </a:prstGeom>
          <a:noFill/>
          <a:ln w="9525">
            <a:noFill/>
            <a:miter lim="800000"/>
            <a:headEnd/>
            <a:tailEnd/>
          </a:ln>
        </p:spPr>
        <p:txBody>
          <a:bodyPr>
            <a:spAutoFit/>
          </a:bodyPr>
          <a:lstStyle/>
          <a:p>
            <a:r>
              <a:rPr lang="ru-RU"/>
              <a:t>Панель мира </a:t>
            </a:r>
            <a:br>
              <a:rPr lang="ru-RU"/>
            </a:br>
            <a:endParaRPr lang="ru-RU"/>
          </a:p>
        </p:txBody>
      </p:sp>
      <p:sp>
        <p:nvSpPr>
          <p:cNvPr id="10247" name="Прямоугольник 6"/>
          <p:cNvSpPr>
            <a:spLocks noChangeArrowheads="1"/>
          </p:cNvSpPr>
          <p:nvPr/>
        </p:nvSpPr>
        <p:spPr bwMode="auto">
          <a:xfrm>
            <a:off x="714375" y="5934075"/>
            <a:ext cx="7358063" cy="369888"/>
          </a:xfrm>
          <a:prstGeom prst="rect">
            <a:avLst/>
          </a:prstGeom>
          <a:noFill/>
          <a:ln w="9525">
            <a:noFill/>
            <a:miter lim="800000"/>
            <a:headEnd/>
            <a:tailEnd/>
          </a:ln>
        </p:spPr>
        <p:txBody>
          <a:bodyPr>
            <a:spAutoFit/>
          </a:bodyPr>
          <a:lstStyle/>
          <a:p>
            <a:r>
              <a:rPr lang="ru-RU" i="1"/>
              <a:t>Мозаика из перламутра, ракушек, красного известняка и ляпис-лазури.</a:t>
            </a:r>
            <a:endParaRPr lang="ru-RU"/>
          </a:p>
        </p:txBody>
      </p:sp>
      <p:sp>
        <p:nvSpPr>
          <p:cNvPr id="8" name="Прямоугольник 7"/>
          <p:cNvSpPr>
            <a:spLocks noChangeArrowheads="1"/>
          </p:cNvSpPr>
          <p:nvPr/>
        </p:nvSpPr>
        <p:spPr bwMode="auto">
          <a:xfrm>
            <a:off x="5214938" y="5572125"/>
            <a:ext cx="4572000" cy="646113"/>
          </a:xfrm>
          <a:prstGeom prst="rect">
            <a:avLst/>
          </a:prstGeom>
          <a:noFill/>
          <a:ln w="9525">
            <a:noFill/>
            <a:miter lim="800000"/>
            <a:headEnd/>
            <a:tailEnd/>
          </a:ln>
        </p:spPr>
        <p:txBody>
          <a:bodyPr>
            <a:spAutoFit/>
          </a:bodyPr>
          <a:lstStyle/>
          <a:p>
            <a:r>
              <a:rPr lang="ru-RU"/>
              <a:t>Панель войны </a:t>
            </a:r>
            <a:br>
              <a:rPr lang="ru-RU"/>
            </a:br>
            <a:endParaRPr lang="ru-RU"/>
          </a:p>
        </p:txBody>
      </p:sp>
      <p:pic>
        <p:nvPicPr>
          <p:cNvPr id="18436" name="Picture 4" descr="http://artclassic.edu.ru/attach.asp?a_no=9405"/>
          <p:cNvPicPr>
            <a:picLocks noChangeAspect="1" noChangeArrowheads="1"/>
          </p:cNvPicPr>
          <p:nvPr/>
        </p:nvPicPr>
        <p:blipFill>
          <a:blip r:embed="rId3"/>
          <a:srcRect/>
          <a:stretch>
            <a:fillRect/>
          </a:stretch>
        </p:blipFill>
        <p:spPr bwMode="auto">
          <a:xfrm>
            <a:off x="4500563" y="1285875"/>
            <a:ext cx="4429125" cy="4357688"/>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1000" fill="hold"/>
                                        <p:tgtEl>
                                          <p:spTgt spid="18436"/>
                                        </p:tgtEl>
                                        <p:attrNameLst>
                                          <p:attrName>ppt_x</p:attrName>
                                        </p:attrNameLst>
                                      </p:cBhvr>
                                      <p:tavLst>
                                        <p:tav tm="0">
                                          <p:val>
                                            <p:strVal val="#ppt_x-.2"/>
                                          </p:val>
                                        </p:tav>
                                        <p:tav tm="100000">
                                          <p:val>
                                            <p:strVal val="#ppt_x"/>
                                          </p:val>
                                        </p:tav>
                                      </p:tavLst>
                                    </p:anim>
                                    <p:anim calcmode="lin" valueType="num">
                                      <p:cBhvr>
                                        <p:cTn id="8" dur="1000" fill="hold"/>
                                        <p:tgtEl>
                                          <p:spTgt spid="1843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4313" y="214313"/>
            <a:ext cx="8715375" cy="6429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267" name="Заголовок 1"/>
          <p:cNvSpPr>
            <a:spLocks noGrp="1"/>
          </p:cNvSpPr>
          <p:nvPr>
            <p:ph type="title"/>
          </p:nvPr>
        </p:nvSpPr>
        <p:spPr>
          <a:xfrm>
            <a:off x="285750" y="274638"/>
            <a:ext cx="8643938" cy="1143000"/>
          </a:xfrm>
        </p:spPr>
        <p:txBody>
          <a:bodyPr/>
          <a:lstStyle/>
          <a:p>
            <a:r>
              <a:rPr lang="ru-RU" sz="2800" b="1" smtClean="0">
                <a:solidFill>
                  <a:srgbClr val="663300"/>
                </a:solidFill>
              </a:rPr>
              <a:t>Статуя Гудеа, правителя Лагаша . XXI в. до н. э. </a:t>
            </a:r>
            <a:br>
              <a:rPr lang="ru-RU" sz="2800" b="1" smtClean="0">
                <a:solidFill>
                  <a:srgbClr val="663300"/>
                </a:solidFill>
              </a:rPr>
            </a:br>
            <a:endParaRPr lang="ru-RU" sz="2800" b="1" smtClean="0">
              <a:solidFill>
                <a:srgbClr val="663300"/>
              </a:solidFill>
            </a:endParaRPr>
          </a:p>
        </p:txBody>
      </p:sp>
      <p:pic>
        <p:nvPicPr>
          <p:cNvPr id="11268" name="Picture 2" descr="http://artclassic.edu.ru/attach.asp?a_no=9421"/>
          <p:cNvPicPr>
            <a:picLocks noGrp="1" noChangeAspect="1" noChangeArrowheads="1"/>
          </p:cNvPicPr>
          <p:nvPr>
            <p:ph sz="half" idx="1"/>
          </p:nvPr>
        </p:nvPicPr>
        <p:blipFill>
          <a:blip r:embed="rId3"/>
          <a:srcRect/>
          <a:stretch>
            <a:fillRect/>
          </a:stretch>
        </p:blipFill>
        <p:spPr>
          <a:xfrm>
            <a:off x="357188" y="1000125"/>
            <a:ext cx="3190875" cy="4525963"/>
          </a:xfrm>
        </p:spPr>
      </p:pic>
      <p:sp>
        <p:nvSpPr>
          <p:cNvPr id="11269" name="Содержимое 3"/>
          <p:cNvSpPr>
            <a:spLocks noGrp="1"/>
          </p:cNvSpPr>
          <p:nvPr>
            <p:ph sz="half" idx="2"/>
          </p:nvPr>
        </p:nvSpPr>
        <p:spPr>
          <a:xfrm>
            <a:off x="3571875" y="1000125"/>
            <a:ext cx="5143500" cy="4525963"/>
          </a:xfrm>
        </p:spPr>
        <p:txBody>
          <a:bodyPr/>
          <a:lstStyle/>
          <a:p>
            <a:r>
              <a:rPr lang="ru-RU" sz="2400" smtClean="0"/>
              <a:t>Гудеа, правитель независимого царства Лагаш, известен своим благочестием и строительством многочисленных храмов, посвященных различным богам. Статуя содержит посвящение богу, а также список храмов, построенных Гудеа, последним в списке стоит храм, посвященный богу Нингирсу, где, собственно, и стояла статуя. </a:t>
            </a:r>
          </a:p>
        </p:txBody>
      </p:sp>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Тема46">
  <a:themeElements>
    <a:clrScheme name="011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01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1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011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011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011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011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011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011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011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011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011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011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011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011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011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011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011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Тема46</Template>
  <TotalTime>207</TotalTime>
  <Words>3249</Words>
  <PresentationFormat>Экран (4:3)</PresentationFormat>
  <Paragraphs>89</Paragraphs>
  <Slides>34</Slides>
  <Notes>11</Notes>
  <HiddenSlides>0</HiddenSlides>
  <MMClips>0</MMClips>
  <ScaleCrop>false</ScaleCrop>
  <HeadingPairs>
    <vt:vector size="4" baseType="variant">
      <vt:variant>
        <vt:lpstr>Тема</vt:lpstr>
      </vt:variant>
      <vt:variant>
        <vt:i4>2</vt:i4>
      </vt:variant>
      <vt:variant>
        <vt:lpstr>Заголовки слайдов</vt:lpstr>
      </vt:variant>
      <vt:variant>
        <vt:i4>34</vt:i4>
      </vt:variant>
    </vt:vector>
  </HeadingPairs>
  <TitlesOfParts>
    <vt:vector size="36" baseType="lpstr">
      <vt:lpstr>Тема46</vt:lpstr>
      <vt:lpstr>1_colormaster</vt:lpstr>
      <vt:lpstr>Слайд 1</vt:lpstr>
      <vt:lpstr>Слайд 2</vt:lpstr>
      <vt:lpstr>Искусство Шумера и Аккада  </vt:lpstr>
      <vt:lpstr>Белый храм и зиккурат в Уре. Реконструкция. XXI в. до н. э.</vt:lpstr>
      <vt:lpstr>Бронзовая голова из Ниневии. XXIII в. до н. э.</vt:lpstr>
      <vt:lpstr>Статуя адоранта. III тыс. до н. э.</vt:lpstr>
      <vt:lpstr>Статуя сановника Эбих-Иля из Мари . Сер. III тыс. до н. э.  </vt:lpstr>
      <vt:lpstr>Штандарт Ура . Около 2600 г. до н. э.</vt:lpstr>
      <vt:lpstr>Статуя Гудеа, правителя Лагаша . XXI в. до н. э.  </vt:lpstr>
      <vt:lpstr>Искусство Старовавилонского царства </vt:lpstr>
      <vt:lpstr>Искусство Старовавилонского царства </vt:lpstr>
      <vt:lpstr>Стела царя Хаммурапи из Суз . XVIII в. до н. э.  </vt:lpstr>
      <vt:lpstr>Царица тьмы. Рельеф . 1800—1750 гг. до н. э. </vt:lpstr>
      <vt:lpstr>Искусство Ассирии  </vt:lpstr>
      <vt:lpstr>Искусство Ассирии  </vt:lpstr>
      <vt:lpstr>Крылатый бык с человеческой головой . VIII в. до н. э.  </vt:lpstr>
      <vt:lpstr>Крылатый гений-хранитель . VIII в. до н. э.  </vt:lpstr>
      <vt:lpstr>Герой, укрощающий льва . VIII в. до н. э.  </vt:lpstr>
      <vt:lpstr>Раненая львица. Рельеф дворца Ашшурбанипала в Ниневии . VII в. до н. э.  </vt:lpstr>
      <vt:lpstr>Стела с богиней Иштар . VIII в. до н.э.  </vt:lpstr>
      <vt:lpstr>Искусство Нововавилонского царства  </vt:lpstr>
      <vt:lpstr>Искусство Нововавилонского царства  </vt:lpstr>
      <vt:lpstr>Зиккурат Этеменанки. Реконструкция . VI в. до н. э.  </vt:lpstr>
      <vt:lpstr>Изразцовая облицовка стены тронного зала дворца Навуходоносора II из Вавилона . VI в. до н. э. Фрагмент  </vt:lpstr>
      <vt:lpstr>Ворота богини Иштар из Вавилона . VI в. до н. э. Реконструкция  </vt:lpstr>
      <vt:lpstr>Слайд 26</vt:lpstr>
      <vt:lpstr>Искусство империи Ахеменидов  </vt:lpstr>
      <vt:lpstr>Искусство империи Ахеменидов  </vt:lpstr>
      <vt:lpstr>Гробница Кира II Великого в Пасаргадах . Около 530 г. до н.э.  </vt:lpstr>
      <vt:lpstr>Ворота всех народов в Персеполе . 520—460 гг. до н. э.  </vt:lpstr>
      <vt:lpstr>Рельеф входной лестницы во дворец Дария I в Персеполе . 520—460 гг. до н. э. Фрагмент  </vt:lpstr>
      <vt:lpstr>Сфинкс. Рельеф дворца в Персеполе . V в. до н. э.  </vt:lpstr>
      <vt:lpstr>Золотая серьга . V в. до н. э.  </vt:lpstr>
      <vt:lpstr>Золотой кубок . V в. до н. э.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1</cp:lastModifiedBy>
  <cp:revision>24</cp:revision>
  <dcterms:created xsi:type="dcterms:W3CDTF">2010-10-11T09:25:32Z</dcterms:created>
  <dcterms:modified xsi:type="dcterms:W3CDTF">2012-02-15T05:40:06Z</dcterms:modified>
</cp:coreProperties>
</file>