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0" r:id="rId2"/>
    <p:sldId id="271" r:id="rId3"/>
    <p:sldId id="272" r:id="rId4"/>
    <p:sldId id="258" r:id="rId5"/>
    <p:sldId id="259" r:id="rId6"/>
    <p:sldId id="274" r:id="rId7"/>
    <p:sldId id="275" r:id="rId8"/>
    <p:sldId id="260" r:id="rId9"/>
    <p:sldId id="280" r:id="rId10"/>
    <p:sldId id="263" r:id="rId11"/>
    <p:sldId id="267" r:id="rId12"/>
    <p:sldId id="262" r:id="rId13"/>
    <p:sldId id="266" r:id="rId14"/>
    <p:sldId id="277" r:id="rId15"/>
    <p:sldId id="276" r:id="rId16"/>
    <p:sldId id="265" r:id="rId17"/>
    <p:sldId id="278" r:id="rId18"/>
    <p:sldId id="261" r:id="rId19"/>
    <p:sldId id="279" r:id="rId20"/>
    <p:sldId id="273" r:id="rId2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42" y="29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F46009-142D-464A-BB6C-B866D3C9876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CC1D8D02-DD2B-4CDA-A78A-949E6C84D6DF}">
      <dgm:prSet phldrT="[Текст]"/>
      <dgm:spPr/>
      <dgm:t>
        <a:bodyPr/>
        <a:lstStyle/>
        <a:p>
          <a:r>
            <a:rPr lang="ru-RU" dirty="0" smtClean="0"/>
            <a:t>Биосфера</a:t>
          </a:r>
          <a:endParaRPr lang="ru-RU" dirty="0"/>
        </a:p>
      </dgm:t>
    </dgm:pt>
    <dgm:pt modelId="{A7CDC962-1A83-4E40-B237-760D8EB5E195}" type="parTrans" cxnId="{DC537420-E96A-450F-805A-4B673F28DA1A}">
      <dgm:prSet/>
      <dgm:spPr/>
      <dgm:t>
        <a:bodyPr/>
        <a:lstStyle/>
        <a:p>
          <a:endParaRPr lang="ru-RU"/>
        </a:p>
      </dgm:t>
    </dgm:pt>
    <dgm:pt modelId="{B4CE47F6-D34A-4058-AD09-8AD5A1491011}" type="sibTrans" cxnId="{DC537420-E96A-450F-805A-4B673F28DA1A}">
      <dgm:prSet/>
      <dgm:spPr/>
      <dgm:t>
        <a:bodyPr/>
        <a:lstStyle/>
        <a:p>
          <a:endParaRPr lang="ru-RU"/>
        </a:p>
      </dgm:t>
    </dgm:pt>
    <dgm:pt modelId="{0F88CE4F-E0DF-4865-974B-D137B197BFAA}">
      <dgm:prSet phldrT="[Текст]" custT="1"/>
      <dgm:spPr/>
      <dgm:t>
        <a:bodyPr/>
        <a:lstStyle/>
        <a:p>
          <a:pPr algn="l"/>
          <a:r>
            <a:rPr lang="ru-RU" sz="1500" dirty="0" smtClean="0"/>
            <a:t>Это  оболочка земли, состав, структура и энергетика которой обусловлены прошлой или современной деятельностью живых организмов. Состоит из живого вещества и продуктов его жизнедеятельности.</a:t>
          </a:r>
          <a:endParaRPr lang="ru-RU" sz="1500" dirty="0"/>
        </a:p>
      </dgm:t>
    </dgm:pt>
    <dgm:pt modelId="{C6E149AD-7D6E-4B8F-B864-B1C4D92DB035}" type="parTrans" cxnId="{F66E043E-760B-4F52-8A43-A5A16EDA2ACF}">
      <dgm:prSet/>
      <dgm:spPr/>
      <dgm:t>
        <a:bodyPr/>
        <a:lstStyle/>
        <a:p>
          <a:endParaRPr lang="ru-RU"/>
        </a:p>
      </dgm:t>
    </dgm:pt>
    <dgm:pt modelId="{F9ACDFDB-F566-425B-B3D4-7F861A01F836}" type="sibTrans" cxnId="{F66E043E-760B-4F52-8A43-A5A16EDA2ACF}">
      <dgm:prSet/>
      <dgm:spPr/>
      <dgm:t>
        <a:bodyPr/>
        <a:lstStyle/>
        <a:p>
          <a:endParaRPr lang="ru-RU"/>
        </a:p>
      </dgm:t>
    </dgm:pt>
    <dgm:pt modelId="{FDD8938B-B913-47C1-A0A2-438F9F8DA6B5}">
      <dgm:prSet phldrT="[Текст]"/>
      <dgm:spPr/>
      <dgm:t>
        <a:bodyPr/>
        <a:lstStyle/>
        <a:p>
          <a:r>
            <a:rPr lang="ru-RU" dirty="0" smtClean="0"/>
            <a:t>Пассионарная индукция</a:t>
          </a:r>
          <a:endParaRPr lang="ru-RU" dirty="0"/>
        </a:p>
      </dgm:t>
    </dgm:pt>
    <dgm:pt modelId="{0B16D2B1-5ACB-45E5-9DE8-FA33CE1EB7C3}" type="parTrans" cxnId="{9F75570C-E418-4FCF-A4DB-97C7689BF2E7}">
      <dgm:prSet/>
      <dgm:spPr/>
      <dgm:t>
        <a:bodyPr/>
        <a:lstStyle/>
        <a:p>
          <a:endParaRPr lang="ru-RU"/>
        </a:p>
      </dgm:t>
    </dgm:pt>
    <dgm:pt modelId="{6F1087D2-F838-4E78-A66F-AB0F35EBAE36}" type="sibTrans" cxnId="{9F75570C-E418-4FCF-A4DB-97C7689BF2E7}">
      <dgm:prSet/>
      <dgm:spPr/>
      <dgm:t>
        <a:bodyPr/>
        <a:lstStyle/>
        <a:p>
          <a:endParaRPr lang="ru-RU"/>
        </a:p>
      </dgm:t>
    </dgm:pt>
    <dgm:pt modelId="{FF4FEC12-2159-4F20-95F7-7BA3E2493C83}">
      <dgm:prSet phldrT="[Текст]" custT="1"/>
      <dgm:spPr/>
      <dgm:t>
        <a:bodyPr/>
        <a:lstStyle/>
        <a:p>
          <a:r>
            <a:rPr lang="ru-RU" sz="1500" dirty="0" smtClean="0"/>
            <a:t>Это изменение настроений и поведения людей в присутствии более пассионарных личностей. Пассионарная индукция проявляется во время войн, когда пассионарным полководцам удаётся вести за собой войска, состоящие в основном из гармоничных людей. </a:t>
          </a:r>
          <a:endParaRPr lang="ru-RU" sz="1500" dirty="0"/>
        </a:p>
      </dgm:t>
    </dgm:pt>
    <dgm:pt modelId="{DDFDD1A4-4A13-4A01-A236-24DDC4BD0C91}" type="parTrans" cxnId="{DC021F2A-248B-4FB2-BC7A-C82320FFD6C0}">
      <dgm:prSet/>
      <dgm:spPr/>
      <dgm:t>
        <a:bodyPr/>
        <a:lstStyle/>
        <a:p>
          <a:endParaRPr lang="ru-RU"/>
        </a:p>
      </dgm:t>
    </dgm:pt>
    <dgm:pt modelId="{E94F2E01-6BD5-423F-83A8-7E2214FB0E1B}" type="sibTrans" cxnId="{DC021F2A-248B-4FB2-BC7A-C82320FFD6C0}">
      <dgm:prSet/>
      <dgm:spPr/>
      <dgm:t>
        <a:bodyPr/>
        <a:lstStyle/>
        <a:p>
          <a:endParaRPr lang="ru-RU"/>
        </a:p>
      </dgm:t>
    </dgm:pt>
    <dgm:pt modelId="{9C237FA1-BBD0-461D-8A35-CAFF3B1798F6}">
      <dgm:prSet phldrT="[Текст]"/>
      <dgm:spPr/>
      <dgm:t>
        <a:bodyPr/>
        <a:lstStyle/>
        <a:p>
          <a:r>
            <a:rPr lang="ru-RU" dirty="0" smtClean="0"/>
            <a:t>Этногенез</a:t>
          </a:r>
          <a:endParaRPr lang="ru-RU" dirty="0"/>
        </a:p>
      </dgm:t>
    </dgm:pt>
    <dgm:pt modelId="{84237744-17B3-45A5-AC65-AE3A5CDF002D}" type="parTrans" cxnId="{F9877761-E46E-4AC7-8D4F-0FDA286FB138}">
      <dgm:prSet/>
      <dgm:spPr/>
      <dgm:t>
        <a:bodyPr/>
        <a:lstStyle/>
        <a:p>
          <a:endParaRPr lang="ru-RU"/>
        </a:p>
      </dgm:t>
    </dgm:pt>
    <dgm:pt modelId="{A3644ADE-E02D-4771-BB58-F53FFDA5D962}" type="sibTrans" cxnId="{F9877761-E46E-4AC7-8D4F-0FDA286FB138}">
      <dgm:prSet/>
      <dgm:spPr/>
      <dgm:t>
        <a:bodyPr/>
        <a:lstStyle/>
        <a:p>
          <a:endParaRPr lang="ru-RU"/>
        </a:p>
      </dgm:t>
    </dgm:pt>
    <dgm:pt modelId="{6D8BAA1D-0909-4307-82CE-DEDCF5E0C795}">
      <dgm:prSet phldrT="[Текст]" custT="1"/>
      <dgm:spPr/>
      <dgm:t>
        <a:bodyPr/>
        <a:lstStyle/>
        <a:p>
          <a:r>
            <a:rPr lang="ru-RU" sz="1500" dirty="0" smtClean="0"/>
            <a:t>Это процесс прохождения суперэтносом всех стадий своего развития, протекающий  от момента возникновения этнической системы в результате пассионарного толчка до её перехода в этнический гомеостаз или исчезновения.</a:t>
          </a:r>
          <a:endParaRPr lang="ru-RU" sz="1500" dirty="0"/>
        </a:p>
      </dgm:t>
    </dgm:pt>
    <dgm:pt modelId="{59FB4862-EBD7-4800-AE15-B415B255D0DD}" type="parTrans" cxnId="{B0CEFCF1-6916-47FA-8E5D-9597C1A1BA2B}">
      <dgm:prSet/>
      <dgm:spPr/>
      <dgm:t>
        <a:bodyPr/>
        <a:lstStyle/>
        <a:p>
          <a:endParaRPr lang="ru-RU"/>
        </a:p>
      </dgm:t>
    </dgm:pt>
    <dgm:pt modelId="{26471240-CFBC-4C26-9463-F1E46B9B5C10}" type="sibTrans" cxnId="{B0CEFCF1-6916-47FA-8E5D-9597C1A1BA2B}">
      <dgm:prSet/>
      <dgm:spPr/>
      <dgm:t>
        <a:bodyPr/>
        <a:lstStyle/>
        <a:p>
          <a:endParaRPr lang="ru-RU"/>
        </a:p>
      </dgm:t>
    </dgm:pt>
    <dgm:pt modelId="{18C92F8F-40A7-455B-8F8D-BDB695272ADB}" type="pres">
      <dgm:prSet presAssocID="{77F46009-142D-464A-BB6C-B866D3C98761}" presName="Name0" presStyleCnt="0">
        <dgm:presLayoutVars>
          <dgm:dir/>
          <dgm:animLvl val="lvl"/>
          <dgm:resizeHandles val="exact"/>
        </dgm:presLayoutVars>
      </dgm:prSet>
      <dgm:spPr/>
      <dgm:t>
        <a:bodyPr/>
        <a:lstStyle/>
        <a:p>
          <a:endParaRPr lang="ru-RU"/>
        </a:p>
      </dgm:t>
    </dgm:pt>
    <dgm:pt modelId="{EB537FB3-1BF2-48F3-BA60-DA59130E22CA}" type="pres">
      <dgm:prSet presAssocID="{CC1D8D02-DD2B-4CDA-A78A-949E6C84D6DF}" presName="composite" presStyleCnt="0"/>
      <dgm:spPr/>
    </dgm:pt>
    <dgm:pt modelId="{26E7511B-EE0F-45D6-8E33-3041B3EAEC1D}" type="pres">
      <dgm:prSet presAssocID="{CC1D8D02-DD2B-4CDA-A78A-949E6C84D6DF}" presName="parTx" presStyleLbl="alignNode1" presStyleIdx="0" presStyleCnt="3">
        <dgm:presLayoutVars>
          <dgm:chMax val="0"/>
          <dgm:chPref val="0"/>
          <dgm:bulletEnabled val="1"/>
        </dgm:presLayoutVars>
      </dgm:prSet>
      <dgm:spPr/>
      <dgm:t>
        <a:bodyPr/>
        <a:lstStyle/>
        <a:p>
          <a:endParaRPr lang="ru-RU"/>
        </a:p>
      </dgm:t>
    </dgm:pt>
    <dgm:pt modelId="{B96D91EE-5685-49A8-8D37-2D68DD8024C8}" type="pres">
      <dgm:prSet presAssocID="{CC1D8D02-DD2B-4CDA-A78A-949E6C84D6DF}" presName="desTx" presStyleLbl="alignAccFollowNode1" presStyleIdx="0" presStyleCnt="3">
        <dgm:presLayoutVars>
          <dgm:bulletEnabled val="1"/>
        </dgm:presLayoutVars>
      </dgm:prSet>
      <dgm:spPr/>
      <dgm:t>
        <a:bodyPr/>
        <a:lstStyle/>
        <a:p>
          <a:endParaRPr lang="ru-RU"/>
        </a:p>
      </dgm:t>
    </dgm:pt>
    <dgm:pt modelId="{9C3013BB-7697-4077-8511-1A0292BDAEF7}" type="pres">
      <dgm:prSet presAssocID="{B4CE47F6-D34A-4058-AD09-8AD5A1491011}" presName="space" presStyleCnt="0"/>
      <dgm:spPr/>
    </dgm:pt>
    <dgm:pt modelId="{D319C9A5-3206-4D68-A3B5-714B0AAD2D86}" type="pres">
      <dgm:prSet presAssocID="{FDD8938B-B913-47C1-A0A2-438F9F8DA6B5}" presName="composite" presStyleCnt="0"/>
      <dgm:spPr/>
    </dgm:pt>
    <dgm:pt modelId="{E03DD3E4-EBAB-404E-BB5D-254F79FDCD01}" type="pres">
      <dgm:prSet presAssocID="{FDD8938B-B913-47C1-A0A2-438F9F8DA6B5}" presName="parTx" presStyleLbl="alignNode1" presStyleIdx="1" presStyleCnt="3">
        <dgm:presLayoutVars>
          <dgm:chMax val="0"/>
          <dgm:chPref val="0"/>
          <dgm:bulletEnabled val="1"/>
        </dgm:presLayoutVars>
      </dgm:prSet>
      <dgm:spPr/>
      <dgm:t>
        <a:bodyPr/>
        <a:lstStyle/>
        <a:p>
          <a:endParaRPr lang="ru-RU"/>
        </a:p>
      </dgm:t>
    </dgm:pt>
    <dgm:pt modelId="{FCC85046-2EAD-45DB-9528-9D45689FC288}" type="pres">
      <dgm:prSet presAssocID="{FDD8938B-B913-47C1-A0A2-438F9F8DA6B5}" presName="desTx" presStyleLbl="alignAccFollowNode1" presStyleIdx="1" presStyleCnt="3">
        <dgm:presLayoutVars>
          <dgm:bulletEnabled val="1"/>
        </dgm:presLayoutVars>
      </dgm:prSet>
      <dgm:spPr/>
      <dgm:t>
        <a:bodyPr/>
        <a:lstStyle/>
        <a:p>
          <a:endParaRPr lang="ru-RU"/>
        </a:p>
      </dgm:t>
    </dgm:pt>
    <dgm:pt modelId="{C4CD43B4-3AF0-403C-81CE-2FC8D987B842}" type="pres">
      <dgm:prSet presAssocID="{6F1087D2-F838-4E78-A66F-AB0F35EBAE36}" presName="space" presStyleCnt="0"/>
      <dgm:spPr/>
    </dgm:pt>
    <dgm:pt modelId="{978B39EB-856A-491B-BBA6-D5B053BEBDDD}" type="pres">
      <dgm:prSet presAssocID="{9C237FA1-BBD0-461D-8A35-CAFF3B1798F6}" presName="composite" presStyleCnt="0"/>
      <dgm:spPr/>
    </dgm:pt>
    <dgm:pt modelId="{71E78188-B3CF-4701-AFDA-CDD582A12F5F}" type="pres">
      <dgm:prSet presAssocID="{9C237FA1-BBD0-461D-8A35-CAFF3B1798F6}" presName="parTx" presStyleLbl="alignNode1" presStyleIdx="2" presStyleCnt="3">
        <dgm:presLayoutVars>
          <dgm:chMax val="0"/>
          <dgm:chPref val="0"/>
          <dgm:bulletEnabled val="1"/>
        </dgm:presLayoutVars>
      </dgm:prSet>
      <dgm:spPr/>
      <dgm:t>
        <a:bodyPr/>
        <a:lstStyle/>
        <a:p>
          <a:endParaRPr lang="ru-RU"/>
        </a:p>
      </dgm:t>
    </dgm:pt>
    <dgm:pt modelId="{F87A91E3-378A-4C04-8C4F-8A73B8F56D98}" type="pres">
      <dgm:prSet presAssocID="{9C237FA1-BBD0-461D-8A35-CAFF3B1798F6}" presName="desTx" presStyleLbl="alignAccFollowNode1" presStyleIdx="2" presStyleCnt="3">
        <dgm:presLayoutVars>
          <dgm:bulletEnabled val="1"/>
        </dgm:presLayoutVars>
      </dgm:prSet>
      <dgm:spPr/>
      <dgm:t>
        <a:bodyPr/>
        <a:lstStyle/>
        <a:p>
          <a:endParaRPr lang="ru-RU"/>
        </a:p>
      </dgm:t>
    </dgm:pt>
  </dgm:ptLst>
  <dgm:cxnLst>
    <dgm:cxn modelId="{3963A769-FB90-42B1-B611-7755CFC0A5E2}" type="presOf" srcId="{0F88CE4F-E0DF-4865-974B-D137B197BFAA}" destId="{B96D91EE-5685-49A8-8D37-2D68DD8024C8}" srcOrd="0" destOrd="0" presId="urn:microsoft.com/office/officeart/2005/8/layout/hList1"/>
    <dgm:cxn modelId="{D2105981-C907-45A2-8FC2-840A253398A2}" type="presOf" srcId="{6D8BAA1D-0909-4307-82CE-DEDCF5E0C795}" destId="{F87A91E3-378A-4C04-8C4F-8A73B8F56D98}" srcOrd="0" destOrd="0" presId="urn:microsoft.com/office/officeart/2005/8/layout/hList1"/>
    <dgm:cxn modelId="{F66E043E-760B-4F52-8A43-A5A16EDA2ACF}" srcId="{CC1D8D02-DD2B-4CDA-A78A-949E6C84D6DF}" destId="{0F88CE4F-E0DF-4865-974B-D137B197BFAA}" srcOrd="0" destOrd="0" parTransId="{C6E149AD-7D6E-4B8F-B864-B1C4D92DB035}" sibTransId="{F9ACDFDB-F566-425B-B3D4-7F861A01F836}"/>
    <dgm:cxn modelId="{B670A155-48BC-474B-9872-ED14F091E565}" type="presOf" srcId="{CC1D8D02-DD2B-4CDA-A78A-949E6C84D6DF}" destId="{26E7511B-EE0F-45D6-8E33-3041B3EAEC1D}" srcOrd="0" destOrd="0" presId="urn:microsoft.com/office/officeart/2005/8/layout/hList1"/>
    <dgm:cxn modelId="{DC537420-E96A-450F-805A-4B673F28DA1A}" srcId="{77F46009-142D-464A-BB6C-B866D3C98761}" destId="{CC1D8D02-DD2B-4CDA-A78A-949E6C84D6DF}" srcOrd="0" destOrd="0" parTransId="{A7CDC962-1A83-4E40-B237-760D8EB5E195}" sibTransId="{B4CE47F6-D34A-4058-AD09-8AD5A1491011}"/>
    <dgm:cxn modelId="{9F75570C-E418-4FCF-A4DB-97C7689BF2E7}" srcId="{77F46009-142D-464A-BB6C-B866D3C98761}" destId="{FDD8938B-B913-47C1-A0A2-438F9F8DA6B5}" srcOrd="1" destOrd="0" parTransId="{0B16D2B1-5ACB-45E5-9DE8-FA33CE1EB7C3}" sibTransId="{6F1087D2-F838-4E78-A66F-AB0F35EBAE36}"/>
    <dgm:cxn modelId="{BA330ACA-FE57-484D-B67C-890348852942}" type="presOf" srcId="{FDD8938B-B913-47C1-A0A2-438F9F8DA6B5}" destId="{E03DD3E4-EBAB-404E-BB5D-254F79FDCD01}" srcOrd="0" destOrd="0" presId="urn:microsoft.com/office/officeart/2005/8/layout/hList1"/>
    <dgm:cxn modelId="{B0CEFCF1-6916-47FA-8E5D-9597C1A1BA2B}" srcId="{9C237FA1-BBD0-461D-8A35-CAFF3B1798F6}" destId="{6D8BAA1D-0909-4307-82CE-DEDCF5E0C795}" srcOrd="0" destOrd="0" parTransId="{59FB4862-EBD7-4800-AE15-B415B255D0DD}" sibTransId="{26471240-CFBC-4C26-9463-F1E46B9B5C10}"/>
    <dgm:cxn modelId="{A28157F8-DE5D-4136-ABD8-D7DE3147418C}" type="presOf" srcId="{FF4FEC12-2159-4F20-95F7-7BA3E2493C83}" destId="{FCC85046-2EAD-45DB-9528-9D45689FC288}" srcOrd="0" destOrd="0" presId="urn:microsoft.com/office/officeart/2005/8/layout/hList1"/>
    <dgm:cxn modelId="{547E4823-E97B-433C-ADB4-9F368837F487}" type="presOf" srcId="{9C237FA1-BBD0-461D-8A35-CAFF3B1798F6}" destId="{71E78188-B3CF-4701-AFDA-CDD582A12F5F}" srcOrd="0" destOrd="0" presId="urn:microsoft.com/office/officeart/2005/8/layout/hList1"/>
    <dgm:cxn modelId="{F9877761-E46E-4AC7-8D4F-0FDA286FB138}" srcId="{77F46009-142D-464A-BB6C-B866D3C98761}" destId="{9C237FA1-BBD0-461D-8A35-CAFF3B1798F6}" srcOrd="2" destOrd="0" parTransId="{84237744-17B3-45A5-AC65-AE3A5CDF002D}" sibTransId="{A3644ADE-E02D-4771-BB58-F53FFDA5D962}"/>
    <dgm:cxn modelId="{DC021F2A-248B-4FB2-BC7A-C82320FFD6C0}" srcId="{FDD8938B-B913-47C1-A0A2-438F9F8DA6B5}" destId="{FF4FEC12-2159-4F20-95F7-7BA3E2493C83}" srcOrd="0" destOrd="0" parTransId="{DDFDD1A4-4A13-4A01-A236-24DDC4BD0C91}" sibTransId="{E94F2E01-6BD5-423F-83A8-7E2214FB0E1B}"/>
    <dgm:cxn modelId="{CFA9774C-4678-4F2D-895E-466296873709}" type="presOf" srcId="{77F46009-142D-464A-BB6C-B866D3C98761}" destId="{18C92F8F-40A7-455B-8F8D-BDB695272ADB}" srcOrd="0" destOrd="0" presId="urn:microsoft.com/office/officeart/2005/8/layout/hList1"/>
    <dgm:cxn modelId="{C7920091-9C60-4F9D-ABCC-9014A0D00729}" type="presParOf" srcId="{18C92F8F-40A7-455B-8F8D-BDB695272ADB}" destId="{EB537FB3-1BF2-48F3-BA60-DA59130E22CA}" srcOrd="0" destOrd="0" presId="urn:microsoft.com/office/officeart/2005/8/layout/hList1"/>
    <dgm:cxn modelId="{5B7A1817-154B-43CB-AB61-D57E99B324F9}" type="presParOf" srcId="{EB537FB3-1BF2-48F3-BA60-DA59130E22CA}" destId="{26E7511B-EE0F-45D6-8E33-3041B3EAEC1D}" srcOrd="0" destOrd="0" presId="urn:microsoft.com/office/officeart/2005/8/layout/hList1"/>
    <dgm:cxn modelId="{0FB65070-E7FF-40C5-966B-054B59DC1662}" type="presParOf" srcId="{EB537FB3-1BF2-48F3-BA60-DA59130E22CA}" destId="{B96D91EE-5685-49A8-8D37-2D68DD8024C8}" srcOrd="1" destOrd="0" presId="urn:microsoft.com/office/officeart/2005/8/layout/hList1"/>
    <dgm:cxn modelId="{A02C6AB2-4334-4758-BD64-77E565DED775}" type="presParOf" srcId="{18C92F8F-40A7-455B-8F8D-BDB695272ADB}" destId="{9C3013BB-7697-4077-8511-1A0292BDAEF7}" srcOrd="1" destOrd="0" presId="urn:microsoft.com/office/officeart/2005/8/layout/hList1"/>
    <dgm:cxn modelId="{14675142-3BDD-4669-BB53-8F5B5E604F19}" type="presParOf" srcId="{18C92F8F-40A7-455B-8F8D-BDB695272ADB}" destId="{D319C9A5-3206-4D68-A3B5-714B0AAD2D86}" srcOrd="2" destOrd="0" presId="urn:microsoft.com/office/officeart/2005/8/layout/hList1"/>
    <dgm:cxn modelId="{91420C96-79D8-4A11-A958-90526415647C}" type="presParOf" srcId="{D319C9A5-3206-4D68-A3B5-714B0AAD2D86}" destId="{E03DD3E4-EBAB-404E-BB5D-254F79FDCD01}" srcOrd="0" destOrd="0" presId="urn:microsoft.com/office/officeart/2005/8/layout/hList1"/>
    <dgm:cxn modelId="{B9CC2164-72AB-4364-8DD5-BAA2A2F3E863}" type="presParOf" srcId="{D319C9A5-3206-4D68-A3B5-714B0AAD2D86}" destId="{FCC85046-2EAD-45DB-9528-9D45689FC288}" srcOrd="1" destOrd="0" presId="urn:microsoft.com/office/officeart/2005/8/layout/hList1"/>
    <dgm:cxn modelId="{33310D0A-9519-498A-B34B-4B166A3D53D4}" type="presParOf" srcId="{18C92F8F-40A7-455B-8F8D-BDB695272ADB}" destId="{C4CD43B4-3AF0-403C-81CE-2FC8D987B842}" srcOrd="3" destOrd="0" presId="urn:microsoft.com/office/officeart/2005/8/layout/hList1"/>
    <dgm:cxn modelId="{7690204B-ADFC-4800-A6AF-CFCAA16AC29F}" type="presParOf" srcId="{18C92F8F-40A7-455B-8F8D-BDB695272ADB}" destId="{978B39EB-856A-491B-BBA6-D5B053BEBDDD}" srcOrd="4" destOrd="0" presId="urn:microsoft.com/office/officeart/2005/8/layout/hList1"/>
    <dgm:cxn modelId="{F5B20061-AD6E-437B-A1E6-921EEEBF4CE3}" type="presParOf" srcId="{978B39EB-856A-491B-BBA6-D5B053BEBDDD}" destId="{71E78188-B3CF-4701-AFDA-CDD582A12F5F}" srcOrd="0" destOrd="0" presId="urn:microsoft.com/office/officeart/2005/8/layout/hList1"/>
    <dgm:cxn modelId="{6404E6E9-F474-4300-8FAD-A353062576D0}" type="presParOf" srcId="{978B39EB-856A-491B-BBA6-D5B053BEBDDD}" destId="{F87A91E3-378A-4C04-8C4F-8A73B8F56D98}"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A7BA71-75CE-430A-844B-8D0AF79BFB6A}" type="datetimeFigureOut">
              <a:rPr lang="ru-RU" smtClean="0"/>
              <a:pPr/>
              <a:t>17.02.2012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4D309B-94AC-4099-915F-2D45F1C4EF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F4D309B-94AC-4099-915F-2D45F1C4EFEE}"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2/17/2012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images.yandex.ru/yandsearch?text=%D1%84%D0%BE%D1%82%D0%BE%20%D0%9B%D1%8C%D0%B2%D0%B0%20%D0%93%D1%83%D0%BC%D0%B8%D0%BB%D1%91%D0%B2%D0%B0&amp;stype=imag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286000" y="2057400"/>
            <a:ext cx="6019800" cy="1815882"/>
          </a:xfrm>
          <a:prstGeom prst="rect">
            <a:avLst/>
          </a:prstGeom>
        </p:spPr>
        <p:txBody>
          <a:bodyPr wrap="square">
            <a:spAutoFit/>
          </a:bodyPr>
          <a:lstStyle/>
          <a:p>
            <a:pPr algn="ctr"/>
            <a:r>
              <a:rPr lang="ru-RU" sz="3600" b="1" i="1" dirty="0" smtClean="0">
                <a:latin typeface="Century Schoolbook" pitchFamily="18" charset="0"/>
              </a:rPr>
              <a:t>Лев  Николаевич  </a:t>
            </a:r>
          </a:p>
          <a:p>
            <a:pPr algn="ctr"/>
            <a:r>
              <a:rPr lang="ru-RU" sz="3600" b="1" i="1" dirty="0" smtClean="0">
                <a:latin typeface="Century Schoolbook" pitchFamily="18" charset="0"/>
              </a:rPr>
              <a:t>Гумилёв</a:t>
            </a:r>
          </a:p>
          <a:p>
            <a:pPr algn="ctr"/>
            <a:r>
              <a:rPr lang="ru-RU" sz="2000" b="1" i="1" dirty="0" smtClean="0">
                <a:latin typeface="Century Schoolbook" pitchFamily="18" charset="0"/>
              </a:rPr>
              <a:t>личность,  пассионарность,  история - </a:t>
            </a:r>
          </a:p>
          <a:p>
            <a:pPr algn="ctr"/>
            <a:r>
              <a:rPr lang="ru-RU" sz="2000" b="1" i="1" dirty="0" smtClean="0">
                <a:latin typeface="Century Schoolbook" pitchFamily="18" charset="0"/>
              </a:rPr>
              <a:t>грани  творчества русского  учёного</a:t>
            </a:r>
            <a:endParaRPr lang="ru-RU" sz="2000" b="1" i="1" dirty="0">
              <a:latin typeface="Century Schoolbook" pitchFamily="18" charset="0"/>
            </a:endParaRPr>
          </a:p>
        </p:txBody>
      </p:sp>
      <p:sp>
        <p:nvSpPr>
          <p:cNvPr id="4" name="TextBox 3"/>
          <p:cNvSpPr txBox="1"/>
          <p:nvPr/>
        </p:nvSpPr>
        <p:spPr>
          <a:xfrm>
            <a:off x="2209800" y="1295401"/>
            <a:ext cx="6172200" cy="646331"/>
          </a:xfrm>
          <a:prstGeom prst="rect">
            <a:avLst/>
          </a:prstGeom>
          <a:noFill/>
        </p:spPr>
        <p:txBody>
          <a:bodyPr wrap="square" rtlCol="0">
            <a:spAutoFit/>
          </a:bodyPr>
          <a:lstStyle/>
          <a:p>
            <a:pPr algn="ctr"/>
            <a:r>
              <a:rPr lang="ru-RU" dirty="0" smtClean="0"/>
              <a:t>МКОУ  ДОД  ДШИ  и  МКОУ  СОШ  село Кленовское </a:t>
            </a:r>
          </a:p>
          <a:p>
            <a:pPr algn="ctr"/>
            <a:r>
              <a:rPr lang="ru-RU" dirty="0" smtClean="0"/>
              <a:t> Нижнесергинский  район   Свердловская область</a:t>
            </a:r>
            <a:endParaRPr lang="ru-RU" dirty="0"/>
          </a:p>
        </p:txBody>
      </p:sp>
      <p:sp>
        <p:nvSpPr>
          <p:cNvPr id="5" name="Подзаголовок 2"/>
          <p:cNvSpPr txBox="1">
            <a:spLocks/>
          </p:cNvSpPr>
          <p:nvPr/>
        </p:nvSpPr>
        <p:spPr>
          <a:xfrm>
            <a:off x="3733800" y="3810000"/>
            <a:ext cx="4572000" cy="1905000"/>
          </a:xfrm>
          <a:prstGeom prst="rect">
            <a:avLst/>
          </a:prstGeom>
        </p:spPr>
        <p:txBody>
          <a:bodyPr>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ru-RU" sz="1800" b="0" i="0" u="none" strike="noStrike" kern="1200" cap="none" spc="0" normalizeH="0" baseline="0" noProof="0" dirty="0" smtClean="0">
              <a:ln>
                <a:noFill/>
              </a:ln>
              <a:solidFill>
                <a:schemeClr val="tx1"/>
              </a:solidFill>
              <a:effectLst/>
              <a:uLnTx/>
              <a:uFillTx/>
              <a:latin typeface="Century Schoolbook" pitchFamily="18" charset="0"/>
              <a:ea typeface="+mn-ea"/>
              <a:cs typeface="+mn-cs"/>
            </a:endParaRPr>
          </a:p>
          <a:p>
            <a:pPr marL="342900" marR="0" lvl="0" indent="-342900" algn="r" defTabSz="914400" rtl="0" eaLnBrk="1" fontAlgn="auto" latinLnBrk="0" hangingPunct="1">
              <a:lnSpc>
                <a:spcPct val="100000"/>
              </a:lnSpc>
              <a:spcBef>
                <a:spcPct val="20000"/>
              </a:spcBef>
              <a:spcAft>
                <a:spcPts val="0"/>
              </a:spcAft>
              <a:buClrTx/>
              <a:buSzTx/>
              <a:tabLst/>
              <a:defRPr/>
            </a:pPr>
            <a:r>
              <a:rPr lang="ru-RU" sz="1400" dirty="0" smtClean="0"/>
              <a:t>  Автор:  Бажутина Л.В.</a:t>
            </a:r>
          </a:p>
          <a:p>
            <a:pPr marL="342900" marR="0" lvl="0" indent="-342900" algn="r" defTabSz="914400" rtl="0" eaLnBrk="1" fontAlgn="auto" latinLnBrk="0" hangingPunct="1">
              <a:lnSpc>
                <a:spcPct val="100000"/>
              </a:lnSpc>
              <a:spcBef>
                <a:spcPct val="20000"/>
              </a:spcBef>
              <a:spcAft>
                <a:spcPts val="0"/>
              </a:spcAft>
              <a:buClrTx/>
              <a:buSzTx/>
              <a:tabLst/>
              <a:defRPr/>
            </a:pPr>
            <a:r>
              <a:rPr lang="ru-RU" sz="1400" dirty="0" smtClean="0"/>
              <a:t>искусствовед,  преподаватель высшей </a:t>
            </a:r>
          </a:p>
          <a:p>
            <a:pPr marL="342900" marR="0" lvl="0" indent="-342900" algn="r" defTabSz="914400" rtl="0" eaLnBrk="1" fontAlgn="auto" latinLnBrk="0" hangingPunct="1">
              <a:lnSpc>
                <a:spcPct val="100000"/>
              </a:lnSpc>
              <a:spcBef>
                <a:spcPct val="20000"/>
              </a:spcBef>
              <a:spcAft>
                <a:spcPts val="0"/>
              </a:spcAft>
              <a:buClrTx/>
              <a:buSzTx/>
              <a:tabLst/>
              <a:defRPr/>
            </a:pPr>
            <a:r>
              <a:rPr lang="ru-RU" sz="1400" dirty="0" smtClean="0"/>
              <a:t>квалификационной категории,</a:t>
            </a:r>
          </a:p>
          <a:p>
            <a:pPr marL="342900" marR="0" lvl="0" indent="-342900" algn="r" defTabSz="914400" rtl="0" eaLnBrk="1" fontAlgn="auto" latinLnBrk="0" hangingPunct="1">
              <a:lnSpc>
                <a:spcPct val="100000"/>
              </a:lnSpc>
              <a:spcBef>
                <a:spcPct val="20000"/>
              </a:spcBef>
              <a:spcAft>
                <a:spcPts val="0"/>
              </a:spcAft>
              <a:buClrTx/>
              <a:buSzTx/>
              <a:tabLst/>
              <a:defRPr/>
            </a:pPr>
            <a:r>
              <a:rPr lang="ru-RU" sz="1400" dirty="0" smtClean="0"/>
              <a:t>руководитель РМО преподавателей ДШИ </a:t>
            </a:r>
          </a:p>
          <a:p>
            <a:pPr marL="342900" marR="0" lvl="0" indent="-342900" algn="r" defTabSz="914400" rtl="0" eaLnBrk="1" fontAlgn="auto" latinLnBrk="0" hangingPunct="1">
              <a:lnSpc>
                <a:spcPct val="100000"/>
              </a:lnSpc>
              <a:spcBef>
                <a:spcPct val="20000"/>
              </a:spcBef>
              <a:spcAft>
                <a:spcPts val="0"/>
              </a:spcAft>
              <a:buClrTx/>
              <a:buSzTx/>
              <a:tabLst/>
              <a:defRPr/>
            </a:pPr>
            <a:r>
              <a:rPr lang="ru-RU" sz="1400" dirty="0" smtClean="0"/>
              <a:t> Нижнесергинского района </a:t>
            </a:r>
          </a:p>
          <a:p>
            <a:pPr marL="342900" marR="0" lvl="0" indent="-342900" algn="ctr" defTabSz="914400" rtl="0" eaLnBrk="1" fontAlgn="auto" latinLnBrk="0" hangingPunct="1">
              <a:lnSpc>
                <a:spcPct val="100000"/>
              </a:lnSpc>
              <a:spcBef>
                <a:spcPct val="20000"/>
              </a:spcBef>
              <a:spcAft>
                <a:spcPts val="0"/>
              </a:spcAft>
              <a:buClrTx/>
              <a:buSzTx/>
              <a:tabLst/>
              <a:defRPr/>
            </a:pPr>
            <a:endParaRPr lang="ru-RU" sz="1400" dirty="0" smtClean="0"/>
          </a:p>
          <a:p>
            <a:pPr marL="342900" marR="0" lvl="0" indent="-342900" algn="ctr" defTabSz="914400" rtl="0" eaLnBrk="1" fontAlgn="auto" latinLnBrk="0" hangingPunct="1">
              <a:lnSpc>
                <a:spcPct val="100000"/>
              </a:lnSpc>
              <a:spcBef>
                <a:spcPct val="20000"/>
              </a:spcBef>
              <a:spcAft>
                <a:spcPts val="0"/>
              </a:spcAft>
              <a:buClrTx/>
              <a:buSzTx/>
              <a:tabLst/>
              <a:defRPr/>
            </a:pPr>
            <a:r>
              <a:rPr lang="ru-RU" sz="1400" dirty="0" smtClean="0"/>
              <a:t>2012 г.</a:t>
            </a:r>
            <a:endParaRPr lang="ru-RU"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5122" name="Picture 2" descr="C:\Documents and Settings\Admin\Рабочий стол\Материалы для создания презентаций\680903.jpg"/>
          <p:cNvPicPr>
            <a:picLocks noChangeAspect="1" noChangeArrowheads="1"/>
          </p:cNvPicPr>
          <p:nvPr/>
        </p:nvPicPr>
        <p:blipFill>
          <a:blip r:embed="rId3" cstate="print"/>
          <a:srcRect l="17111" t="8333" r="14444"/>
          <a:stretch>
            <a:fillRect/>
          </a:stretch>
        </p:blipFill>
        <p:spPr bwMode="auto">
          <a:xfrm>
            <a:off x="0" y="0"/>
            <a:ext cx="3048000" cy="2514600"/>
          </a:xfrm>
          <a:prstGeom prst="rect">
            <a:avLst/>
          </a:prstGeom>
          <a:noFill/>
          <a:effectLst>
            <a:glow rad="139700">
              <a:schemeClr val="accent2">
                <a:satMod val="175000"/>
                <a:alpha val="40000"/>
              </a:schemeClr>
            </a:glow>
          </a:effectLst>
        </p:spPr>
      </p:pic>
      <p:sp>
        <p:nvSpPr>
          <p:cNvPr id="4" name="TextBox 3"/>
          <p:cNvSpPr txBox="1"/>
          <p:nvPr/>
        </p:nvSpPr>
        <p:spPr>
          <a:xfrm>
            <a:off x="3124200" y="228600"/>
            <a:ext cx="5791200" cy="461665"/>
          </a:xfrm>
          <a:prstGeom prst="rect">
            <a:avLst/>
          </a:prstGeom>
          <a:noFill/>
        </p:spPr>
        <p:txBody>
          <a:bodyPr wrap="square" rtlCol="0">
            <a:spAutoFit/>
          </a:bodyPr>
          <a:lstStyle/>
          <a:p>
            <a:pPr algn="ctr"/>
            <a:r>
              <a:rPr lang="ru-RU" sz="2400" dirty="0" smtClean="0">
                <a:solidFill>
                  <a:schemeClr val="bg1"/>
                </a:solidFill>
              </a:rPr>
              <a:t>Л. Н. Гумилёв  и  Д.Н. Лихачёв </a:t>
            </a:r>
            <a:endParaRPr lang="ru-RU" sz="2400" dirty="0">
              <a:solidFill>
                <a:schemeClr val="bg1"/>
              </a:solidFill>
            </a:endParaRPr>
          </a:p>
        </p:txBody>
      </p:sp>
      <p:sp>
        <p:nvSpPr>
          <p:cNvPr id="5" name="TextBox 4"/>
          <p:cNvSpPr txBox="1"/>
          <p:nvPr/>
        </p:nvSpPr>
        <p:spPr>
          <a:xfrm>
            <a:off x="3124200" y="1143000"/>
            <a:ext cx="5105400" cy="1477328"/>
          </a:xfrm>
          <a:prstGeom prst="rect">
            <a:avLst/>
          </a:prstGeom>
          <a:noFill/>
        </p:spPr>
        <p:txBody>
          <a:bodyPr wrap="square" rtlCol="0">
            <a:spAutoFit/>
          </a:bodyPr>
          <a:lstStyle/>
          <a:p>
            <a:r>
              <a:rPr lang="ru-RU" dirty="0" smtClean="0"/>
              <a:t>О многом  беседовали эти два высококультурных и образованных человека,  но образование русского  народа, его история и культура стояли на первом месте для них. Вот какую оценку дал Л.Н. Гумилёв своему школьному прошлому:</a:t>
            </a:r>
            <a:endParaRPr lang="ru-RU" dirty="0"/>
          </a:p>
        </p:txBody>
      </p:sp>
      <p:sp>
        <p:nvSpPr>
          <p:cNvPr id="6" name="TextBox 5"/>
          <p:cNvSpPr txBox="1"/>
          <p:nvPr/>
        </p:nvSpPr>
        <p:spPr>
          <a:xfrm>
            <a:off x="2209800" y="2743200"/>
            <a:ext cx="6096000" cy="2862322"/>
          </a:xfrm>
          <a:prstGeom prst="rect">
            <a:avLst/>
          </a:prstGeom>
          <a:noFill/>
        </p:spPr>
        <p:txBody>
          <a:bodyPr wrap="square" rtlCol="0">
            <a:spAutoFit/>
          </a:bodyPr>
          <a:lstStyle/>
          <a:p>
            <a:r>
              <a:rPr lang="ru-RU" dirty="0" smtClean="0"/>
              <a:t>«Школьные годы – это жестокое испытание. В школе учат разным предметам. Многие из них не вызывают никакого интереса, но тем не менее, они необходимы, ибо без широкого восприятия мира развитие ума и чувства невозможно. Если дети не выучили физику, то потом они не поймут, что такое энергия и энтропия; без зоологии и ботаники они пойдут завоёвывать природу, что является самым мучительным способом видового самоубийства. Без знания языков и литературы теряются связи с окружающим миром людей, а без истории – с наследием прошлого…»</a:t>
            </a:r>
            <a:endParaRPr lang="ru-RU" dirty="0"/>
          </a:p>
        </p:txBody>
      </p:sp>
      <p:sp>
        <p:nvSpPr>
          <p:cNvPr id="7" name="TextBox 6"/>
          <p:cNvSpPr txBox="1"/>
          <p:nvPr/>
        </p:nvSpPr>
        <p:spPr>
          <a:xfrm>
            <a:off x="0" y="2971800"/>
            <a:ext cx="2133600" cy="2031325"/>
          </a:xfrm>
          <a:prstGeom prst="rect">
            <a:avLst/>
          </a:prstGeom>
          <a:noFill/>
        </p:spPr>
        <p:txBody>
          <a:bodyPr wrap="square" rtlCol="0">
            <a:spAutoFit/>
          </a:bodyPr>
          <a:lstStyle/>
          <a:p>
            <a:pPr algn="ctr"/>
            <a:r>
              <a:rPr lang="ru-RU" b="1" dirty="0" smtClean="0"/>
              <a:t>Л. Гумилёв  высказывался  за  целостное образование и культурное воспитание  детей в школе.</a:t>
            </a:r>
            <a:endParaRPr lang="ru-RU" b="1" dirty="0"/>
          </a:p>
        </p:txBody>
      </p:sp>
      <p:sp>
        <p:nvSpPr>
          <p:cNvPr id="8" name="TextBox 7"/>
          <p:cNvSpPr txBox="1"/>
          <p:nvPr/>
        </p:nvSpPr>
        <p:spPr>
          <a:xfrm>
            <a:off x="1371600" y="6324600"/>
            <a:ext cx="533400" cy="369332"/>
          </a:xfrm>
          <a:prstGeom prst="rect">
            <a:avLst/>
          </a:prstGeom>
          <a:noFill/>
        </p:spPr>
        <p:txBody>
          <a:bodyPr wrap="square" rtlCol="0">
            <a:spAutoFit/>
          </a:bodyPr>
          <a:lstStyle/>
          <a:p>
            <a:pPr algn="ctr"/>
            <a:r>
              <a:rPr lang="ru-RU" b="1" dirty="0" smtClean="0"/>
              <a:t>10</a:t>
            </a:r>
            <a:endParaRPr lang="ru-RU"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8194" name="Picture 2" descr="C:\Documents and Settings\Admin\Рабочий стол\Материалы для создания презентаций\p_mem15.jpg"/>
          <p:cNvPicPr>
            <a:picLocks noChangeAspect="1" noChangeArrowheads="1"/>
          </p:cNvPicPr>
          <p:nvPr/>
        </p:nvPicPr>
        <p:blipFill>
          <a:blip r:embed="rId3" cstate="print"/>
          <a:srcRect/>
          <a:stretch>
            <a:fillRect/>
          </a:stretch>
        </p:blipFill>
        <p:spPr bwMode="auto">
          <a:xfrm>
            <a:off x="0" y="1"/>
            <a:ext cx="2745273" cy="1905000"/>
          </a:xfrm>
          <a:prstGeom prst="rect">
            <a:avLst/>
          </a:prstGeom>
          <a:noFill/>
        </p:spPr>
      </p:pic>
      <p:sp>
        <p:nvSpPr>
          <p:cNvPr id="4" name="TextBox 3"/>
          <p:cNvSpPr txBox="1"/>
          <p:nvPr/>
        </p:nvSpPr>
        <p:spPr>
          <a:xfrm>
            <a:off x="3048000" y="1143000"/>
            <a:ext cx="5334000" cy="1200329"/>
          </a:xfrm>
          <a:prstGeom prst="rect">
            <a:avLst/>
          </a:prstGeom>
          <a:noFill/>
        </p:spPr>
        <p:txBody>
          <a:bodyPr wrap="square" rtlCol="0">
            <a:spAutoFit/>
          </a:bodyPr>
          <a:lstStyle/>
          <a:p>
            <a:pPr algn="ctr"/>
            <a:r>
              <a:rPr lang="ru-RU" dirty="0" smtClean="0"/>
              <a:t>Л.Н.Гумилёв написал множество книг – одна лучше другой. Но среди них есть одна, главная, которая входит в «золотой фонд» современной науки - «</a:t>
            </a:r>
            <a:r>
              <a:rPr lang="ru-RU" b="1" dirty="0" smtClean="0"/>
              <a:t>Этногенез и биосфера Земли</a:t>
            </a:r>
            <a:r>
              <a:rPr lang="ru-RU" dirty="0" smtClean="0"/>
              <a:t>».</a:t>
            </a:r>
            <a:endParaRPr lang="ru-RU" dirty="0"/>
          </a:p>
        </p:txBody>
      </p:sp>
      <p:sp>
        <p:nvSpPr>
          <p:cNvPr id="5" name="TextBox 4"/>
          <p:cNvSpPr txBox="1"/>
          <p:nvPr/>
        </p:nvSpPr>
        <p:spPr>
          <a:xfrm>
            <a:off x="2286000" y="2362200"/>
            <a:ext cx="6172200" cy="3970318"/>
          </a:xfrm>
          <a:prstGeom prst="rect">
            <a:avLst/>
          </a:prstGeom>
          <a:noFill/>
        </p:spPr>
        <p:txBody>
          <a:bodyPr wrap="square" rtlCol="0">
            <a:spAutoFit/>
          </a:bodyPr>
          <a:lstStyle/>
          <a:p>
            <a:r>
              <a:rPr lang="ru-RU" dirty="0" smtClean="0"/>
              <a:t>Академик  Д. С. Лихачёв так высказывался об этой книге: «…Как специалист по истории культуры, объединяющий филологию, искусствоведение и историю, я приветствую такое расширение научного видения в сторону естествознания, и в частности, в сторону географии… Благодаря своему нововведению Гумилёву удалось ответить на фундаментальный вопрос:  почему возникают и исчезают народы (этносы)? </a:t>
            </a:r>
          </a:p>
          <a:p>
            <a:r>
              <a:rPr lang="ru-RU" dirty="0" smtClean="0"/>
              <a:t>Ответом на него явилось учение о пассионарных толчках и процессах этногенеза, вызываемых этими толчками и протекающих в биосфере Земли…  Это достижение ставит имя Л.Н.Гумилёва в один ряд с именами замечательных </a:t>
            </a:r>
            <a:r>
              <a:rPr lang="ru-RU" dirty="0" smtClean="0">
                <a:solidFill>
                  <a:schemeClr val="bg1"/>
                </a:solidFill>
              </a:rPr>
              <a:t>учёных-натуралистов: В.И.Вернадского, К.Э.Циолковского, А.Л.Чижевского, Н.И.Вавилова. </a:t>
            </a:r>
            <a:endParaRPr lang="ru-RU" dirty="0">
              <a:solidFill>
                <a:schemeClr val="bg1"/>
              </a:solidFill>
            </a:endParaRPr>
          </a:p>
        </p:txBody>
      </p:sp>
      <p:sp>
        <p:nvSpPr>
          <p:cNvPr id="9" name="Прямоугольник 8"/>
          <p:cNvSpPr/>
          <p:nvPr/>
        </p:nvSpPr>
        <p:spPr>
          <a:xfrm>
            <a:off x="0" y="2057400"/>
            <a:ext cx="2057400"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Книга эта читается легко, на одном дыхании, не зря Гумилёв всегда говорил: «</a:t>
            </a:r>
            <a:r>
              <a:rPr lang="ru-RU" b="1" i="1" dirty="0" smtClean="0"/>
              <a:t>Я убеждён, что история  должна быть интересной, а не скучной</a:t>
            </a:r>
            <a:r>
              <a:rPr lang="ru-RU" dirty="0" smtClean="0"/>
              <a:t>!»</a:t>
            </a:r>
            <a:endParaRPr lang="ru-RU" dirty="0"/>
          </a:p>
        </p:txBody>
      </p:sp>
      <p:sp>
        <p:nvSpPr>
          <p:cNvPr id="11" name="TextBox 10"/>
          <p:cNvSpPr txBox="1"/>
          <p:nvPr/>
        </p:nvSpPr>
        <p:spPr>
          <a:xfrm>
            <a:off x="1371600" y="6324600"/>
            <a:ext cx="533400" cy="369332"/>
          </a:xfrm>
          <a:prstGeom prst="rect">
            <a:avLst/>
          </a:prstGeom>
          <a:noFill/>
        </p:spPr>
        <p:txBody>
          <a:bodyPr wrap="square" rtlCol="0">
            <a:spAutoFit/>
          </a:bodyPr>
          <a:lstStyle/>
          <a:p>
            <a:pPr algn="ctr"/>
            <a:r>
              <a:rPr lang="ru-RU" b="1" dirty="0" smtClean="0"/>
              <a:t>11</a:t>
            </a:r>
            <a:endParaRPr lang="ru-RU"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кругленный прямоугольник 2"/>
          <p:cNvSpPr/>
          <p:nvPr/>
        </p:nvSpPr>
        <p:spPr>
          <a:xfrm>
            <a:off x="2362200" y="14478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Пассионарность</a:t>
            </a:r>
            <a:endParaRPr lang="ru-RU" b="1" dirty="0"/>
          </a:p>
        </p:txBody>
      </p:sp>
      <p:cxnSp>
        <p:nvCxnSpPr>
          <p:cNvPr id="5" name="Прямая со стрелкой 4"/>
          <p:cNvCxnSpPr/>
          <p:nvPr/>
        </p:nvCxnSpPr>
        <p:spPr>
          <a:xfrm>
            <a:off x="4038600" y="2514600"/>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Скругленный прямоугольник 5"/>
          <p:cNvSpPr/>
          <p:nvPr/>
        </p:nvSpPr>
        <p:spPr>
          <a:xfrm>
            <a:off x="3429000" y="3124200"/>
            <a:ext cx="48006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a:t>
            </a:r>
            <a:r>
              <a:rPr lang="en-US" b="1" dirty="0" smtClean="0"/>
              <a:t>passio</a:t>
            </a:r>
            <a:r>
              <a:rPr lang="ru-RU" b="1" dirty="0" smtClean="0"/>
              <a:t>» - страсть, физиологическое, психическое и социальное сверхнапряжение, содействующее превращению этносов  в активную силу исторического процесса.</a:t>
            </a:r>
            <a:endParaRPr lang="ru-RU" b="1" dirty="0"/>
          </a:p>
        </p:txBody>
      </p:sp>
      <p:sp>
        <p:nvSpPr>
          <p:cNvPr id="7" name="Скругленный прямоугольник 6"/>
          <p:cNvSpPr/>
          <p:nvPr/>
        </p:nvSpPr>
        <p:spPr>
          <a:xfrm>
            <a:off x="6096000" y="13716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Пассионарий</a:t>
            </a:r>
            <a:endParaRPr lang="ru-RU" sz="2000" b="1" dirty="0"/>
          </a:p>
        </p:txBody>
      </p:sp>
      <p:cxnSp>
        <p:nvCxnSpPr>
          <p:cNvPr id="9" name="Прямая со стрелкой 8"/>
          <p:cNvCxnSpPr/>
          <p:nvPr/>
        </p:nvCxnSpPr>
        <p:spPr>
          <a:xfrm flipH="1">
            <a:off x="5791200" y="2438400"/>
            <a:ext cx="762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3276600" y="3124200"/>
            <a:ext cx="50292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Это  люди, наделённые  соответствующим энергетическим зарядом и обладающие повышенной тягой к активному действию, получая  избыточный энергетический импульс, они становятся организующим началом различных социальных структур и исторических событий.</a:t>
            </a:r>
            <a:endParaRPr lang="ru-RU" b="1" dirty="0"/>
          </a:p>
        </p:txBody>
      </p:sp>
      <p:sp>
        <p:nvSpPr>
          <p:cNvPr id="11" name="TextBox 10"/>
          <p:cNvSpPr txBox="1"/>
          <p:nvPr/>
        </p:nvSpPr>
        <p:spPr>
          <a:xfrm>
            <a:off x="1371600" y="6324600"/>
            <a:ext cx="533400" cy="369332"/>
          </a:xfrm>
          <a:prstGeom prst="rect">
            <a:avLst/>
          </a:prstGeom>
          <a:noFill/>
        </p:spPr>
        <p:txBody>
          <a:bodyPr wrap="square" rtlCol="0">
            <a:spAutoFit/>
          </a:bodyPr>
          <a:lstStyle/>
          <a:p>
            <a:pPr algn="ctr"/>
            <a:r>
              <a:rPr lang="ru-RU" b="1" dirty="0" smtClean="0"/>
              <a:t>12</a:t>
            </a:r>
            <a:endParaRPr lang="ru-R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2000"/>
                            </p:stCondLst>
                            <p:childTnLst>
                              <p:par>
                                <p:cTn id="12" presetID="8" presetClass="entr" presetSubtype="16"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amond(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2000"/>
                                        <p:tgtEl>
                                          <p:spTgt spid="7"/>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right)">
                                      <p:cBhvr>
                                        <p:cTn id="23" dur="500"/>
                                        <p:tgtEl>
                                          <p:spTgt spid="9"/>
                                        </p:tgtEl>
                                      </p:cBhvr>
                                    </p:animEffect>
                                  </p:childTnLst>
                                </p:cTn>
                              </p:par>
                            </p:childTnLst>
                          </p:cTn>
                        </p:par>
                        <p:par>
                          <p:cTn id="24" fill="hold">
                            <p:stCondLst>
                              <p:cond delay="2500"/>
                            </p:stCondLst>
                            <p:childTnLst>
                              <p:par>
                                <p:cTn id="25" presetID="8" presetClass="exit" presetSubtype="16" fill="hold" grpId="1" nodeType="afterEffect">
                                  <p:stCondLst>
                                    <p:cond delay="0"/>
                                  </p:stCondLst>
                                  <p:childTnLst>
                                    <p:animEffect transition="out" filter="diamond(in)">
                                      <p:cBhvr>
                                        <p:cTn id="26" dur="2000"/>
                                        <p:tgtEl>
                                          <p:spTgt spid="3"/>
                                        </p:tgtEl>
                                      </p:cBhvr>
                                    </p:animEffect>
                                    <p:set>
                                      <p:cBhvr>
                                        <p:cTn id="27" dur="1" fill="hold">
                                          <p:stCondLst>
                                            <p:cond delay="1999"/>
                                          </p:stCondLst>
                                        </p:cTn>
                                        <p:tgtEl>
                                          <p:spTgt spid="3"/>
                                        </p:tgtEl>
                                        <p:attrNameLst>
                                          <p:attrName>style.visibility</p:attrName>
                                        </p:attrNameLst>
                                      </p:cBhvr>
                                      <p:to>
                                        <p:strVal val="hidden"/>
                                      </p:to>
                                    </p:set>
                                  </p:childTnLst>
                                </p:cTn>
                              </p:par>
                            </p:childTnLst>
                          </p:cTn>
                        </p:par>
                        <p:par>
                          <p:cTn id="28" fill="hold">
                            <p:stCondLst>
                              <p:cond delay="4500"/>
                            </p:stCondLst>
                            <p:childTnLst>
                              <p:par>
                                <p:cTn id="29" presetID="8" presetClass="entr" presetSubtype="16" fill="hold" grpId="1"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diamond(in)">
                                      <p:cBhvr>
                                        <p:cTn id="31" dur="2000"/>
                                        <p:tgtEl>
                                          <p:spTgt spid="6"/>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amond(in)">
                                      <p:cBhvr>
                                        <p:cTn id="34" dur="2000"/>
                                        <p:tgtEl>
                                          <p:spTgt spid="10"/>
                                        </p:tgtEl>
                                      </p:cBhvr>
                                    </p:animEffect>
                                  </p:childTnLst>
                                </p:cTn>
                              </p:par>
                              <p:par>
                                <p:cTn id="35" presetID="8" presetClass="exit" presetSubtype="16" fill="hold" grpId="2" nodeType="withEffect">
                                  <p:stCondLst>
                                    <p:cond delay="0"/>
                                  </p:stCondLst>
                                  <p:childTnLst>
                                    <p:animEffect transition="out" filter="diamond(in)">
                                      <p:cBhvr>
                                        <p:cTn id="36" dur="2000"/>
                                        <p:tgtEl>
                                          <p:spTgt spid="6"/>
                                        </p:tgtEl>
                                      </p:cBhvr>
                                    </p:animEffect>
                                    <p:set>
                                      <p:cBhvr>
                                        <p:cTn id="37"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animBg="1"/>
      <p:bldP spid="6" grpId="1" animBg="1"/>
      <p:bldP spid="6" grpId="2" animBg="1"/>
      <p:bldP spid="7"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трелка вправо 2"/>
          <p:cNvSpPr/>
          <p:nvPr/>
        </p:nvSpPr>
        <p:spPr>
          <a:xfrm>
            <a:off x="0" y="1066800"/>
            <a:ext cx="2286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Пассионарии</a:t>
            </a:r>
            <a:endParaRPr lang="ru-RU" b="1" dirty="0">
              <a:solidFill>
                <a:srgbClr val="C00000"/>
              </a:solidFill>
            </a:endParaRPr>
          </a:p>
        </p:txBody>
      </p:sp>
      <p:sp>
        <p:nvSpPr>
          <p:cNvPr id="4" name="TextBox 3"/>
          <p:cNvSpPr txBox="1"/>
          <p:nvPr/>
        </p:nvSpPr>
        <p:spPr>
          <a:xfrm>
            <a:off x="2362200" y="1219200"/>
            <a:ext cx="6019800" cy="1477328"/>
          </a:xfrm>
          <a:prstGeom prst="rect">
            <a:avLst/>
          </a:prstGeom>
          <a:noFill/>
        </p:spPr>
        <p:txBody>
          <a:bodyPr wrap="square" rtlCol="0">
            <a:spAutoFit/>
          </a:bodyPr>
          <a:lstStyle/>
          <a:p>
            <a:r>
              <a:rPr lang="ru-RU" dirty="0" smtClean="0"/>
              <a:t>Александр Македонский, Ганнибал, Аттила, Чингисхан, Тамерлан, Жанна Д,Арк, Ян Гус, Наполеон, Александр Невский, Кузьма Минин,  Пётр </a:t>
            </a:r>
            <a:r>
              <a:rPr lang="en-US" dirty="0" smtClean="0"/>
              <a:t>I</a:t>
            </a:r>
            <a:r>
              <a:rPr lang="ru-RU" dirty="0" smtClean="0"/>
              <a:t>, Екатерина Великая,  А.Суворов,  М. Ломоносов,  А.С.Пушкин, С. Дежнёв,  Ерофей  Хабаров  и др.</a:t>
            </a:r>
            <a:endParaRPr lang="ru-RU" dirty="0"/>
          </a:p>
        </p:txBody>
      </p:sp>
      <p:sp>
        <p:nvSpPr>
          <p:cNvPr id="5" name="Стрелка вправо 4"/>
          <p:cNvSpPr/>
          <p:nvPr/>
        </p:nvSpPr>
        <p:spPr>
          <a:xfrm>
            <a:off x="0" y="3505200"/>
            <a:ext cx="22098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Пассионарии</a:t>
            </a:r>
            <a:endParaRPr lang="ru-RU" b="1" dirty="0">
              <a:solidFill>
                <a:srgbClr val="C00000"/>
              </a:solidFill>
            </a:endParaRPr>
          </a:p>
        </p:txBody>
      </p:sp>
      <p:sp>
        <p:nvSpPr>
          <p:cNvPr id="6" name="TextBox 5"/>
          <p:cNvSpPr txBox="1"/>
          <p:nvPr/>
        </p:nvSpPr>
        <p:spPr>
          <a:xfrm>
            <a:off x="2286000" y="2895600"/>
            <a:ext cx="6019800" cy="2646878"/>
          </a:xfrm>
          <a:prstGeom prst="rect">
            <a:avLst/>
          </a:prstGeom>
          <a:noFill/>
        </p:spPr>
        <p:txBody>
          <a:bodyPr wrap="square" rtlCol="0">
            <a:spAutoFit/>
          </a:bodyPr>
          <a:lstStyle/>
          <a:p>
            <a:r>
              <a:rPr lang="ru-RU" dirty="0" smtClean="0"/>
              <a:t>Пассионарии действуют во всех областях общественной жизни и вовсе не обязательно становятся великими личностями. Но великие личности – всегда пассионарны. </a:t>
            </a:r>
          </a:p>
          <a:p>
            <a:r>
              <a:rPr lang="ru-RU" dirty="0" smtClean="0"/>
              <a:t>Пассионарный  заряд  способен  нести  не только  сам человек, но также сформулированная им мысль или высказанное слово. </a:t>
            </a:r>
          </a:p>
          <a:p>
            <a:endParaRPr lang="ru-RU" dirty="0" smtClean="0"/>
          </a:p>
          <a:p>
            <a:pPr algn="ctr"/>
            <a:r>
              <a:rPr lang="ru-RU" sz="2000" b="1" dirty="0" smtClean="0"/>
              <a:t>Где есть пассионарии – там жизнь бьёт ключом, где  их  нет – там  застой.</a:t>
            </a:r>
            <a:endParaRPr lang="ru-RU" sz="2000" b="1" dirty="0"/>
          </a:p>
        </p:txBody>
      </p:sp>
      <p:sp>
        <p:nvSpPr>
          <p:cNvPr id="7" name="TextBox 6"/>
          <p:cNvSpPr txBox="1"/>
          <p:nvPr/>
        </p:nvSpPr>
        <p:spPr>
          <a:xfrm>
            <a:off x="1371600" y="6324600"/>
            <a:ext cx="533400" cy="369332"/>
          </a:xfrm>
          <a:prstGeom prst="rect">
            <a:avLst/>
          </a:prstGeom>
          <a:noFill/>
        </p:spPr>
        <p:txBody>
          <a:bodyPr wrap="square" rtlCol="0">
            <a:spAutoFit/>
          </a:bodyPr>
          <a:lstStyle/>
          <a:p>
            <a:pPr algn="ctr"/>
            <a:r>
              <a:rPr lang="ru-RU" b="1" dirty="0" smtClean="0"/>
              <a:t>13</a:t>
            </a:r>
            <a:endParaRPr lang="ru-RU"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трелка вправо 2"/>
          <p:cNvSpPr/>
          <p:nvPr/>
        </p:nvSpPr>
        <p:spPr>
          <a:xfrm>
            <a:off x="0" y="2133600"/>
            <a:ext cx="2286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Субпассионарии</a:t>
            </a:r>
            <a:endParaRPr lang="ru-RU" b="1" dirty="0">
              <a:solidFill>
                <a:srgbClr val="C00000"/>
              </a:solidFill>
            </a:endParaRPr>
          </a:p>
        </p:txBody>
      </p:sp>
      <p:sp>
        <p:nvSpPr>
          <p:cNvPr id="4" name="TextBox 3"/>
          <p:cNvSpPr txBox="1"/>
          <p:nvPr/>
        </p:nvSpPr>
        <p:spPr>
          <a:xfrm>
            <a:off x="2286000" y="1752600"/>
            <a:ext cx="6019800" cy="3139321"/>
          </a:xfrm>
          <a:prstGeom prst="rect">
            <a:avLst/>
          </a:prstGeom>
          <a:noFill/>
        </p:spPr>
        <p:txBody>
          <a:bodyPr wrap="square" rtlCol="0">
            <a:spAutoFit/>
          </a:bodyPr>
          <a:lstStyle/>
          <a:p>
            <a:pPr algn="ctr"/>
            <a:r>
              <a:rPr lang="ru-RU" dirty="0" smtClean="0"/>
              <a:t>Это особи, абсорбирующие меньше энергии, чем количество, требующееся для уравновешивания потребностей инстинкта. Им всё трудно, а желания их примитивны: поесть, выпить, развлечься.  Для них характерны безответственность и импульсивность. Им нельзя ничего доверить, ибо ради минутного наслаждения они способны погубить важное дело, даже государственное или общественное. Ради сегодняшней выгоды они уничтожают кормящие ландшафты, обрекая на голод своих потомков. Любое будущее их не пугает, потому что они просто не в состоянии его вообразить.</a:t>
            </a:r>
            <a:endParaRPr lang="ru-RU" dirty="0"/>
          </a:p>
        </p:txBody>
      </p:sp>
      <p:sp>
        <p:nvSpPr>
          <p:cNvPr id="5" name="TextBox 4"/>
          <p:cNvSpPr txBox="1"/>
          <p:nvPr/>
        </p:nvSpPr>
        <p:spPr>
          <a:xfrm>
            <a:off x="1371600" y="6324600"/>
            <a:ext cx="533400" cy="369332"/>
          </a:xfrm>
          <a:prstGeom prst="rect">
            <a:avLst/>
          </a:prstGeom>
          <a:noFill/>
        </p:spPr>
        <p:txBody>
          <a:bodyPr wrap="square" rtlCol="0">
            <a:spAutoFit/>
          </a:bodyPr>
          <a:lstStyle/>
          <a:p>
            <a:pPr algn="ctr"/>
            <a:r>
              <a:rPr lang="ru-RU" b="1" dirty="0" smtClean="0"/>
              <a:t>14</a:t>
            </a:r>
            <a:endParaRPr lang="ru-RU"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aphicFrame>
        <p:nvGraphicFramePr>
          <p:cNvPr id="3" name="Схема 2"/>
          <p:cNvGraphicFramePr/>
          <p:nvPr/>
        </p:nvGraphicFramePr>
        <p:xfrm>
          <a:off x="304800" y="1066800"/>
          <a:ext cx="8610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371600" y="6324600"/>
            <a:ext cx="533400" cy="369332"/>
          </a:xfrm>
          <a:prstGeom prst="rect">
            <a:avLst/>
          </a:prstGeom>
          <a:noFill/>
        </p:spPr>
        <p:txBody>
          <a:bodyPr wrap="square" rtlCol="0">
            <a:spAutoFit/>
          </a:bodyPr>
          <a:lstStyle/>
          <a:p>
            <a:pPr algn="ctr"/>
            <a:r>
              <a:rPr lang="ru-RU" b="1" dirty="0" smtClean="0"/>
              <a:t>15</a:t>
            </a:r>
            <a:endParaRPr lang="ru-RU"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7170" name="Picture 2" descr="C:\Documents and Settings\Admin\Рабочий стол\Материалы для создания презентаций\06.jpg"/>
          <p:cNvPicPr>
            <a:picLocks noChangeAspect="1" noChangeArrowheads="1"/>
          </p:cNvPicPr>
          <p:nvPr/>
        </p:nvPicPr>
        <p:blipFill>
          <a:blip r:embed="rId3" cstate="print"/>
          <a:srcRect l="29723" t="5769" r="923"/>
          <a:stretch>
            <a:fillRect/>
          </a:stretch>
        </p:blipFill>
        <p:spPr bwMode="auto">
          <a:xfrm>
            <a:off x="0" y="1"/>
            <a:ext cx="2286000" cy="2000250"/>
          </a:xfrm>
          <a:prstGeom prst="rect">
            <a:avLst/>
          </a:prstGeom>
          <a:noFill/>
        </p:spPr>
      </p:pic>
      <p:sp>
        <p:nvSpPr>
          <p:cNvPr id="4" name="TextBox 3"/>
          <p:cNvSpPr txBox="1"/>
          <p:nvPr/>
        </p:nvSpPr>
        <p:spPr>
          <a:xfrm>
            <a:off x="1371600" y="6324600"/>
            <a:ext cx="533400" cy="369332"/>
          </a:xfrm>
          <a:prstGeom prst="rect">
            <a:avLst/>
          </a:prstGeom>
          <a:noFill/>
        </p:spPr>
        <p:txBody>
          <a:bodyPr wrap="square" rtlCol="0">
            <a:spAutoFit/>
          </a:bodyPr>
          <a:lstStyle/>
          <a:p>
            <a:pPr algn="ctr"/>
            <a:r>
              <a:rPr lang="ru-RU" b="1" dirty="0" smtClean="0"/>
              <a:t>16</a:t>
            </a:r>
            <a:endParaRPr lang="ru-RU" b="1" dirty="0"/>
          </a:p>
        </p:txBody>
      </p:sp>
      <p:sp>
        <p:nvSpPr>
          <p:cNvPr id="5" name="TextBox 4"/>
          <p:cNvSpPr txBox="1"/>
          <p:nvPr/>
        </p:nvSpPr>
        <p:spPr>
          <a:xfrm>
            <a:off x="2819400" y="228600"/>
            <a:ext cx="5791200" cy="369332"/>
          </a:xfrm>
          <a:prstGeom prst="rect">
            <a:avLst/>
          </a:prstGeom>
          <a:noFill/>
        </p:spPr>
        <p:txBody>
          <a:bodyPr wrap="square" rtlCol="0">
            <a:spAutoFit/>
          </a:bodyPr>
          <a:lstStyle/>
          <a:p>
            <a:r>
              <a:rPr lang="ru-RU" b="1" dirty="0" smtClean="0">
                <a:solidFill>
                  <a:schemeClr val="bg1"/>
                </a:solidFill>
              </a:rPr>
              <a:t>Ещё несколько определений  термина </a:t>
            </a:r>
            <a:r>
              <a:rPr lang="ru-RU" b="1" smtClean="0">
                <a:solidFill>
                  <a:schemeClr val="bg1"/>
                </a:solidFill>
              </a:rPr>
              <a:t>«Биосфера»</a:t>
            </a:r>
            <a:endParaRPr lang="ru-RU" b="1" dirty="0">
              <a:solidFill>
                <a:schemeClr val="bg1"/>
              </a:solidFill>
            </a:endParaRPr>
          </a:p>
        </p:txBody>
      </p:sp>
      <p:sp>
        <p:nvSpPr>
          <p:cNvPr id="6" name="Прямоугольник 5"/>
          <p:cNvSpPr/>
          <p:nvPr/>
        </p:nvSpPr>
        <p:spPr>
          <a:xfrm>
            <a:off x="2286000" y="1219200"/>
            <a:ext cx="6019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«…это область земной коры, занятая трансформаторами, переводящими космические излучения в действенную земную энергию – электрическую, химическую, механическую, тепловую и т.д. Космические излучения, идущие от всех небесных тел, охватывают биосферу, проникают всю её и всё в ней»                                                                                     </a:t>
            </a:r>
          </a:p>
          <a:p>
            <a:pPr algn="ctr"/>
            <a:r>
              <a:rPr lang="ru-RU" sz="1600" dirty="0" smtClean="0"/>
              <a:t>                                                                                   В. Вернадский</a:t>
            </a:r>
            <a:endParaRPr lang="ru-RU" sz="1600" dirty="0"/>
          </a:p>
        </p:txBody>
      </p:sp>
      <p:sp>
        <p:nvSpPr>
          <p:cNvPr id="7" name="Прямоугольник 6"/>
          <p:cNvSpPr/>
          <p:nvPr/>
        </p:nvSpPr>
        <p:spPr>
          <a:xfrm>
            <a:off x="2286000" y="2895600"/>
            <a:ext cx="6019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«Биосфера – существеннейшая составная часть общей жизни Земли как планеты, энергетический экран между  землёй и Космосом, та плёнка, которая превращает определённую часть космической, в основном солнечной энергии, поступающей на землю, в ценное высокомолекулярное органическое вещество»</a:t>
            </a:r>
          </a:p>
          <a:p>
            <a:pPr algn="r"/>
            <a:r>
              <a:rPr lang="ru-RU" sz="1600" dirty="0" smtClean="0"/>
              <a:t>                                                                     Н. Тимофеев-Ресовский (один из талантливых продолжателей  дела Вернадского)</a:t>
            </a:r>
            <a:endParaRPr lang="ru-RU" sz="1600" dirty="0"/>
          </a:p>
        </p:txBody>
      </p:sp>
      <p:sp>
        <p:nvSpPr>
          <p:cNvPr id="8" name="Прямоугольник 7"/>
          <p:cNvSpPr/>
          <p:nvPr/>
        </p:nvSpPr>
        <p:spPr>
          <a:xfrm>
            <a:off x="2286000" y="4572000"/>
            <a:ext cx="6019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«Это плёнка  «живого вещества» на поверхности планеты, и все продукты её жизнедеятельности за геологическое время…»</a:t>
            </a:r>
          </a:p>
          <a:p>
            <a:pPr algn="ctr"/>
            <a:r>
              <a:rPr lang="ru-RU" sz="1600" dirty="0" smtClean="0"/>
              <a:t>                                                                                     Л.Н.Гумилёв</a:t>
            </a:r>
            <a:endParaRPr lang="ru-RU" sz="1600" dirty="0"/>
          </a:p>
        </p:txBody>
      </p:sp>
      <p:sp>
        <p:nvSpPr>
          <p:cNvPr id="9" name="TextBox 8"/>
          <p:cNvSpPr txBox="1"/>
          <p:nvPr/>
        </p:nvSpPr>
        <p:spPr>
          <a:xfrm>
            <a:off x="0" y="2590800"/>
            <a:ext cx="2133600" cy="3293209"/>
          </a:xfrm>
          <a:prstGeom prst="rect">
            <a:avLst/>
          </a:prstGeom>
          <a:noFill/>
        </p:spPr>
        <p:txBody>
          <a:bodyPr wrap="square" rtlCol="0">
            <a:spAutoFit/>
          </a:bodyPr>
          <a:lstStyle/>
          <a:p>
            <a:pPr algn="ctr"/>
            <a:r>
              <a:rPr lang="ru-RU" sz="1600" b="1" i="1" dirty="0" smtClean="0"/>
              <a:t>Благодаря оболочке из живого вещества (биосфера) наша планета принимает разные виды космической энергии (фотосинтез) и делает Землю разнообразной и прекрасной. </a:t>
            </a:r>
          </a:p>
          <a:p>
            <a:pPr algn="ctr"/>
            <a:r>
              <a:rPr lang="ru-RU" sz="1600" b="1" i="1" dirty="0" smtClean="0"/>
              <a:t> Слава  биосфере!  </a:t>
            </a:r>
          </a:p>
          <a:p>
            <a:pPr algn="ctr"/>
            <a:r>
              <a:rPr lang="ru-RU" sz="1600" b="1" i="1" dirty="0" smtClean="0"/>
              <a:t>             </a:t>
            </a:r>
          </a:p>
          <a:p>
            <a:pPr algn="ctr"/>
            <a:r>
              <a:rPr lang="ru-RU" sz="1600" b="1" i="1" dirty="0" smtClean="0"/>
              <a:t>                   Л. Гумилёв</a:t>
            </a:r>
            <a:endParaRPr lang="ru-RU" sz="16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strips(downLeft)">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209800" y="1219200"/>
            <a:ext cx="6096000" cy="4524315"/>
          </a:xfrm>
          <a:prstGeom prst="rect">
            <a:avLst/>
          </a:prstGeom>
          <a:noFill/>
        </p:spPr>
        <p:txBody>
          <a:bodyPr wrap="square" rtlCol="0">
            <a:spAutoFit/>
          </a:bodyPr>
          <a:lstStyle/>
          <a:p>
            <a:pPr algn="ctr"/>
            <a:r>
              <a:rPr lang="ru-RU" dirty="0" smtClean="0"/>
              <a:t>Он был не одинок в своих исканиях и прозрениях. Ряд учёных,  работая на стыке наук, - химии, физики, биологии, географии, математики и астрономии, открывают фундаментальные законы  космической и земной жизни. Так, В.И.Вернадский открыл законы, управляющие геохимической деятельностью живых организмов в биосфере.  Согласно работам Н.А. Козырева, прошлое, настоящее и будущее связаны одной пространственно-временной нитью, поэтому будущее всегда такое, каким хотим его видеть. Уже само понятие времени становится центром исследования. Так, Вернадский, как и Бердяев, говорит о прорыве посредством сознания человека в измерения иного порядка, где время течёт по-другому и пространство, по выражению Вернадского, «становится неустойчивым, динамическим, </a:t>
            </a:r>
            <a:r>
              <a:rPr lang="ru-RU" b="1" i="1" dirty="0" smtClean="0"/>
              <a:t>текучим пространством</a:t>
            </a:r>
            <a:r>
              <a:rPr lang="ru-RU" dirty="0" smtClean="0"/>
              <a:t>». Не случайно Н.Козырев сказал: «Пришло время времени!»</a:t>
            </a:r>
          </a:p>
        </p:txBody>
      </p:sp>
      <p:sp>
        <p:nvSpPr>
          <p:cNvPr id="4" name="TextBox 3"/>
          <p:cNvSpPr txBox="1"/>
          <p:nvPr/>
        </p:nvSpPr>
        <p:spPr>
          <a:xfrm>
            <a:off x="1447800" y="6324600"/>
            <a:ext cx="533400" cy="369332"/>
          </a:xfrm>
          <a:prstGeom prst="rect">
            <a:avLst/>
          </a:prstGeom>
          <a:noFill/>
        </p:spPr>
        <p:txBody>
          <a:bodyPr wrap="square" rtlCol="0">
            <a:spAutoFit/>
          </a:bodyPr>
          <a:lstStyle/>
          <a:p>
            <a:r>
              <a:rPr lang="ru-RU" b="1" dirty="0" smtClean="0"/>
              <a:t>17</a:t>
            </a:r>
            <a:endParaRPr lang="ru-RU"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524000" y="6248400"/>
            <a:ext cx="457200" cy="400110"/>
          </a:xfrm>
          <a:prstGeom prst="rect">
            <a:avLst/>
          </a:prstGeom>
          <a:noFill/>
        </p:spPr>
        <p:txBody>
          <a:bodyPr wrap="square" rtlCol="0">
            <a:spAutoFit/>
          </a:bodyPr>
          <a:lstStyle/>
          <a:p>
            <a:pPr algn="ctr"/>
            <a:r>
              <a:rPr lang="ru-RU" sz="2000" b="1" dirty="0" smtClean="0"/>
              <a:t>18</a:t>
            </a:r>
            <a:endParaRPr lang="ru-RU" sz="2000" b="1" dirty="0"/>
          </a:p>
        </p:txBody>
      </p:sp>
      <p:sp>
        <p:nvSpPr>
          <p:cNvPr id="5" name="TextBox 4"/>
          <p:cNvSpPr txBox="1"/>
          <p:nvPr/>
        </p:nvSpPr>
        <p:spPr>
          <a:xfrm>
            <a:off x="2286000" y="1143000"/>
            <a:ext cx="6019800" cy="4278094"/>
          </a:xfrm>
          <a:prstGeom prst="rect">
            <a:avLst/>
          </a:prstGeom>
          <a:noFill/>
        </p:spPr>
        <p:txBody>
          <a:bodyPr wrap="square" rtlCol="0">
            <a:spAutoFit/>
          </a:bodyPr>
          <a:lstStyle/>
          <a:p>
            <a:pPr algn="ctr"/>
            <a:endParaRPr lang="ru-RU" sz="1700" b="1" dirty="0" smtClean="0"/>
          </a:p>
          <a:p>
            <a:pPr algn="ctr"/>
            <a:r>
              <a:rPr lang="ru-RU" sz="1700" b="1" dirty="0" smtClean="0"/>
              <a:t>Исследования Л.Н.Гумилёва пересекались  с  параллельными поисками  других представителей научного и творческого мира того времени</a:t>
            </a:r>
            <a:r>
              <a:rPr lang="ru-RU" sz="1700" dirty="0" smtClean="0"/>
              <a:t>.  Каждый шёл своим путём и каждый привнёс  нечто своё особенное  в  мировую цивилизацию. </a:t>
            </a:r>
          </a:p>
          <a:p>
            <a:pPr algn="ctr"/>
            <a:r>
              <a:rPr lang="ru-RU" sz="1700" dirty="0" smtClean="0"/>
              <a:t>Его современниками по науке были:</a:t>
            </a:r>
          </a:p>
          <a:p>
            <a:pPr algn="ctr"/>
            <a:endParaRPr lang="ru-RU" sz="800" dirty="0" smtClean="0"/>
          </a:p>
          <a:p>
            <a:pPr algn="ctr"/>
            <a:r>
              <a:rPr lang="ru-RU" sz="1700" dirty="0" smtClean="0"/>
              <a:t>Нильс Бор (1885 – 1962)</a:t>
            </a:r>
          </a:p>
          <a:p>
            <a:pPr algn="ctr"/>
            <a:r>
              <a:rPr lang="ru-RU" sz="1700" dirty="0" smtClean="0"/>
              <a:t>Владимир Вернадский (1863 – 1945)</a:t>
            </a:r>
          </a:p>
          <a:p>
            <a:pPr algn="ctr"/>
            <a:r>
              <a:rPr lang="ru-RU" sz="1700" dirty="0" smtClean="0"/>
              <a:t>Николай Козырев (1908 – 1986)</a:t>
            </a:r>
          </a:p>
          <a:p>
            <a:pPr algn="ctr"/>
            <a:r>
              <a:rPr lang="ru-RU" sz="1700" dirty="0" smtClean="0"/>
              <a:t>Александр Чижевский (1897 – 1964)</a:t>
            </a:r>
          </a:p>
          <a:p>
            <a:pPr algn="ctr"/>
            <a:r>
              <a:rPr lang="ru-RU" sz="1700" dirty="0" smtClean="0"/>
              <a:t>Пётр Гаряев (род. 1942 )</a:t>
            </a:r>
          </a:p>
          <a:p>
            <a:pPr algn="ctr"/>
            <a:r>
              <a:rPr lang="ru-RU" sz="1700" dirty="0" smtClean="0"/>
              <a:t>Пётр Капица (1894 – 1984) и  Сергей Капица (род. 1928)</a:t>
            </a:r>
          </a:p>
          <a:p>
            <a:pPr algn="ctr"/>
            <a:r>
              <a:rPr lang="ru-RU" sz="1700" dirty="0" smtClean="0"/>
              <a:t>Анатолий  Акимов (1938 – 2007)</a:t>
            </a:r>
          </a:p>
          <a:p>
            <a:endParaRPr lang="ru-RU" sz="1700" dirty="0"/>
          </a:p>
        </p:txBody>
      </p:sp>
      <p:sp>
        <p:nvSpPr>
          <p:cNvPr id="6" name="TextBox 5"/>
          <p:cNvSpPr txBox="1"/>
          <p:nvPr/>
        </p:nvSpPr>
        <p:spPr>
          <a:xfrm>
            <a:off x="2209800" y="5105400"/>
            <a:ext cx="6096000" cy="646331"/>
          </a:xfrm>
          <a:prstGeom prst="rect">
            <a:avLst/>
          </a:prstGeom>
          <a:noFill/>
        </p:spPr>
        <p:txBody>
          <a:bodyPr wrap="square" rtlCol="0">
            <a:spAutoFit/>
          </a:bodyPr>
          <a:lstStyle/>
          <a:p>
            <a:pPr algn="ctr"/>
            <a:r>
              <a:rPr lang="ru-RU" dirty="0" smtClean="0"/>
              <a:t>Они  исследовали и утверждали  новые  законы  именно на стыке  различных областей наук.</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371600" y="6248400"/>
            <a:ext cx="533400" cy="369332"/>
          </a:xfrm>
          <a:prstGeom prst="rect">
            <a:avLst/>
          </a:prstGeom>
          <a:noFill/>
        </p:spPr>
        <p:txBody>
          <a:bodyPr wrap="square" rtlCol="0">
            <a:spAutoFit/>
          </a:bodyPr>
          <a:lstStyle/>
          <a:p>
            <a:pPr algn="ctr"/>
            <a:r>
              <a:rPr lang="ru-RU" b="1" dirty="0" smtClean="0"/>
              <a:t>19</a:t>
            </a:r>
            <a:endParaRPr lang="ru-RU" b="1" dirty="0"/>
          </a:p>
        </p:txBody>
      </p:sp>
      <p:sp>
        <p:nvSpPr>
          <p:cNvPr id="4" name="TextBox 3"/>
          <p:cNvSpPr txBox="1"/>
          <p:nvPr/>
        </p:nvSpPr>
        <p:spPr>
          <a:xfrm>
            <a:off x="2209800" y="1219200"/>
            <a:ext cx="6172200" cy="4247317"/>
          </a:xfrm>
          <a:prstGeom prst="rect">
            <a:avLst/>
          </a:prstGeom>
          <a:noFill/>
        </p:spPr>
        <p:txBody>
          <a:bodyPr wrap="square" rtlCol="0">
            <a:spAutoFit/>
          </a:bodyPr>
          <a:lstStyle/>
          <a:p>
            <a:r>
              <a:rPr lang="ru-RU" dirty="0" smtClean="0"/>
              <a:t>«Его жизненный и научный подвиг состоит в том, что опальный учёный, который почти 14 лет безвинно провёл в тюрьмах и исправительных лагерях, не побоялся в одиночку выступить против всесильной и казавшейся незыблемой идеологической системы, способной раздавить любого, кто смел посягать на её всевластие и вседозволенность. Дмитрий Балашов сказал о его учении: «Это прорыв к звёздам».</a:t>
            </a:r>
          </a:p>
          <a:p>
            <a:pPr algn="r"/>
            <a:r>
              <a:rPr lang="ru-RU" dirty="0" smtClean="0"/>
              <a:t> В.Демин</a:t>
            </a:r>
          </a:p>
          <a:p>
            <a:pPr algn="r"/>
            <a:endParaRPr lang="ru-RU" dirty="0" smtClean="0"/>
          </a:p>
          <a:p>
            <a:pPr algn="r"/>
            <a:endParaRPr lang="ru-RU" dirty="0" smtClean="0"/>
          </a:p>
          <a:p>
            <a:r>
              <a:rPr lang="ru-RU" dirty="0" smtClean="0"/>
              <a:t>«Да, Лев Николаевич был храбрый человек, он никогда и ничем не поступился – за что я  его и любил. И он завещал нам не только свои идеи, но и свою храбрость»</a:t>
            </a:r>
          </a:p>
          <a:p>
            <a:pPr algn="r"/>
            <a:r>
              <a:rPr lang="ru-RU" dirty="0" smtClean="0"/>
              <a:t>Академик  А.М.Панченко</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TextBox 4"/>
          <p:cNvSpPr txBox="1"/>
          <p:nvPr/>
        </p:nvSpPr>
        <p:spPr>
          <a:xfrm>
            <a:off x="2209800" y="2133600"/>
            <a:ext cx="6096000" cy="2800767"/>
          </a:xfrm>
          <a:prstGeom prst="rect">
            <a:avLst/>
          </a:prstGeom>
          <a:noFill/>
        </p:spPr>
        <p:txBody>
          <a:bodyPr wrap="square" rtlCol="0">
            <a:spAutoFit/>
          </a:bodyPr>
          <a:lstStyle/>
          <a:p>
            <a:r>
              <a:rPr lang="ru-RU" sz="1600" b="1" dirty="0" smtClean="0"/>
              <a:t>Цель данной  презентации:</a:t>
            </a:r>
          </a:p>
          <a:p>
            <a:r>
              <a:rPr lang="ru-RU" sz="1600" dirty="0" smtClean="0"/>
              <a:t>1.Расширение  представления учащихся  о роли  личности  в  истории  (в контексте  мировой художественной культуры) на примере  жизни и деятельности  Л.Н.Гумилёва.</a:t>
            </a:r>
          </a:p>
          <a:p>
            <a:r>
              <a:rPr lang="ru-RU" sz="1600" dirty="0" smtClean="0"/>
              <a:t>2. Рассмотреть взаимосвязь терминологий: пассионарии и субпассионарии, биосфера, этногенез, пассионарности на  примере научной деятельности Гумилёва.</a:t>
            </a:r>
          </a:p>
          <a:p>
            <a:r>
              <a:rPr lang="ru-RU" sz="1600" dirty="0" smtClean="0"/>
              <a:t>3. Проследить, как на основе синтеза наук (истории, географии, биологии) формируется новое научное мышление конца </a:t>
            </a:r>
            <a:r>
              <a:rPr lang="en-US" sz="1600" dirty="0" smtClean="0"/>
              <a:t>XX</a:t>
            </a:r>
            <a:r>
              <a:rPr lang="ru-RU" sz="1600" dirty="0" smtClean="0"/>
              <a:t> века. </a:t>
            </a:r>
          </a:p>
          <a:p>
            <a:r>
              <a:rPr lang="ru-RU" sz="1600" dirty="0" smtClean="0"/>
              <a:t>4. Презентация подготовлена к юбилейной дате учёного, 100-летию со дня рождения.</a:t>
            </a:r>
            <a:endParaRPr lang="ru-RU" sz="1600" dirty="0"/>
          </a:p>
        </p:txBody>
      </p:sp>
      <p:sp>
        <p:nvSpPr>
          <p:cNvPr id="6" name="TextBox 5"/>
          <p:cNvSpPr txBox="1"/>
          <p:nvPr/>
        </p:nvSpPr>
        <p:spPr>
          <a:xfrm>
            <a:off x="2286000" y="1295400"/>
            <a:ext cx="5943600" cy="923330"/>
          </a:xfrm>
          <a:prstGeom prst="rect">
            <a:avLst/>
          </a:prstGeom>
          <a:noFill/>
        </p:spPr>
        <p:txBody>
          <a:bodyPr wrap="square" rtlCol="0">
            <a:spAutoFit/>
          </a:bodyPr>
          <a:lstStyle/>
          <a:p>
            <a:pPr algn="ctr"/>
            <a:r>
              <a:rPr lang="ru-RU" dirty="0" smtClean="0"/>
              <a:t>«</a:t>
            </a:r>
            <a:r>
              <a:rPr lang="ru-RU" b="1" i="1" dirty="0" smtClean="0"/>
              <a:t>Я был не одинок, я был со своим народом и переживал то, что переживал мой народ</a:t>
            </a:r>
            <a:r>
              <a:rPr lang="ru-RU" dirty="0" smtClean="0"/>
              <a:t>» </a:t>
            </a:r>
          </a:p>
          <a:p>
            <a:pPr algn="r"/>
            <a:r>
              <a:rPr lang="ru-RU" dirty="0" smtClean="0"/>
              <a:t>Л.Н.Гумилёв</a:t>
            </a:r>
            <a:endParaRPr lang="ru-RU" dirty="0"/>
          </a:p>
        </p:txBody>
      </p:sp>
      <p:sp>
        <p:nvSpPr>
          <p:cNvPr id="7" name="TextBox 6"/>
          <p:cNvSpPr txBox="1"/>
          <p:nvPr/>
        </p:nvSpPr>
        <p:spPr>
          <a:xfrm>
            <a:off x="1371600" y="6248400"/>
            <a:ext cx="609600" cy="400110"/>
          </a:xfrm>
          <a:prstGeom prst="rect">
            <a:avLst/>
          </a:prstGeom>
          <a:noFill/>
        </p:spPr>
        <p:txBody>
          <a:bodyPr wrap="square" rtlCol="0">
            <a:spAutoFit/>
          </a:bodyPr>
          <a:lstStyle/>
          <a:p>
            <a:pPr algn="ctr"/>
            <a:r>
              <a:rPr lang="ru-RU" sz="2000" b="1" dirty="0" smtClean="0"/>
              <a:t>2</a:t>
            </a:r>
            <a:endParaRPr lang="ru-RU" sz="2000" b="1" dirty="0"/>
          </a:p>
        </p:txBody>
      </p:sp>
      <p:sp>
        <p:nvSpPr>
          <p:cNvPr id="8" name="TextBox 7"/>
          <p:cNvSpPr txBox="1"/>
          <p:nvPr/>
        </p:nvSpPr>
        <p:spPr>
          <a:xfrm>
            <a:off x="2438400" y="4800600"/>
            <a:ext cx="5867400" cy="830997"/>
          </a:xfrm>
          <a:prstGeom prst="rect">
            <a:avLst/>
          </a:prstGeom>
          <a:noFill/>
        </p:spPr>
        <p:txBody>
          <a:bodyPr wrap="square" rtlCol="0">
            <a:spAutoFit/>
          </a:bodyPr>
          <a:lstStyle/>
          <a:p>
            <a:pPr algn="ctr"/>
            <a:r>
              <a:rPr lang="ru-RU" sz="1600" dirty="0" smtClean="0"/>
              <a:t>  Презентация используется  в 11 классе, </a:t>
            </a:r>
            <a:r>
              <a:rPr lang="en-US" sz="1600" dirty="0" smtClean="0"/>
              <a:t>IV</a:t>
            </a:r>
            <a:r>
              <a:rPr lang="ru-RU" sz="1600" dirty="0" smtClean="0"/>
              <a:t> четверть,  в  разделе  «Художественная культура эпохи  постмодернизма», тема «Роль личности в истории» - авторской учебной программы</a:t>
            </a:r>
            <a:endParaRPr lang="ru-RU"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362200" y="1295400"/>
            <a:ext cx="5867400" cy="707886"/>
          </a:xfrm>
          <a:prstGeom prst="rect">
            <a:avLst/>
          </a:prstGeom>
          <a:noFill/>
        </p:spPr>
        <p:txBody>
          <a:bodyPr wrap="square" rtlCol="0">
            <a:spAutoFit/>
          </a:bodyPr>
          <a:lstStyle/>
          <a:p>
            <a:pPr algn="ctr"/>
            <a:r>
              <a:rPr lang="ru-RU" sz="2000" b="1" dirty="0" smtClean="0"/>
              <a:t>Список использованной литературы и материалов Интернет</a:t>
            </a:r>
            <a:endParaRPr lang="ru-RU" sz="2000" b="1" dirty="0"/>
          </a:p>
        </p:txBody>
      </p:sp>
      <p:sp>
        <p:nvSpPr>
          <p:cNvPr id="4" name="TextBox 3"/>
          <p:cNvSpPr txBox="1"/>
          <p:nvPr/>
        </p:nvSpPr>
        <p:spPr>
          <a:xfrm>
            <a:off x="2514600" y="2514600"/>
            <a:ext cx="5562600" cy="2308324"/>
          </a:xfrm>
          <a:prstGeom prst="rect">
            <a:avLst/>
          </a:prstGeom>
          <a:noFill/>
        </p:spPr>
        <p:txBody>
          <a:bodyPr wrap="square" rtlCol="0">
            <a:spAutoFit/>
          </a:bodyPr>
          <a:lstStyle/>
          <a:p>
            <a:pPr marL="342900" indent="-342900">
              <a:buAutoNum type="arabicPeriod"/>
            </a:pPr>
            <a:r>
              <a:rPr lang="ru-RU" sz="1600" dirty="0" smtClean="0"/>
              <a:t>В.Демин. Лев  Гумилёв. Серия «Жизнь замечательных людей». М., Молодая гвардия,  2008 г.</a:t>
            </a:r>
          </a:p>
          <a:p>
            <a:pPr marL="342900" indent="-342900">
              <a:buAutoNum type="arabicPeriod"/>
            </a:pPr>
            <a:r>
              <a:rPr lang="ru-RU" sz="1600" dirty="0" smtClean="0"/>
              <a:t>Стульпинене И. Физика языком сердца. Донецк, «Вебер», 2008.</a:t>
            </a:r>
          </a:p>
          <a:p>
            <a:pPr marL="342900" indent="-342900">
              <a:buAutoNum type="arabicPeriod"/>
            </a:pPr>
            <a:r>
              <a:rPr lang="ru-RU" sz="1600" dirty="0" smtClean="0"/>
              <a:t>Бак  В. Биология языком сердца. Донецк, «Вебер», 2008.</a:t>
            </a:r>
          </a:p>
          <a:p>
            <a:pPr marL="342900" indent="-342900">
              <a:buFontTx/>
              <a:buAutoNum type="arabicPeriod"/>
            </a:pPr>
            <a:r>
              <a:rPr lang="ru-RU" sz="1600" u="sng" dirty="0" smtClean="0">
                <a:hlinkClick r:id="rId3"/>
              </a:rPr>
              <a:t>http://images.yandex.ru/yandsearch?text=%</a:t>
            </a:r>
            <a:r>
              <a:rPr lang="ru-RU" sz="1600" u="sng" dirty="0" smtClean="0">
                <a:hlinkClick r:id="rId3"/>
              </a:rPr>
              <a:t>D1%84%D0%BE%D1%82%D0%BE%20%D0%9B%D1%8C%D0%B2%D0%B0%20%D0%93%D1%83%D0%BC%D0%B8%D0%BB%D1%91%D0%B2%D0%B0&amp;stype=image</a:t>
            </a:r>
            <a:endParaRPr lang="ru-RU" sz="1600" u="sng" dirty="0" smtClean="0"/>
          </a:p>
        </p:txBody>
      </p:sp>
      <p:sp>
        <p:nvSpPr>
          <p:cNvPr id="5" name="TextBox 4"/>
          <p:cNvSpPr txBox="1"/>
          <p:nvPr/>
        </p:nvSpPr>
        <p:spPr>
          <a:xfrm>
            <a:off x="1371600" y="6324600"/>
            <a:ext cx="533400" cy="369332"/>
          </a:xfrm>
          <a:prstGeom prst="rect">
            <a:avLst/>
          </a:prstGeom>
          <a:noFill/>
        </p:spPr>
        <p:txBody>
          <a:bodyPr wrap="square" rtlCol="0">
            <a:spAutoFit/>
          </a:bodyPr>
          <a:lstStyle/>
          <a:p>
            <a:pPr algn="ctr"/>
            <a:r>
              <a:rPr lang="ru-RU" b="1" dirty="0" smtClean="0"/>
              <a:t>20</a:t>
            </a:r>
            <a:endParaRPr lang="ru-RU"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3" name="Picture 2" descr="C:\Documents and Settings\Admin\Рабочий стол\Материалы для создания презентаций\Gumilev_portrait.jpg"/>
          <p:cNvPicPr>
            <a:picLocks noChangeAspect="1" noChangeArrowheads="1"/>
          </p:cNvPicPr>
          <p:nvPr/>
        </p:nvPicPr>
        <p:blipFill>
          <a:blip r:embed="rId3" cstate="print"/>
          <a:srcRect/>
          <a:stretch>
            <a:fillRect/>
          </a:stretch>
        </p:blipFill>
        <p:spPr bwMode="auto">
          <a:xfrm>
            <a:off x="1219200" y="990599"/>
            <a:ext cx="3124200" cy="4713867"/>
          </a:xfrm>
          <a:prstGeom prst="rect">
            <a:avLst/>
          </a:prstGeom>
          <a:noFill/>
        </p:spPr>
      </p:pic>
      <p:sp>
        <p:nvSpPr>
          <p:cNvPr id="4" name="TextBox 3"/>
          <p:cNvSpPr txBox="1"/>
          <p:nvPr/>
        </p:nvSpPr>
        <p:spPr>
          <a:xfrm>
            <a:off x="4343400" y="1143000"/>
            <a:ext cx="3962400" cy="4524315"/>
          </a:xfrm>
          <a:prstGeom prst="rect">
            <a:avLst/>
          </a:prstGeom>
          <a:noFill/>
        </p:spPr>
        <p:txBody>
          <a:bodyPr wrap="square" rtlCol="0">
            <a:spAutoFit/>
          </a:bodyPr>
          <a:lstStyle/>
          <a:p>
            <a:pPr algn="ctr"/>
            <a:r>
              <a:rPr lang="ru-RU" dirty="0" smtClean="0"/>
              <a:t>Лев  Николаевич  Гумилёв  (1912 – 1992) – русский  учёный,  философ, писатель, создатель  теории  о пассионарности в мировой  истории. </a:t>
            </a:r>
          </a:p>
          <a:p>
            <a:pPr algn="ctr"/>
            <a:endParaRPr lang="ru-RU" dirty="0" smtClean="0"/>
          </a:p>
          <a:p>
            <a:pPr algn="ctr"/>
            <a:r>
              <a:rPr lang="ru-RU" dirty="0" smtClean="0"/>
              <a:t>Знаменитый сын  знаменитых родителей, поэтов Серебряного века  - Николая Гумилёва и Анны Ахматовой. </a:t>
            </a:r>
          </a:p>
          <a:p>
            <a:pPr algn="ctr"/>
            <a:endParaRPr lang="ru-RU" dirty="0" smtClean="0"/>
          </a:p>
          <a:p>
            <a:pPr algn="ctr"/>
            <a:r>
              <a:rPr lang="ru-RU" dirty="0" smtClean="0"/>
              <a:t>Пройдя через многие годы тюрем и лагерей, непризнания и обструкции, он стал одним из самых авторитетных историков и философов нашего времени, определивших развитие  науки  </a:t>
            </a:r>
            <a:r>
              <a:rPr lang="en-US" dirty="0" smtClean="0"/>
              <a:t>XXI </a:t>
            </a:r>
            <a:r>
              <a:rPr lang="ru-RU" dirty="0" smtClean="0"/>
              <a:t>века.</a:t>
            </a:r>
            <a:endParaRPr lang="ru-RU" dirty="0"/>
          </a:p>
        </p:txBody>
      </p:sp>
      <p:sp>
        <p:nvSpPr>
          <p:cNvPr id="5" name="TextBox 4"/>
          <p:cNvSpPr txBox="1"/>
          <p:nvPr/>
        </p:nvSpPr>
        <p:spPr>
          <a:xfrm>
            <a:off x="1447800" y="6324600"/>
            <a:ext cx="457200" cy="369332"/>
          </a:xfrm>
          <a:prstGeom prst="rect">
            <a:avLst/>
          </a:prstGeom>
          <a:noFill/>
        </p:spPr>
        <p:txBody>
          <a:bodyPr wrap="square" rtlCol="0">
            <a:spAutoFit/>
          </a:bodyPr>
          <a:lstStyle/>
          <a:p>
            <a:pPr algn="ctr"/>
            <a:r>
              <a:rPr lang="ru-RU" b="1" dirty="0" smtClean="0"/>
              <a:t>3</a:t>
            </a:r>
            <a:endParaRPr lang="ru-RU"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228600" y="-171450"/>
            <a:ext cx="9372600" cy="7029450"/>
          </a:xfrm>
          <a:prstGeom prst="rect">
            <a:avLst/>
          </a:prstGeom>
          <a:noFill/>
        </p:spPr>
      </p:pic>
      <p:pic>
        <p:nvPicPr>
          <p:cNvPr id="6146" name="Picture 2" descr="C:\Documents and Settings\Admin\Рабочий стол\Материалы для создания презентаций\cc6db46f18b4.jpg"/>
          <p:cNvPicPr>
            <a:picLocks noChangeAspect="1" noChangeArrowheads="1"/>
          </p:cNvPicPr>
          <p:nvPr/>
        </p:nvPicPr>
        <p:blipFill>
          <a:blip r:embed="rId3" cstate="print"/>
          <a:srcRect/>
          <a:stretch>
            <a:fillRect/>
          </a:stretch>
        </p:blipFill>
        <p:spPr bwMode="auto">
          <a:xfrm>
            <a:off x="-228600" y="0"/>
            <a:ext cx="3276600" cy="2938593"/>
          </a:xfrm>
          <a:prstGeom prst="rect">
            <a:avLst/>
          </a:prstGeom>
          <a:noFill/>
        </p:spPr>
      </p:pic>
      <p:sp>
        <p:nvSpPr>
          <p:cNvPr id="4" name="TextBox 3"/>
          <p:cNvSpPr txBox="1"/>
          <p:nvPr/>
        </p:nvSpPr>
        <p:spPr>
          <a:xfrm>
            <a:off x="2971800" y="990600"/>
            <a:ext cx="5334000" cy="2862322"/>
          </a:xfrm>
          <a:prstGeom prst="rect">
            <a:avLst/>
          </a:prstGeom>
          <a:noFill/>
        </p:spPr>
        <p:txBody>
          <a:bodyPr wrap="square" rtlCol="0">
            <a:spAutoFit/>
          </a:bodyPr>
          <a:lstStyle/>
          <a:p>
            <a:pPr algn="ctr"/>
            <a:r>
              <a:rPr lang="ru-RU" sz="2000" dirty="0" smtClean="0"/>
              <a:t>И отец, и мать Льва Гумилёва были пассионариями. </a:t>
            </a:r>
          </a:p>
          <a:p>
            <a:pPr algn="ctr"/>
            <a:r>
              <a:rPr lang="ru-RU" sz="2000" b="1" dirty="0" smtClean="0"/>
              <a:t>Николай Гумилёв </a:t>
            </a:r>
            <a:r>
              <a:rPr lang="ru-RU" sz="2000" dirty="0" smtClean="0"/>
              <a:t>(1886-1921) – волевая и целеустремлённая личность, совершил три путешествия в Африку, был участником первой мировой войны, был награждён двумя Георгиевскими крестами.</a:t>
            </a:r>
          </a:p>
          <a:p>
            <a:pPr algn="ctr"/>
            <a:r>
              <a:rPr lang="ru-RU" sz="2000" b="1" dirty="0" smtClean="0"/>
              <a:t>Анна Ахматова </a:t>
            </a:r>
            <a:r>
              <a:rPr lang="ru-RU" sz="2000" dirty="0" smtClean="0"/>
              <a:t>(1889 – 1966) – величайшая поэтесса «Серебряного века» </a:t>
            </a:r>
            <a:endParaRPr lang="ru-RU" sz="2000" dirty="0"/>
          </a:p>
        </p:txBody>
      </p:sp>
      <p:sp>
        <p:nvSpPr>
          <p:cNvPr id="5" name="TextBox 4"/>
          <p:cNvSpPr txBox="1"/>
          <p:nvPr/>
        </p:nvSpPr>
        <p:spPr>
          <a:xfrm>
            <a:off x="1295400" y="6172200"/>
            <a:ext cx="533400" cy="400110"/>
          </a:xfrm>
          <a:prstGeom prst="rect">
            <a:avLst/>
          </a:prstGeom>
          <a:noFill/>
        </p:spPr>
        <p:txBody>
          <a:bodyPr wrap="square" rtlCol="0">
            <a:spAutoFit/>
          </a:bodyPr>
          <a:lstStyle/>
          <a:p>
            <a:r>
              <a:rPr lang="ru-RU" sz="2000" b="1" dirty="0" smtClean="0"/>
              <a:t>4</a:t>
            </a:r>
            <a:endParaRPr lang="ru-RU" sz="2000" b="1" dirty="0"/>
          </a:p>
        </p:txBody>
      </p:sp>
      <p:sp>
        <p:nvSpPr>
          <p:cNvPr id="6" name="TextBox 5"/>
          <p:cNvSpPr txBox="1"/>
          <p:nvPr/>
        </p:nvSpPr>
        <p:spPr>
          <a:xfrm>
            <a:off x="2133600" y="3886200"/>
            <a:ext cx="6172200" cy="1754326"/>
          </a:xfrm>
          <a:prstGeom prst="rect">
            <a:avLst/>
          </a:prstGeom>
          <a:noFill/>
        </p:spPr>
        <p:txBody>
          <a:bodyPr wrap="square" rtlCol="0">
            <a:spAutoFit/>
          </a:bodyPr>
          <a:lstStyle/>
          <a:p>
            <a:pPr algn="ctr"/>
            <a:r>
              <a:rPr lang="ru-RU" dirty="0" smtClean="0"/>
              <a:t>Но так сложилось в судьбе  Льва Гумилева, что его воспитанием занималась бабушка, Анна Ивановна Гумилёва. В одном интервью он говорил: «Мне не было ещё и шести  лет, когда я начал интересоваться историей… В детстве я родителей почти не знал, сам научился читать и образование получал из  книг…»</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2050" name="Picture 2" descr="C:\Documents and Settings\Admin\Рабочий стол\Материалы для создания презентаций\02.jpg"/>
          <p:cNvPicPr>
            <a:picLocks noChangeAspect="1" noChangeArrowheads="1"/>
          </p:cNvPicPr>
          <p:nvPr/>
        </p:nvPicPr>
        <p:blipFill>
          <a:blip r:embed="rId3" cstate="print"/>
          <a:srcRect/>
          <a:stretch>
            <a:fillRect/>
          </a:stretch>
        </p:blipFill>
        <p:spPr bwMode="auto">
          <a:xfrm>
            <a:off x="0" y="1524000"/>
            <a:ext cx="2322956" cy="3352800"/>
          </a:xfrm>
          <a:prstGeom prst="rect">
            <a:avLst/>
          </a:prstGeom>
          <a:noFill/>
        </p:spPr>
      </p:pic>
      <p:sp>
        <p:nvSpPr>
          <p:cNvPr id="4" name="TextBox 3"/>
          <p:cNvSpPr txBox="1"/>
          <p:nvPr/>
        </p:nvSpPr>
        <p:spPr>
          <a:xfrm>
            <a:off x="1447800" y="6324600"/>
            <a:ext cx="609600" cy="400110"/>
          </a:xfrm>
          <a:prstGeom prst="rect">
            <a:avLst/>
          </a:prstGeom>
          <a:noFill/>
        </p:spPr>
        <p:txBody>
          <a:bodyPr wrap="square" rtlCol="0">
            <a:spAutoFit/>
          </a:bodyPr>
          <a:lstStyle/>
          <a:p>
            <a:pPr algn="ctr"/>
            <a:r>
              <a:rPr lang="ru-RU" sz="2000" b="1" dirty="0" smtClean="0"/>
              <a:t>5</a:t>
            </a:r>
            <a:endParaRPr lang="ru-RU" sz="2000" b="1" dirty="0"/>
          </a:p>
        </p:txBody>
      </p:sp>
      <p:sp>
        <p:nvSpPr>
          <p:cNvPr id="5" name="TextBox 4"/>
          <p:cNvSpPr txBox="1"/>
          <p:nvPr/>
        </p:nvSpPr>
        <p:spPr>
          <a:xfrm>
            <a:off x="2438400" y="1219200"/>
            <a:ext cx="5867400" cy="830997"/>
          </a:xfrm>
          <a:prstGeom prst="rect">
            <a:avLst/>
          </a:prstGeom>
          <a:noFill/>
        </p:spPr>
        <p:txBody>
          <a:bodyPr wrap="square" rtlCol="0">
            <a:spAutoFit/>
          </a:bodyPr>
          <a:lstStyle/>
          <a:p>
            <a:pPr algn="ctr"/>
            <a:r>
              <a:rPr lang="ru-RU" sz="1600" dirty="0" smtClean="0"/>
              <a:t>Когда Лёва поступает в университет (в 1934 г.), оказалось, что его подготовка была на уровне лучших студентов исторического факультета.</a:t>
            </a:r>
            <a:endParaRPr lang="ru-RU" sz="1600" dirty="0"/>
          </a:p>
        </p:txBody>
      </p:sp>
      <p:sp>
        <p:nvSpPr>
          <p:cNvPr id="7" name="TextBox 6"/>
          <p:cNvSpPr txBox="1"/>
          <p:nvPr/>
        </p:nvSpPr>
        <p:spPr>
          <a:xfrm>
            <a:off x="2362200" y="1981200"/>
            <a:ext cx="6019800" cy="3323987"/>
          </a:xfrm>
          <a:prstGeom prst="rect">
            <a:avLst/>
          </a:prstGeom>
          <a:noFill/>
        </p:spPr>
        <p:txBody>
          <a:bodyPr wrap="square" rtlCol="0">
            <a:spAutoFit/>
          </a:bodyPr>
          <a:lstStyle/>
          <a:p>
            <a:r>
              <a:rPr lang="ru-RU" dirty="0" smtClean="0"/>
              <a:t>Ещё учась в университете, он выработал свою методику освоения и осмысления исторического материала, которой пользовался всю дальнейшую жизнь и охотно делился ею с друзьями:  «…</a:t>
            </a:r>
            <a:r>
              <a:rPr lang="ru-RU" i="1" dirty="0" smtClean="0"/>
              <a:t>обычно  учат историю, как сушёные грибы на ниточку нанизывают. Одну дату, другую – запомнить невозможно. Историю надо учить, как будто перед тобой ковёр. В это время  в Англии происходило то-то, в Германии – то-то… тогда ты не перепутаешь, потому что будешь не запоминать, а понимать</a:t>
            </a:r>
            <a:r>
              <a:rPr lang="ru-RU" dirty="0" smtClean="0"/>
              <a:t>…». </a:t>
            </a:r>
          </a:p>
          <a:p>
            <a:endParaRPr lang="ru-RU" sz="1600" dirty="0" smtClean="0"/>
          </a:p>
          <a:p>
            <a:r>
              <a:rPr lang="ru-RU" sz="1600" dirty="0" smtClean="0"/>
              <a:t>Он с превеликим уважением называл свой объект пристального внимания и изучения – «Прекрасной  Дамой  Истории».</a:t>
            </a:r>
            <a:endParaRPr lang="ru-R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371600" y="6324600"/>
            <a:ext cx="533400" cy="369332"/>
          </a:xfrm>
          <a:prstGeom prst="rect">
            <a:avLst/>
          </a:prstGeom>
          <a:noFill/>
        </p:spPr>
        <p:txBody>
          <a:bodyPr wrap="square" rtlCol="0">
            <a:spAutoFit/>
          </a:bodyPr>
          <a:lstStyle/>
          <a:p>
            <a:pPr algn="ctr"/>
            <a:r>
              <a:rPr lang="ru-RU" b="1" dirty="0" smtClean="0"/>
              <a:t>6</a:t>
            </a:r>
            <a:endParaRPr lang="ru-RU" b="1" dirty="0"/>
          </a:p>
        </p:txBody>
      </p:sp>
      <p:sp>
        <p:nvSpPr>
          <p:cNvPr id="5" name="TextBox 4"/>
          <p:cNvSpPr txBox="1"/>
          <p:nvPr/>
        </p:nvSpPr>
        <p:spPr>
          <a:xfrm>
            <a:off x="2286000" y="1295400"/>
            <a:ext cx="6019800" cy="4278094"/>
          </a:xfrm>
          <a:prstGeom prst="rect">
            <a:avLst/>
          </a:prstGeom>
          <a:noFill/>
        </p:spPr>
        <p:txBody>
          <a:bodyPr wrap="square" rtlCol="0">
            <a:spAutoFit/>
          </a:bodyPr>
          <a:lstStyle/>
          <a:p>
            <a:pPr algn="ctr"/>
            <a:r>
              <a:rPr lang="ru-RU" sz="1600" dirty="0" smtClean="0"/>
              <a:t>Свои  провидческие задатки, вне всякого сомнения, Гумилёву достались от  его матери, прозванной Кассандрой и неоднократно предсказывавшей судьбу свою, своих близких и друзей.  </a:t>
            </a:r>
          </a:p>
          <a:p>
            <a:pPr algn="ctr"/>
            <a:r>
              <a:rPr lang="ru-RU" sz="1600" dirty="0" smtClean="0"/>
              <a:t>На протяжении всей своей жизни  Лев Николаевич иногда использовал  эти уникальные  возможности, помогая  своим друзьям в трудных ситуациях. Так, например, находясь в заключении (он был арестован на </a:t>
            </a:r>
            <a:r>
              <a:rPr lang="en-US" sz="1600" dirty="0" smtClean="0"/>
              <a:t>IV</a:t>
            </a:r>
            <a:r>
              <a:rPr lang="ru-RU" sz="1600" dirty="0" smtClean="0"/>
              <a:t> курсе университета в 1938 г),  он  предсказал  Н.А.Козыреву  (выдающемуся астроному и мыслителю </a:t>
            </a:r>
            <a:r>
              <a:rPr lang="en-US" sz="1600" dirty="0" smtClean="0"/>
              <a:t>XX</a:t>
            </a:r>
            <a:r>
              <a:rPr lang="ru-RU" sz="1600" dirty="0" smtClean="0"/>
              <a:t> века)  о замене, назначенного тому расстрела, 10-летней каторгой. В дальнейшем он ещё на раз будет помогать Козыреву, леча его своими экстрасенсорными  способностями. </a:t>
            </a:r>
          </a:p>
          <a:p>
            <a:pPr algn="ctr"/>
            <a:r>
              <a:rPr lang="ru-RU" sz="1600" dirty="0" smtClean="0"/>
              <a:t>Но наиболее впечатляющим для окружающих явилось  предсказание Гумилёва  о начале  Великой Отечественной войны. 22 июня 1941 года он в присутствии свидетелей доказывал одному из лагерных друзей, что в ближайшее время начнётся война. Не успел он закончить фразу, как из барака выскочил какой-то зэк с криком «Война началась!»</a:t>
            </a:r>
            <a:endParaRPr lang="ru-RU"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286000" y="1143000"/>
            <a:ext cx="5943600" cy="1754326"/>
          </a:xfrm>
          <a:prstGeom prst="rect">
            <a:avLst/>
          </a:prstGeom>
          <a:noFill/>
        </p:spPr>
        <p:txBody>
          <a:bodyPr wrap="square" rtlCol="0">
            <a:spAutoFit/>
          </a:bodyPr>
          <a:lstStyle/>
          <a:p>
            <a:pPr algn="ctr"/>
            <a:r>
              <a:rPr lang="ru-RU" dirty="0" smtClean="0"/>
              <a:t>Находясь в сталинских лагерях он  писал: «</a:t>
            </a:r>
            <a:r>
              <a:rPr lang="ru-RU" i="1" dirty="0" smtClean="0"/>
              <a:t>Вообще, самое тяжёлое в пережитом было лишение в нас радости. Радость для организма – витамин; без радости наступает психологическая цинга – гипертония, психастения, истерия и т.п. Для меня сейчас один источник радости – творчество». </a:t>
            </a:r>
            <a:r>
              <a:rPr lang="ru-RU" dirty="0" smtClean="0"/>
              <a:t> </a:t>
            </a:r>
            <a:endParaRPr lang="ru-RU" dirty="0"/>
          </a:p>
        </p:txBody>
      </p:sp>
      <p:sp>
        <p:nvSpPr>
          <p:cNvPr id="4" name="TextBox 3"/>
          <p:cNvSpPr txBox="1"/>
          <p:nvPr/>
        </p:nvSpPr>
        <p:spPr>
          <a:xfrm>
            <a:off x="2286000" y="2895600"/>
            <a:ext cx="6096000" cy="2862322"/>
          </a:xfrm>
          <a:prstGeom prst="rect">
            <a:avLst/>
          </a:prstGeom>
          <a:noFill/>
        </p:spPr>
        <p:txBody>
          <a:bodyPr wrap="square" rtlCol="0">
            <a:spAutoFit/>
          </a:bodyPr>
          <a:lstStyle/>
          <a:p>
            <a:r>
              <a:rPr lang="ru-RU" dirty="0" smtClean="0"/>
              <a:t>Для него духовное одиночество – это подобие ада. Поэтому находясь в лагерной «многонациональной зоне» он умело использовал  окружающую его этносоциальную среду для пополнения знаний в области лингвистики и народных традиций: с иранским коммунистом, осуждённым как английский шпион, он совершенствовал знание персидского языка, с настоящим тибетским ламой постигал сакральную восточную  мудрость и тайну добуддийской религии «бон», у тунгусского шамана выпытывал секреты медицинской и любовной магии.  </a:t>
            </a:r>
            <a:endParaRPr lang="ru-RU" dirty="0"/>
          </a:p>
        </p:txBody>
      </p:sp>
      <p:sp>
        <p:nvSpPr>
          <p:cNvPr id="5" name="TextBox 4"/>
          <p:cNvSpPr txBox="1"/>
          <p:nvPr/>
        </p:nvSpPr>
        <p:spPr>
          <a:xfrm>
            <a:off x="1447800" y="6324600"/>
            <a:ext cx="457200" cy="400110"/>
          </a:xfrm>
          <a:prstGeom prst="rect">
            <a:avLst/>
          </a:prstGeom>
          <a:noFill/>
        </p:spPr>
        <p:txBody>
          <a:bodyPr wrap="square" rtlCol="0">
            <a:spAutoFit/>
          </a:bodyPr>
          <a:lstStyle/>
          <a:p>
            <a:pPr algn="ctr"/>
            <a:r>
              <a:rPr lang="ru-RU" sz="2000" b="1" dirty="0" smtClean="0"/>
              <a:t>7</a:t>
            </a:r>
            <a:endParaRPr lang="ru-RU"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3074" name="Picture 2" descr="C:\Documents and Settings\Admin\Рабочий стол\Материалы для создания презентаций\Л.Н. с Анной Ахматовой.jpg"/>
          <p:cNvPicPr>
            <a:picLocks noChangeAspect="1" noChangeArrowheads="1"/>
          </p:cNvPicPr>
          <p:nvPr/>
        </p:nvPicPr>
        <p:blipFill>
          <a:blip r:embed="rId3" cstate="print"/>
          <a:srcRect/>
          <a:stretch>
            <a:fillRect/>
          </a:stretch>
        </p:blipFill>
        <p:spPr bwMode="auto">
          <a:xfrm>
            <a:off x="0" y="1"/>
            <a:ext cx="2971800" cy="2150502"/>
          </a:xfrm>
          <a:prstGeom prst="rect">
            <a:avLst/>
          </a:prstGeom>
          <a:noFill/>
        </p:spPr>
      </p:pic>
      <p:sp>
        <p:nvSpPr>
          <p:cNvPr id="4" name="TextBox 3"/>
          <p:cNvSpPr txBox="1"/>
          <p:nvPr/>
        </p:nvSpPr>
        <p:spPr>
          <a:xfrm>
            <a:off x="0" y="2438400"/>
            <a:ext cx="1981200" cy="646331"/>
          </a:xfrm>
          <a:prstGeom prst="rect">
            <a:avLst/>
          </a:prstGeom>
          <a:noFill/>
        </p:spPr>
        <p:txBody>
          <a:bodyPr wrap="square" rtlCol="0">
            <a:spAutoFit/>
          </a:bodyPr>
          <a:lstStyle/>
          <a:p>
            <a:pPr algn="ctr"/>
            <a:r>
              <a:rPr lang="ru-RU" b="1" dirty="0" smtClean="0"/>
              <a:t>Л. Н. Гумилёв и</a:t>
            </a:r>
          </a:p>
          <a:p>
            <a:pPr algn="ctr"/>
            <a:r>
              <a:rPr lang="ru-RU" b="1" dirty="0" smtClean="0"/>
              <a:t> А. А.  Ахматова</a:t>
            </a:r>
            <a:endParaRPr lang="ru-RU" b="1" dirty="0"/>
          </a:p>
        </p:txBody>
      </p:sp>
      <p:sp>
        <p:nvSpPr>
          <p:cNvPr id="5" name="TextBox 4"/>
          <p:cNvSpPr txBox="1"/>
          <p:nvPr/>
        </p:nvSpPr>
        <p:spPr>
          <a:xfrm>
            <a:off x="2971800" y="228600"/>
            <a:ext cx="5791200" cy="830997"/>
          </a:xfrm>
          <a:prstGeom prst="rect">
            <a:avLst/>
          </a:prstGeom>
          <a:noFill/>
        </p:spPr>
        <p:txBody>
          <a:bodyPr wrap="square" rtlCol="0">
            <a:spAutoFit/>
          </a:bodyPr>
          <a:lstStyle/>
          <a:p>
            <a:pPr algn="ctr"/>
            <a:r>
              <a:rPr lang="ru-RU" sz="1600" b="1" dirty="0" smtClean="0">
                <a:solidFill>
                  <a:schemeClr val="bg1"/>
                </a:solidFill>
              </a:rPr>
              <a:t>Сосланный в Норильск на строительство металлургического комбината,  он посвящает своему любимому  городу  (Петербургу) такие строки:</a:t>
            </a:r>
            <a:endParaRPr lang="ru-RU" sz="1600" b="1" dirty="0">
              <a:solidFill>
                <a:schemeClr val="bg1"/>
              </a:solidFill>
            </a:endParaRPr>
          </a:p>
        </p:txBody>
      </p:sp>
      <p:sp>
        <p:nvSpPr>
          <p:cNvPr id="6" name="TextBox 5"/>
          <p:cNvSpPr txBox="1"/>
          <p:nvPr/>
        </p:nvSpPr>
        <p:spPr>
          <a:xfrm>
            <a:off x="3048000" y="1143000"/>
            <a:ext cx="5181600" cy="4832092"/>
          </a:xfrm>
          <a:prstGeom prst="rect">
            <a:avLst/>
          </a:prstGeom>
          <a:noFill/>
        </p:spPr>
        <p:txBody>
          <a:bodyPr wrap="square" rtlCol="0">
            <a:spAutoFit/>
          </a:bodyPr>
          <a:lstStyle/>
          <a:p>
            <a:r>
              <a:rPr lang="ru-RU" dirty="0" smtClean="0"/>
              <a:t>Когда мерещится чугунная ограда,</a:t>
            </a:r>
          </a:p>
          <a:p>
            <a:r>
              <a:rPr lang="ru-RU" dirty="0" smtClean="0"/>
              <a:t>И пробегающих трамваев огоньки,</a:t>
            </a:r>
          </a:p>
          <a:p>
            <a:r>
              <a:rPr lang="ru-RU" dirty="0" smtClean="0"/>
              <a:t>И запах листьев из ночного сада,</a:t>
            </a:r>
          </a:p>
          <a:p>
            <a:r>
              <a:rPr lang="ru-RU" dirty="0" smtClean="0"/>
              <a:t>И тёмный блеск встревоженной реки,</a:t>
            </a:r>
          </a:p>
          <a:p>
            <a:r>
              <a:rPr lang="ru-RU" dirty="0" smtClean="0"/>
              <a:t>И тёплое, осеннее ненастье</a:t>
            </a:r>
          </a:p>
          <a:p>
            <a:r>
              <a:rPr lang="ru-RU" dirty="0" smtClean="0"/>
              <a:t>На мостовой, средь искристых камней,</a:t>
            </a:r>
          </a:p>
          <a:p>
            <a:r>
              <a:rPr lang="ru-RU" dirty="0" smtClean="0"/>
              <a:t>Мне кажется, что нет иного счастья,</a:t>
            </a:r>
          </a:p>
          <a:p>
            <a:r>
              <a:rPr lang="ru-RU" dirty="0" smtClean="0"/>
              <a:t>Чем помнить город юности моей. </a:t>
            </a:r>
          </a:p>
          <a:p>
            <a:r>
              <a:rPr lang="ru-RU" dirty="0" smtClean="0"/>
              <a:t>Мне кажется…Нет.  Я уверен в этом!</a:t>
            </a:r>
          </a:p>
          <a:p>
            <a:r>
              <a:rPr lang="ru-RU" dirty="0" smtClean="0"/>
              <a:t>Что тщетны грани вёрст и грани лет,</a:t>
            </a:r>
          </a:p>
          <a:p>
            <a:r>
              <a:rPr lang="ru-RU" dirty="0" smtClean="0"/>
              <a:t>Что улица, увенчанная светом</a:t>
            </a:r>
          </a:p>
          <a:p>
            <a:r>
              <a:rPr lang="ru-RU" dirty="0" smtClean="0"/>
              <a:t>Рождает мой давнишний силуэт.</a:t>
            </a:r>
          </a:p>
          <a:p>
            <a:r>
              <a:rPr lang="ru-RU" b="1" dirty="0" smtClean="0"/>
              <a:t>Что тень моя видна на серых зданьях,</a:t>
            </a:r>
          </a:p>
          <a:p>
            <a:r>
              <a:rPr lang="ru-RU" dirty="0" smtClean="0"/>
              <a:t>Мой след блестит на искристых камнях.</a:t>
            </a:r>
          </a:p>
          <a:p>
            <a:r>
              <a:rPr lang="ru-RU" dirty="0" smtClean="0"/>
              <a:t>Как город жив в моих воспоминаньях,</a:t>
            </a:r>
          </a:p>
          <a:p>
            <a:r>
              <a:rPr lang="ru-RU" b="1" dirty="0" smtClean="0"/>
              <a:t>Как   тень  моя  жива в его тенях!</a:t>
            </a:r>
          </a:p>
          <a:p>
            <a:endParaRPr lang="ru-RU" sz="2000" dirty="0" smtClean="0"/>
          </a:p>
        </p:txBody>
      </p:sp>
      <p:sp>
        <p:nvSpPr>
          <p:cNvPr id="7" name="TextBox 6"/>
          <p:cNvSpPr txBox="1"/>
          <p:nvPr/>
        </p:nvSpPr>
        <p:spPr>
          <a:xfrm>
            <a:off x="0" y="3352800"/>
            <a:ext cx="2971800" cy="2246769"/>
          </a:xfrm>
          <a:prstGeom prst="rect">
            <a:avLst/>
          </a:prstGeom>
          <a:noFill/>
        </p:spPr>
        <p:txBody>
          <a:bodyPr wrap="square" rtlCol="0">
            <a:spAutoFit/>
          </a:bodyPr>
          <a:lstStyle/>
          <a:p>
            <a:r>
              <a:rPr lang="ru-RU" sz="2000" b="1" i="1" dirty="0" smtClean="0"/>
              <a:t>Образ  тени  возник  у сына и матери  почти одновременно и параллельно,  при их  встрече  в 1945 году это  совпадение   удивило их обоих.</a:t>
            </a:r>
            <a:endParaRPr lang="ru-RU" sz="2000" b="1" i="1" dirty="0"/>
          </a:p>
        </p:txBody>
      </p:sp>
      <p:sp>
        <p:nvSpPr>
          <p:cNvPr id="8" name="TextBox 7"/>
          <p:cNvSpPr txBox="1"/>
          <p:nvPr/>
        </p:nvSpPr>
        <p:spPr>
          <a:xfrm>
            <a:off x="1371600" y="6248400"/>
            <a:ext cx="533400" cy="400110"/>
          </a:xfrm>
          <a:prstGeom prst="rect">
            <a:avLst/>
          </a:prstGeom>
          <a:noFill/>
        </p:spPr>
        <p:txBody>
          <a:bodyPr wrap="square" rtlCol="0">
            <a:spAutoFit/>
          </a:bodyPr>
          <a:lstStyle/>
          <a:p>
            <a:pPr algn="ctr"/>
            <a:r>
              <a:rPr lang="ru-RU" sz="2000" b="1" dirty="0" smtClean="0"/>
              <a:t>8</a:t>
            </a:r>
            <a:endParaRPr lang="ru-RU"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524000" y="6248400"/>
            <a:ext cx="457200" cy="381000"/>
          </a:xfrm>
          <a:prstGeom prst="rect">
            <a:avLst/>
          </a:prstGeom>
          <a:noFill/>
        </p:spPr>
        <p:txBody>
          <a:bodyPr wrap="square" rtlCol="0">
            <a:spAutoFit/>
          </a:bodyPr>
          <a:lstStyle/>
          <a:p>
            <a:r>
              <a:rPr lang="ru-RU" b="1" dirty="0" smtClean="0"/>
              <a:t>9</a:t>
            </a:r>
            <a:endParaRPr lang="ru-RU" b="1" dirty="0"/>
          </a:p>
        </p:txBody>
      </p:sp>
      <p:sp>
        <p:nvSpPr>
          <p:cNvPr id="4" name="TextBox 3"/>
          <p:cNvSpPr txBox="1"/>
          <p:nvPr/>
        </p:nvSpPr>
        <p:spPr>
          <a:xfrm>
            <a:off x="2286000" y="1143000"/>
            <a:ext cx="6096000" cy="4401205"/>
          </a:xfrm>
          <a:prstGeom prst="rect">
            <a:avLst/>
          </a:prstGeom>
          <a:noFill/>
        </p:spPr>
        <p:txBody>
          <a:bodyPr wrap="square" rtlCol="0">
            <a:spAutoFit/>
          </a:bodyPr>
          <a:lstStyle/>
          <a:p>
            <a:pPr algn="ctr"/>
            <a:r>
              <a:rPr lang="ru-RU" sz="1750" b="1" dirty="0" smtClean="0"/>
              <a:t>Гумилёв считал себя евразийцем</a:t>
            </a:r>
            <a:r>
              <a:rPr lang="ru-RU" sz="1750" dirty="0" smtClean="0"/>
              <a:t>. Он  говорил так: «Культура России – совершенно особая, специфическая культура, обладающая не меньшим историческим значением, чем европейская и азиатские. Её надо противопоставить культурам  Европы и Азии, как срединную, евразийскую культуру…  </a:t>
            </a:r>
          </a:p>
          <a:p>
            <a:pPr algn="ctr"/>
            <a:r>
              <a:rPr lang="ru-RU" sz="1750" dirty="0" smtClean="0"/>
              <a:t>Мы должны себя осознать евразийцами, чтобы осознать себя русскими. Сбросив татарское иго, мы должны сбросить и европейское иго…</a:t>
            </a:r>
          </a:p>
          <a:p>
            <a:pPr algn="ctr"/>
            <a:r>
              <a:rPr lang="ru-RU" sz="1750" dirty="0" smtClean="0"/>
              <a:t>Россия – не просто страна или государство (безотносительно к форме власти). Россия – целый континент: не столько в географическом или космопланетарном, сколько в ноосферном и цивилизационном смысле. Ибо границы этого континента проходят не по морю, не по суше, а через сердца и души людей…границы цивилизации пролегают не только в пространстве, но и во времени».</a:t>
            </a:r>
            <a:endParaRPr lang="ru-RU" sz="175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2314</Words>
  <Application>Microsoft Office PowerPoint</Application>
  <PresentationFormat>Экран (4:3)</PresentationFormat>
  <Paragraphs>145</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Лев  Николаевич  Гумилёв</dc:title>
  <cp:lastModifiedBy>Бажутина</cp:lastModifiedBy>
  <cp:revision>109</cp:revision>
  <dcterms:modified xsi:type="dcterms:W3CDTF">2012-02-17T15:45:01Z</dcterms:modified>
</cp:coreProperties>
</file>