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9" r:id="rId3"/>
    <p:sldId id="291" r:id="rId4"/>
    <p:sldId id="292" r:id="rId5"/>
    <p:sldId id="293" r:id="rId6"/>
    <p:sldId id="297" r:id="rId7"/>
    <p:sldId id="299" r:id="rId8"/>
    <p:sldId id="304" r:id="rId9"/>
    <p:sldId id="303" r:id="rId10"/>
    <p:sldId id="301" r:id="rId11"/>
    <p:sldId id="306" r:id="rId12"/>
    <p:sldId id="305" r:id="rId13"/>
    <p:sldId id="311" r:id="rId14"/>
    <p:sldId id="310" r:id="rId15"/>
    <p:sldId id="312" r:id="rId16"/>
    <p:sldId id="309" r:id="rId17"/>
    <p:sldId id="276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357D"/>
    <a:srgbClr val="D7E6EE"/>
    <a:srgbClr val="6F9AEF"/>
    <a:srgbClr val="6DCEF1"/>
    <a:srgbClr val="99CC00"/>
    <a:srgbClr val="93DADF"/>
    <a:srgbClr val="3BCBDF"/>
    <a:srgbClr val="4976D1"/>
    <a:srgbClr val="BED6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14" autoAdjust="0"/>
    <p:restoredTop sz="94660" autoAdjust="0"/>
  </p:normalViewPr>
  <p:slideViewPr>
    <p:cSldViewPr>
      <p:cViewPr varScale="1">
        <p:scale>
          <a:sx n="64" d="100"/>
          <a:sy n="64" d="100"/>
        </p:scale>
        <p:origin x="-153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8CE917-F7D0-4567-92B0-E1AFDEA66968}" type="datetimeFigureOut">
              <a:rPr lang="ru-RU" smtClean="0"/>
              <a:t>29.01.2012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31B31E-B6C3-4048-8079-C7913040C4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5419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1B31E-B6C3-4048-8079-C7913040C40E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943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89" name="Group 17"/>
          <p:cNvGrpSpPr>
            <a:grpSpLocks/>
          </p:cNvGrpSpPr>
          <p:nvPr/>
        </p:nvGrpSpPr>
        <p:grpSpPr bwMode="auto">
          <a:xfrm>
            <a:off x="-9525" y="2708275"/>
            <a:ext cx="9183688" cy="1501775"/>
            <a:chOff x="-23" y="1319"/>
            <a:chExt cx="5799" cy="946"/>
          </a:xfrm>
        </p:grpSpPr>
        <p:sp>
          <p:nvSpPr>
            <p:cNvPr id="3090" name="Freeform 18"/>
            <p:cNvSpPr>
              <a:spLocks/>
            </p:cNvSpPr>
            <p:nvPr/>
          </p:nvSpPr>
          <p:spPr bwMode="gray">
            <a:xfrm>
              <a:off x="-20" y="1319"/>
              <a:ext cx="5779" cy="946"/>
            </a:xfrm>
            <a:custGeom>
              <a:avLst/>
              <a:gdLst>
                <a:gd name="T0" fmla="*/ 6 w 5779"/>
                <a:gd name="T1" fmla="*/ 454 h 946"/>
                <a:gd name="T2" fmla="*/ 355 w 5779"/>
                <a:gd name="T3" fmla="*/ 454 h 946"/>
                <a:gd name="T4" fmla="*/ 757 w 5779"/>
                <a:gd name="T5" fmla="*/ 1 h 946"/>
                <a:gd name="T6" fmla="*/ 2511 w 5779"/>
                <a:gd name="T7" fmla="*/ 0 h 946"/>
                <a:gd name="T8" fmla="*/ 2646 w 5779"/>
                <a:gd name="T9" fmla="*/ 144 h 946"/>
                <a:gd name="T10" fmla="*/ 5779 w 5779"/>
                <a:gd name="T11" fmla="*/ 137 h 946"/>
                <a:gd name="T12" fmla="*/ 5779 w 5779"/>
                <a:gd name="T13" fmla="*/ 772 h 946"/>
                <a:gd name="T14" fmla="*/ 2899 w 5779"/>
                <a:gd name="T15" fmla="*/ 765 h 946"/>
                <a:gd name="T16" fmla="*/ 2757 w 5779"/>
                <a:gd name="T17" fmla="*/ 946 h 946"/>
                <a:gd name="T18" fmla="*/ 1883 w 5779"/>
                <a:gd name="T19" fmla="*/ 946 h 946"/>
                <a:gd name="T20" fmla="*/ 1663 w 5779"/>
                <a:gd name="T21" fmla="*/ 687 h 946"/>
                <a:gd name="T22" fmla="*/ 0 w 5779"/>
                <a:gd name="T23" fmla="*/ 687 h 946"/>
                <a:gd name="T24" fmla="*/ 35 w 5779"/>
                <a:gd name="T25" fmla="*/ 480 h 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79" h="946">
                  <a:moveTo>
                    <a:pt x="6" y="454"/>
                  </a:moveTo>
                  <a:lnTo>
                    <a:pt x="355" y="454"/>
                  </a:lnTo>
                  <a:lnTo>
                    <a:pt x="757" y="1"/>
                  </a:lnTo>
                  <a:lnTo>
                    <a:pt x="2511" y="0"/>
                  </a:lnTo>
                  <a:lnTo>
                    <a:pt x="2646" y="144"/>
                  </a:lnTo>
                  <a:lnTo>
                    <a:pt x="5779" y="137"/>
                  </a:lnTo>
                  <a:lnTo>
                    <a:pt x="5779" y="772"/>
                  </a:lnTo>
                  <a:lnTo>
                    <a:pt x="2899" y="765"/>
                  </a:lnTo>
                  <a:lnTo>
                    <a:pt x="2757" y="946"/>
                  </a:lnTo>
                  <a:lnTo>
                    <a:pt x="1883" y="946"/>
                  </a:lnTo>
                  <a:lnTo>
                    <a:pt x="1663" y="687"/>
                  </a:lnTo>
                  <a:lnTo>
                    <a:pt x="0" y="687"/>
                  </a:lnTo>
                  <a:lnTo>
                    <a:pt x="35" y="48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dist="77251" dir="4832261" algn="ctr" rotWithShape="0">
                <a:srgbClr val="000066">
                  <a:alpha val="19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91" name="Freeform 19" descr="01_img(Global Digtal Desigm(imageState)"/>
            <p:cNvSpPr>
              <a:spLocks/>
            </p:cNvSpPr>
            <p:nvPr/>
          </p:nvSpPr>
          <p:spPr bwMode="gray">
            <a:xfrm>
              <a:off x="-23" y="1344"/>
              <a:ext cx="5799" cy="895"/>
            </a:xfrm>
            <a:custGeom>
              <a:avLst/>
              <a:gdLst>
                <a:gd name="T0" fmla="*/ 0 w 5799"/>
                <a:gd name="T1" fmla="*/ 455 h 895"/>
                <a:gd name="T2" fmla="*/ 369 w 5799"/>
                <a:gd name="T3" fmla="*/ 454 h 895"/>
                <a:gd name="T4" fmla="*/ 776 w 5799"/>
                <a:gd name="T5" fmla="*/ 0 h 895"/>
                <a:gd name="T6" fmla="*/ 2496 w 5799"/>
                <a:gd name="T7" fmla="*/ 0 h 895"/>
                <a:gd name="T8" fmla="*/ 2632 w 5799"/>
                <a:gd name="T9" fmla="*/ 136 h 895"/>
                <a:gd name="T10" fmla="*/ 5799 w 5799"/>
                <a:gd name="T11" fmla="*/ 136 h 895"/>
                <a:gd name="T12" fmla="*/ 5788 w 5799"/>
                <a:gd name="T13" fmla="*/ 727 h 895"/>
                <a:gd name="T14" fmla="*/ 2883 w 5799"/>
                <a:gd name="T15" fmla="*/ 708 h 895"/>
                <a:gd name="T16" fmla="*/ 2747 w 5799"/>
                <a:gd name="T17" fmla="*/ 895 h 895"/>
                <a:gd name="T18" fmla="*/ 1899 w 5799"/>
                <a:gd name="T19" fmla="*/ 895 h 895"/>
                <a:gd name="T20" fmla="*/ 1681 w 5799"/>
                <a:gd name="T21" fmla="*/ 635 h 895"/>
                <a:gd name="T22" fmla="*/ 7 w 5799"/>
                <a:gd name="T23" fmla="*/ 635 h 895"/>
                <a:gd name="T24" fmla="*/ 7 w 5799"/>
                <a:gd name="T25" fmla="*/ 454 h 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99" h="895">
                  <a:moveTo>
                    <a:pt x="0" y="455"/>
                  </a:moveTo>
                  <a:lnTo>
                    <a:pt x="369" y="454"/>
                  </a:lnTo>
                  <a:lnTo>
                    <a:pt x="776" y="0"/>
                  </a:lnTo>
                  <a:lnTo>
                    <a:pt x="2496" y="0"/>
                  </a:lnTo>
                  <a:lnTo>
                    <a:pt x="2632" y="136"/>
                  </a:lnTo>
                  <a:lnTo>
                    <a:pt x="5799" y="136"/>
                  </a:lnTo>
                  <a:lnTo>
                    <a:pt x="5788" y="727"/>
                  </a:lnTo>
                  <a:lnTo>
                    <a:pt x="2883" y="708"/>
                  </a:lnTo>
                  <a:lnTo>
                    <a:pt x="2747" y="895"/>
                  </a:lnTo>
                  <a:lnTo>
                    <a:pt x="1899" y="895"/>
                  </a:lnTo>
                  <a:lnTo>
                    <a:pt x="1681" y="635"/>
                  </a:lnTo>
                  <a:lnTo>
                    <a:pt x="7" y="635"/>
                  </a:lnTo>
                  <a:lnTo>
                    <a:pt x="7" y="454"/>
                  </a:lnTo>
                </a:path>
              </a:pathLst>
            </a:custGeom>
            <a:blipFill dpi="0" rotWithShape="1">
              <a:blip r:embed="rId2"/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990600" y="4953000"/>
            <a:ext cx="73152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>
                <a:latin typeface="Verdana" pitchFamily="34" charset="0"/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304800" y="228600"/>
            <a:ext cx="1079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000" b="1">
                <a:latin typeface="Verdana" pitchFamily="34" charset="0"/>
              </a:rPr>
              <a:t>LOGO</a:t>
            </a:r>
          </a:p>
        </p:txBody>
      </p:sp>
      <p:sp>
        <p:nvSpPr>
          <p:cNvPr id="3092" name="Rectangle 20"/>
          <p:cNvSpPr>
            <a:spLocks noGrp="1" noChangeArrowheads="1"/>
          </p:cNvSpPr>
          <p:nvPr>
            <p:ph type="ctrTitle" sz="quarter"/>
          </p:nvPr>
        </p:nvSpPr>
        <p:spPr bwMode="black">
          <a:xfrm>
            <a:off x="611188" y="1700213"/>
            <a:ext cx="8137525" cy="792162"/>
          </a:xfrm>
          <a:effectLst>
            <a:outerShdw dist="53882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ru-RU" altLang="ko-KR" noProof="0" smtClean="0"/>
              <a:t>Образец заголовка</a:t>
            </a:r>
            <a:endParaRPr lang="en-US" altLang="ko-KR" noProof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DE3123-6D16-4B01-9AA7-02B8BAF8FAE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25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79438"/>
            <a:ext cx="2057400" cy="59007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79438"/>
            <a:ext cx="6019800" cy="59007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991485-C232-4999-A3B4-107E95ACD97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2532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79438"/>
            <a:ext cx="7848600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343025"/>
            <a:ext cx="8229600" cy="5137150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7010400" y="288925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5791200" y="6537325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671888" y="6537325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9A661AD9-7BA2-46F5-A410-167D93794D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823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E1DBE5-BB93-4388-AA6E-C68474E6385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74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72DB52-F4F7-481D-B452-93B379E3947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13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343025"/>
            <a:ext cx="4038600" cy="5137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343025"/>
            <a:ext cx="4038600" cy="5137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2CAC32-3465-4517-9CB1-1801F3D7088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663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9912C9-2CCD-4986-B9F3-ACC19C0D737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016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375782-B093-433F-AF27-30EE81AE7DE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926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F61BDD-49B3-464D-8BCF-C8BCA0BB1D5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580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C85092-B032-4004-BB4C-76C5BDBABB8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330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2342E8-4F41-4634-BED3-E308F5ABDA3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119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0" name="Freeform 16"/>
          <p:cNvSpPr>
            <a:spLocks/>
          </p:cNvSpPr>
          <p:nvPr/>
        </p:nvSpPr>
        <p:spPr bwMode="gray">
          <a:xfrm>
            <a:off x="0" y="360363"/>
            <a:ext cx="9148763" cy="900112"/>
          </a:xfrm>
          <a:custGeom>
            <a:avLst/>
            <a:gdLst>
              <a:gd name="T0" fmla="*/ 0 w 5763"/>
              <a:gd name="T1" fmla="*/ 368 h 567"/>
              <a:gd name="T2" fmla="*/ 440 w 5763"/>
              <a:gd name="T3" fmla="*/ 368 h 567"/>
              <a:gd name="T4" fmla="*/ 777 w 5763"/>
              <a:gd name="T5" fmla="*/ 0 h 567"/>
              <a:gd name="T6" fmla="*/ 2162 w 5763"/>
              <a:gd name="T7" fmla="*/ 0 h 567"/>
              <a:gd name="T8" fmla="*/ 2265 w 5763"/>
              <a:gd name="T9" fmla="*/ 116 h 567"/>
              <a:gd name="T10" fmla="*/ 5756 w 5763"/>
              <a:gd name="T11" fmla="*/ 112 h 567"/>
              <a:gd name="T12" fmla="*/ 5763 w 5763"/>
              <a:gd name="T13" fmla="*/ 567 h 567"/>
              <a:gd name="T14" fmla="*/ 6 w 5763"/>
              <a:gd name="T15" fmla="*/ 556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763" h="567">
                <a:moveTo>
                  <a:pt x="0" y="368"/>
                </a:moveTo>
                <a:lnTo>
                  <a:pt x="440" y="368"/>
                </a:lnTo>
                <a:lnTo>
                  <a:pt x="777" y="0"/>
                </a:lnTo>
                <a:lnTo>
                  <a:pt x="2162" y="0"/>
                </a:lnTo>
                <a:lnTo>
                  <a:pt x="2265" y="116"/>
                </a:lnTo>
                <a:lnTo>
                  <a:pt x="5756" y="112"/>
                </a:lnTo>
                <a:lnTo>
                  <a:pt x="5763" y="567"/>
                </a:lnTo>
                <a:lnTo>
                  <a:pt x="6" y="556"/>
                </a:lnTo>
              </a:path>
            </a:pathLst>
          </a:cu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7251" dir="4832261" algn="ctr" rotWithShape="0">
                    <a:srgbClr val="000066">
                      <a:alpha val="19000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9" name="Freeform 15" descr="01b_img(Global Digtal Desigm(imageState)"/>
          <p:cNvSpPr>
            <a:spLocks/>
          </p:cNvSpPr>
          <p:nvPr/>
        </p:nvSpPr>
        <p:spPr bwMode="gray">
          <a:xfrm>
            <a:off x="-9525" y="336550"/>
            <a:ext cx="9182100" cy="838200"/>
          </a:xfrm>
          <a:custGeom>
            <a:avLst/>
            <a:gdLst>
              <a:gd name="T0" fmla="*/ 449 w 5784"/>
              <a:gd name="T1" fmla="*/ 370 h 528"/>
              <a:gd name="T2" fmla="*/ 768 w 5784"/>
              <a:gd name="T3" fmla="*/ 1 h 528"/>
              <a:gd name="T4" fmla="*/ 2158 w 5784"/>
              <a:gd name="T5" fmla="*/ 0 h 528"/>
              <a:gd name="T6" fmla="*/ 2258 w 5784"/>
              <a:gd name="T7" fmla="*/ 115 h 528"/>
              <a:gd name="T8" fmla="*/ 5784 w 5784"/>
              <a:gd name="T9" fmla="*/ 115 h 528"/>
              <a:gd name="T10" fmla="*/ 5779 w 5784"/>
              <a:gd name="T11" fmla="*/ 528 h 528"/>
              <a:gd name="T12" fmla="*/ 0 w 5784"/>
              <a:gd name="T13" fmla="*/ 519 h 528"/>
              <a:gd name="T14" fmla="*/ 0 w 5784"/>
              <a:gd name="T15" fmla="*/ 371 h 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784" h="528">
                <a:moveTo>
                  <a:pt x="449" y="370"/>
                </a:moveTo>
                <a:lnTo>
                  <a:pt x="768" y="1"/>
                </a:lnTo>
                <a:lnTo>
                  <a:pt x="2158" y="0"/>
                </a:lnTo>
                <a:lnTo>
                  <a:pt x="2258" y="115"/>
                </a:lnTo>
                <a:lnTo>
                  <a:pt x="5784" y="115"/>
                </a:lnTo>
                <a:lnTo>
                  <a:pt x="5779" y="528"/>
                </a:lnTo>
                <a:lnTo>
                  <a:pt x="0" y="519"/>
                </a:lnTo>
                <a:lnTo>
                  <a:pt x="0" y="371"/>
                </a:lnTo>
              </a:path>
            </a:pathLst>
          </a:custGeom>
          <a:blipFill dpi="0" rotWithShape="1">
            <a:blip r:embed="rId15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7251" dir="16767739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3025"/>
            <a:ext cx="8229600" cy="513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10400" y="288925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latin typeface="+mj-lt"/>
              </a:defRPr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537325"/>
            <a:ext cx="2895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latin typeface="+mj-lt"/>
              </a:defRPr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671888" y="6537325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latin typeface="+mj-lt"/>
              </a:defRPr>
            </a:lvl1pPr>
          </a:lstStyle>
          <a:p>
            <a:fld id="{06FBEC3D-D57C-4A6D-80F4-C6002AEE249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609600" y="579438"/>
            <a:ext cx="7848600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908720"/>
            <a:ext cx="8621960" cy="2192015"/>
          </a:xfrm>
        </p:spPr>
        <p:txBody>
          <a:bodyPr/>
          <a:lstStyle/>
          <a:p>
            <a:r>
              <a:rPr lang="ru-RU" sz="4000" dirty="0" smtClean="0">
                <a:solidFill>
                  <a:srgbClr val="C00000"/>
                </a:solidFill>
              </a:rPr>
              <a:t>Деловая игра как метод активного обучения школьников.</a:t>
            </a:r>
            <a:endParaRPr lang="en-US" sz="4000" dirty="0">
              <a:solidFill>
                <a:srgbClr val="C0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84768" y="2708920"/>
            <a:ext cx="7315200" cy="381000"/>
          </a:xfrm>
        </p:spPr>
        <p:txBody>
          <a:bodyPr/>
          <a:lstStyle/>
          <a:p>
            <a:r>
              <a:rPr lang="en-US" dirty="0"/>
              <a:t>www.themegallery.com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23928" y="4149080"/>
            <a:ext cx="4608512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sz="3400" b="1" dirty="0" smtClean="0">
                <a:solidFill>
                  <a:schemeClr val="accent2">
                    <a:lumMod val="50000"/>
                  </a:schemeClr>
                </a:solidFill>
              </a:rPr>
              <a:t>Козорезова В. Ю.,</a:t>
            </a:r>
          </a:p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учитель математики</a:t>
            </a:r>
          </a:p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МОБУ СОШ №34</a:t>
            </a:r>
          </a:p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г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. Таганрог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-315416"/>
            <a:ext cx="8567898" cy="6840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7848600" cy="563562"/>
          </a:xfrm>
        </p:spPr>
        <p:txBody>
          <a:bodyPr/>
          <a:lstStyle/>
          <a:p>
            <a:r>
              <a:rPr lang="ru-RU" sz="3600" b="1" dirty="0">
                <a:solidFill>
                  <a:srgbClr val="FF0000"/>
                </a:solidFill>
              </a:rPr>
              <a:t>Структура деловой игры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1988824" y="404664"/>
            <a:ext cx="2133600" cy="320675"/>
          </a:xfrm>
        </p:spPr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1340752" y="4797152"/>
            <a:ext cx="2895600" cy="320675"/>
          </a:xfrm>
        </p:spPr>
        <p:txBody>
          <a:bodyPr/>
          <a:lstStyle/>
          <a:p>
            <a:r>
              <a:rPr lang="en-US" dirty="0" smtClean="0"/>
              <a:t>Company Logo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8646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844824"/>
            <a:ext cx="7160420" cy="477958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836712"/>
            <a:ext cx="7848600" cy="563562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Деловая игра</a:t>
            </a:r>
            <a:b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</a:b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 «Банковская деятельность»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3140952" y="476672"/>
            <a:ext cx="2133600" cy="320675"/>
          </a:xfrm>
        </p:spPr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0044608" y="4365104"/>
            <a:ext cx="2895600" cy="320675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7" name="Picture 8" descr="09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013176"/>
            <a:ext cx="1872208" cy="1671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2371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96752"/>
            <a:ext cx="7848600" cy="563562"/>
          </a:xfrm>
        </p:spPr>
        <p:txBody>
          <a:bodyPr/>
          <a:lstStyle/>
          <a:p>
            <a:pPr algn="l"/>
            <a:r>
              <a:rPr lang="ru-RU" sz="2800" b="1" u="sng" dirty="0" smtClean="0">
                <a:solidFill>
                  <a:srgbClr val="FF0000"/>
                </a:solidFill>
              </a:rPr>
              <a:t>Задача консультационному отделу.</a:t>
            </a:r>
            <a:br>
              <a:rPr lang="ru-RU" sz="2800" b="1" u="sng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Используя данные таблицы, рассчитайте наиболее оптимальный вариант вклада для Вашего клиента (срок вклада-3 года, сумма вклада-20000 руб.):</a:t>
            </a:r>
            <a:endParaRPr lang="ru-RU" sz="2400" b="1" u="sng" dirty="0">
              <a:solidFill>
                <a:srgbClr val="FF0000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637920"/>
              </p:ext>
            </p:extLst>
          </p:nvPr>
        </p:nvGraphicFramePr>
        <p:xfrm>
          <a:off x="1115616" y="2420888"/>
          <a:ext cx="7344816" cy="43206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7745"/>
                <a:gridCol w="2247428"/>
                <a:gridCol w="1704945"/>
                <a:gridCol w="2694698"/>
              </a:tblGrid>
              <a:tr h="1723185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№</a:t>
                      </a:r>
                    </a:p>
                    <a:p>
                      <a:pPr algn="ctr"/>
                      <a:r>
                        <a:rPr lang="ru-RU" sz="2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п</a:t>
                      </a:r>
                      <a:r>
                        <a:rPr lang="en-US" sz="2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/</a:t>
                      </a:r>
                      <a:r>
                        <a:rPr lang="ru-RU" sz="2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п</a:t>
                      </a:r>
                      <a:endParaRPr lang="ru-RU" sz="20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Наименование</a:t>
                      </a:r>
                    </a:p>
                    <a:p>
                      <a:pPr algn="ctr"/>
                      <a:r>
                        <a:rPr lang="ru-RU" sz="2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вклада</a:t>
                      </a:r>
                      <a:endParaRPr lang="ru-RU" sz="20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Ставка в</a:t>
                      </a:r>
                    </a:p>
                    <a:p>
                      <a:pPr algn="ctr"/>
                      <a:r>
                        <a:rPr lang="ru-RU" sz="2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рублях</a:t>
                      </a:r>
                    </a:p>
                    <a:p>
                      <a:pPr algn="ctr"/>
                      <a:r>
                        <a:rPr lang="ru-RU" sz="2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(в % годовых)</a:t>
                      </a:r>
                      <a:endParaRPr lang="ru-RU" sz="20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Дополнительные действия</a:t>
                      </a:r>
                      <a:r>
                        <a:rPr lang="ru-RU" sz="20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вкладчика</a:t>
                      </a:r>
                      <a:endParaRPr lang="ru-RU" sz="20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841556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1.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Вклад</a:t>
                      </a:r>
                      <a:r>
                        <a:rPr lang="ru-RU" b="1" baseline="0" dirty="0" smtClean="0"/>
                        <a:t> «Сохраняй»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5,9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снять</a:t>
                      </a:r>
                      <a:r>
                        <a:rPr lang="ru-RU" b="1" baseline="0" dirty="0" smtClean="0"/>
                        <a:t> 1000 руб. по прошествии 2 лет</a:t>
                      </a:r>
                      <a:endParaRPr lang="ru-RU" b="1" dirty="0"/>
                    </a:p>
                  </a:txBody>
                  <a:tcPr/>
                </a:tc>
              </a:tr>
              <a:tr h="841556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2.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Вклад «Накопляй»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5,2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l"/>
                      <a:r>
                        <a:rPr lang="ru-RU" dirty="0" smtClean="0"/>
                        <a:t>              </a:t>
                      </a:r>
                      <a:r>
                        <a:rPr lang="ru-RU" b="1" dirty="0" smtClean="0"/>
                        <a:t>-------</a:t>
                      </a:r>
                      <a:endParaRPr lang="ru-RU" dirty="0"/>
                    </a:p>
                  </a:txBody>
                  <a:tcPr/>
                </a:tc>
              </a:tr>
              <a:tr h="841556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3.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Вклад «Управляй»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5,1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пополнить</a:t>
                      </a:r>
                      <a:r>
                        <a:rPr lang="ru-RU" b="1" baseline="0" dirty="0" smtClean="0"/>
                        <a:t> счёт на </a:t>
                      </a:r>
                      <a:r>
                        <a:rPr lang="ru-RU" dirty="0" smtClean="0"/>
                        <a:t> </a:t>
                      </a:r>
                      <a:r>
                        <a:rPr lang="ru-RU" b="1" dirty="0" smtClean="0"/>
                        <a:t>1000</a:t>
                      </a:r>
                      <a:r>
                        <a:rPr lang="ru-RU" b="1" baseline="0" dirty="0" smtClean="0"/>
                        <a:t> руб. по прошествии 2 лет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1052720" y="332656"/>
            <a:ext cx="2133600" cy="32067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1700792" y="5085184"/>
            <a:ext cx="2895600" cy="320675"/>
          </a:xfrm>
        </p:spPr>
        <p:txBody>
          <a:bodyPr/>
          <a:lstStyle/>
          <a:p>
            <a:r>
              <a:rPr lang="en-US" dirty="0" smtClean="0"/>
              <a:t>Company Logo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7380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318" name="AutoShape 54"/>
          <p:cNvSpPr>
            <a:spLocks noChangeArrowheads="1"/>
          </p:cNvSpPr>
          <p:nvPr/>
        </p:nvSpPr>
        <p:spPr bwMode="ltGray">
          <a:xfrm rot="5400000">
            <a:off x="-2465388" y="1627188"/>
            <a:ext cx="4824413" cy="4770438"/>
          </a:xfrm>
          <a:custGeom>
            <a:avLst/>
            <a:gdLst>
              <a:gd name="G0" fmla="+- 10478 0 0"/>
              <a:gd name="G1" fmla="+- -11739500 0 0"/>
              <a:gd name="G2" fmla="+- 0 0 -11739500"/>
              <a:gd name="T0" fmla="*/ 0 256 1"/>
              <a:gd name="T1" fmla="*/ 180 256 1"/>
              <a:gd name="G3" fmla="+- -11739500 T0 T1"/>
              <a:gd name="T2" fmla="*/ 0 256 1"/>
              <a:gd name="T3" fmla="*/ 90 256 1"/>
              <a:gd name="G4" fmla="+- -11739500 T2 T3"/>
              <a:gd name="G5" fmla="*/ G4 2 1"/>
              <a:gd name="T4" fmla="*/ 90 256 1"/>
              <a:gd name="T5" fmla="*/ 0 256 1"/>
              <a:gd name="G6" fmla="+- -11739500 T4 T5"/>
              <a:gd name="G7" fmla="*/ G6 2 1"/>
              <a:gd name="G8" fmla="abs -1173950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478"/>
              <a:gd name="G18" fmla="*/ 10478 1 2"/>
              <a:gd name="G19" fmla="+- G18 5400 0"/>
              <a:gd name="G20" fmla="cos G19 -11739500"/>
              <a:gd name="G21" fmla="sin G19 -11739500"/>
              <a:gd name="G22" fmla="+- G20 10800 0"/>
              <a:gd name="G23" fmla="+- G21 10800 0"/>
              <a:gd name="G24" fmla="+- 10800 0 G20"/>
              <a:gd name="G25" fmla="+- 10478 10800 0"/>
              <a:gd name="G26" fmla="?: G9 G17 G25"/>
              <a:gd name="G27" fmla="?: G9 0 21600"/>
              <a:gd name="G28" fmla="cos 10800 -11739500"/>
              <a:gd name="G29" fmla="sin 10800 -11739500"/>
              <a:gd name="G30" fmla="sin 10478 -11739500"/>
              <a:gd name="G31" fmla="+- G28 10800 0"/>
              <a:gd name="G32" fmla="+- G29 10800 0"/>
              <a:gd name="G33" fmla="+- G30 10800 0"/>
              <a:gd name="G34" fmla="?: G4 0 G31"/>
              <a:gd name="G35" fmla="?: -11739500 G34 0"/>
              <a:gd name="G36" fmla="?: G6 G35 G31"/>
              <a:gd name="G37" fmla="+- 21600 0 G36"/>
              <a:gd name="G38" fmla="?: G4 0 G33"/>
              <a:gd name="G39" fmla="?: -1173950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62 w 21600"/>
              <a:gd name="T15" fmla="*/ 10638 h 21600"/>
              <a:gd name="T16" fmla="*/ 10800 w 21600"/>
              <a:gd name="T17" fmla="*/ 322 h 21600"/>
              <a:gd name="T18" fmla="*/ 21438 w 21600"/>
              <a:gd name="T19" fmla="*/ 10638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323" y="10641"/>
                </a:moveTo>
                <a:cubicBezTo>
                  <a:pt x="410" y="4916"/>
                  <a:pt x="5075" y="321"/>
                  <a:pt x="10800" y="322"/>
                </a:cubicBezTo>
                <a:cubicBezTo>
                  <a:pt x="16524" y="322"/>
                  <a:pt x="21189" y="4916"/>
                  <a:pt x="21276" y="10641"/>
                </a:cubicBezTo>
                <a:lnTo>
                  <a:pt x="21598" y="10636"/>
                </a:lnTo>
                <a:cubicBezTo>
                  <a:pt x="21509" y="4736"/>
                  <a:pt x="16700" y="-1"/>
                  <a:pt x="10799" y="0"/>
                </a:cubicBezTo>
                <a:cubicBezTo>
                  <a:pt x="4899" y="0"/>
                  <a:pt x="90" y="4736"/>
                  <a:pt x="1" y="10636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tint val="45490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>
              <a:solidFill>
                <a:srgbClr val="1D528D"/>
              </a:solidFill>
            </a:endParaRPr>
          </a:p>
        </p:txBody>
      </p:sp>
      <p:sp>
        <p:nvSpPr>
          <p:cNvPr id="267319" name="AutoShape 55"/>
          <p:cNvSpPr>
            <a:spLocks noChangeArrowheads="1"/>
          </p:cNvSpPr>
          <p:nvPr/>
        </p:nvSpPr>
        <p:spPr bwMode="ltGray">
          <a:xfrm rot="5400000" flipH="1">
            <a:off x="-2017712" y="2062162"/>
            <a:ext cx="4032250" cy="3930651"/>
          </a:xfrm>
          <a:custGeom>
            <a:avLst/>
            <a:gdLst>
              <a:gd name="G0" fmla="+- 56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6"/>
              <a:gd name="G18" fmla="*/ 56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6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6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5372 w 21600"/>
              <a:gd name="T15" fmla="*/ 10800 h 21600"/>
              <a:gd name="T16" fmla="*/ 10800 w 21600"/>
              <a:gd name="T17" fmla="*/ 10744 h 21600"/>
              <a:gd name="T18" fmla="*/ 16228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744" y="10800"/>
                </a:moveTo>
                <a:cubicBezTo>
                  <a:pt x="10744" y="10769"/>
                  <a:pt x="10769" y="10744"/>
                  <a:pt x="10800" y="10744"/>
                </a:cubicBezTo>
                <a:cubicBezTo>
                  <a:pt x="10830" y="10743"/>
                  <a:pt x="10855" y="10769"/>
                  <a:pt x="10856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gradFill rotWithShape="0">
            <a:gsLst>
              <a:gs pos="0">
                <a:schemeClr val="bg1">
                  <a:gamma/>
                  <a:tint val="42353"/>
                  <a:invGamma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>
              <a:solidFill>
                <a:srgbClr val="1D528D"/>
              </a:solidFill>
            </a:endParaRPr>
          </a:p>
        </p:txBody>
      </p:sp>
      <p:sp>
        <p:nvSpPr>
          <p:cNvPr id="267266" name="Rectangle 2"/>
          <p:cNvSpPr>
            <a:spLocks noGrp="1" noChangeArrowheads="1"/>
          </p:cNvSpPr>
          <p:nvPr>
            <p:ph type="title"/>
          </p:nvPr>
        </p:nvSpPr>
        <p:spPr>
          <a:xfrm>
            <a:off x="-185173" y="620688"/>
            <a:ext cx="9329173" cy="563562"/>
          </a:xfrm>
        </p:spPr>
        <p:txBody>
          <a:bodyPr/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Примеры деловых игр на уроках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267317" name="AutoShape 53"/>
          <p:cNvSpPr>
            <a:spLocks noChangeArrowheads="1"/>
          </p:cNvSpPr>
          <p:nvPr/>
        </p:nvSpPr>
        <p:spPr bwMode="gray">
          <a:xfrm>
            <a:off x="1905000" y="5251450"/>
            <a:ext cx="4419600" cy="5080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/>
              </a:gs>
            </a:gsLst>
            <a:lin ang="0" scaled="1"/>
          </a:gra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200" b="1" dirty="0" smtClean="0">
                <a:solidFill>
                  <a:srgbClr val="0070C0"/>
                </a:solidFill>
              </a:rPr>
              <a:t>«Путешествие Колумба»</a:t>
            </a:r>
            <a:endParaRPr lang="en-US" sz="2200" b="1" dirty="0">
              <a:solidFill>
                <a:srgbClr val="0070C0"/>
              </a:solidFill>
            </a:endParaRPr>
          </a:p>
        </p:txBody>
      </p:sp>
      <p:sp>
        <p:nvSpPr>
          <p:cNvPr id="267342" name="AutoShape 78"/>
          <p:cNvSpPr>
            <a:spLocks noChangeArrowheads="1"/>
          </p:cNvSpPr>
          <p:nvPr/>
        </p:nvSpPr>
        <p:spPr bwMode="gray">
          <a:xfrm>
            <a:off x="2362200" y="4424363"/>
            <a:ext cx="4419600" cy="5080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/>
              </a:gs>
            </a:gsLst>
            <a:lin ang="0" scaled="1"/>
          </a:gra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200" b="1" dirty="0" smtClean="0">
                <a:solidFill>
                  <a:srgbClr val="0070C0"/>
                </a:solidFill>
              </a:rPr>
              <a:t>«Учёный совет»</a:t>
            </a:r>
            <a:endParaRPr lang="en-US" sz="2200" b="1" dirty="0">
              <a:solidFill>
                <a:srgbClr val="0070C0"/>
              </a:solidFill>
            </a:endParaRPr>
          </a:p>
        </p:txBody>
      </p:sp>
      <p:sp>
        <p:nvSpPr>
          <p:cNvPr id="267345" name="AutoShape 81"/>
          <p:cNvSpPr>
            <a:spLocks noChangeArrowheads="1"/>
          </p:cNvSpPr>
          <p:nvPr/>
        </p:nvSpPr>
        <p:spPr bwMode="gray">
          <a:xfrm>
            <a:off x="2438400" y="3611563"/>
            <a:ext cx="4419600" cy="5080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/>
              </a:gs>
            </a:gsLst>
            <a:lin ang="0" scaled="1"/>
          </a:gra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200" b="1" dirty="0" smtClean="0">
                <a:solidFill>
                  <a:srgbClr val="0070C0"/>
                </a:solidFill>
              </a:rPr>
              <a:t>«Суд над…»</a:t>
            </a:r>
            <a:endParaRPr lang="en-US" sz="2200" b="1" dirty="0">
              <a:solidFill>
                <a:srgbClr val="0070C0"/>
              </a:solidFill>
            </a:endParaRPr>
          </a:p>
        </p:txBody>
      </p:sp>
      <p:sp>
        <p:nvSpPr>
          <p:cNvPr id="267348" name="AutoShape 84"/>
          <p:cNvSpPr>
            <a:spLocks noChangeArrowheads="1"/>
          </p:cNvSpPr>
          <p:nvPr/>
        </p:nvSpPr>
        <p:spPr bwMode="gray">
          <a:xfrm>
            <a:off x="2209800" y="2760663"/>
            <a:ext cx="4419600" cy="5080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/>
              </a:gs>
            </a:gsLst>
            <a:lin ang="0" scaled="1"/>
          </a:gra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200" b="1" dirty="0" smtClean="0">
                <a:solidFill>
                  <a:srgbClr val="0070C0"/>
                </a:solidFill>
              </a:rPr>
              <a:t>«Банковская деятельность»</a:t>
            </a:r>
            <a:endParaRPr lang="en-US" sz="2200" b="1" dirty="0">
              <a:solidFill>
                <a:srgbClr val="0070C0"/>
              </a:solidFill>
            </a:endParaRPr>
          </a:p>
        </p:txBody>
      </p:sp>
      <p:sp>
        <p:nvSpPr>
          <p:cNvPr id="267351" name="AutoShape 87"/>
          <p:cNvSpPr>
            <a:spLocks noChangeArrowheads="1"/>
          </p:cNvSpPr>
          <p:nvPr/>
        </p:nvSpPr>
        <p:spPr bwMode="gray">
          <a:xfrm>
            <a:off x="1689100" y="1973263"/>
            <a:ext cx="4419600" cy="5080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/>
              </a:gs>
            </a:gsLst>
            <a:lin ang="0" scaled="1"/>
          </a:gradFill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200" b="1" dirty="0" smtClean="0">
                <a:solidFill>
                  <a:srgbClr val="0070C0"/>
                </a:solidFill>
              </a:rPr>
              <a:t>«Избирательная комиссия»</a:t>
            </a:r>
            <a:endParaRPr lang="en-US" sz="2200" b="1" dirty="0">
              <a:solidFill>
                <a:srgbClr val="0070C0"/>
              </a:solidFill>
            </a:endParaRPr>
          </a:p>
        </p:txBody>
      </p:sp>
      <p:grpSp>
        <p:nvGrpSpPr>
          <p:cNvPr id="267352" name="Group 88"/>
          <p:cNvGrpSpPr>
            <a:grpSpLocks/>
          </p:cNvGrpSpPr>
          <p:nvPr/>
        </p:nvGrpSpPr>
        <p:grpSpPr bwMode="auto">
          <a:xfrm>
            <a:off x="1371600" y="2062163"/>
            <a:ext cx="381000" cy="381000"/>
            <a:chOff x="2078" y="1680"/>
            <a:chExt cx="1615" cy="1615"/>
          </a:xfrm>
        </p:grpSpPr>
        <p:sp>
          <p:nvSpPr>
            <p:cNvPr id="267353" name="Oval 89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1D528D"/>
                </a:solidFill>
              </a:endParaRPr>
            </a:p>
          </p:txBody>
        </p:sp>
        <p:sp>
          <p:nvSpPr>
            <p:cNvPr id="267354" name="Oval 90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1D528D"/>
                </a:solidFill>
              </a:endParaRPr>
            </a:p>
          </p:txBody>
        </p:sp>
        <p:sp>
          <p:nvSpPr>
            <p:cNvPr id="267355" name="Oval 91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>
                <a:solidFill>
                  <a:srgbClr val="1D528D"/>
                </a:solidFill>
              </a:endParaRPr>
            </a:p>
          </p:txBody>
        </p:sp>
        <p:sp>
          <p:nvSpPr>
            <p:cNvPr id="267356" name="Oval 92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FFCC00">
                    <a:gamma/>
                    <a:shade val="0"/>
                    <a:invGamma/>
                  </a:srgbClr>
                </a:gs>
                <a:gs pos="100000">
                  <a:srgbClr val="FFCC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>
                <a:solidFill>
                  <a:srgbClr val="1D528D"/>
                </a:solidFill>
              </a:endParaRPr>
            </a:p>
          </p:txBody>
        </p:sp>
        <p:sp>
          <p:nvSpPr>
            <p:cNvPr id="267357" name="Oval 93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>
                <a:solidFill>
                  <a:srgbClr val="1D528D"/>
                </a:solidFill>
              </a:endParaRPr>
            </a:p>
          </p:txBody>
        </p:sp>
        <p:sp>
          <p:nvSpPr>
            <p:cNvPr id="267358" name="Oval 94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CC00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>
                <a:solidFill>
                  <a:srgbClr val="1D528D"/>
                </a:solidFill>
              </a:endParaRPr>
            </a:p>
          </p:txBody>
        </p:sp>
      </p:grpSp>
      <p:grpSp>
        <p:nvGrpSpPr>
          <p:cNvPr id="267359" name="Group 95"/>
          <p:cNvGrpSpPr>
            <a:grpSpLocks/>
          </p:cNvGrpSpPr>
          <p:nvPr/>
        </p:nvGrpSpPr>
        <p:grpSpPr bwMode="auto">
          <a:xfrm>
            <a:off x="1905000" y="2849563"/>
            <a:ext cx="381000" cy="381000"/>
            <a:chOff x="2078" y="1680"/>
            <a:chExt cx="1615" cy="1615"/>
          </a:xfrm>
        </p:grpSpPr>
        <p:sp>
          <p:nvSpPr>
            <p:cNvPr id="267360" name="Oval 96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1D528D"/>
                </a:solidFill>
              </a:endParaRPr>
            </a:p>
          </p:txBody>
        </p:sp>
        <p:sp>
          <p:nvSpPr>
            <p:cNvPr id="267361" name="Oval 97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1D528D"/>
                </a:solidFill>
              </a:endParaRPr>
            </a:p>
          </p:txBody>
        </p:sp>
        <p:sp>
          <p:nvSpPr>
            <p:cNvPr id="267362" name="Oval 98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>
                <a:solidFill>
                  <a:srgbClr val="1D528D"/>
                </a:solidFill>
              </a:endParaRPr>
            </a:p>
          </p:txBody>
        </p:sp>
        <p:sp>
          <p:nvSpPr>
            <p:cNvPr id="267363" name="Oval 99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48BE67">
                    <a:gamma/>
                    <a:shade val="0"/>
                    <a:invGamma/>
                  </a:srgbClr>
                </a:gs>
                <a:gs pos="100000">
                  <a:srgbClr val="48BE67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>
                <a:solidFill>
                  <a:srgbClr val="1D528D"/>
                </a:solidFill>
              </a:endParaRPr>
            </a:p>
          </p:txBody>
        </p:sp>
        <p:sp>
          <p:nvSpPr>
            <p:cNvPr id="267364" name="Oval 100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>
                <a:solidFill>
                  <a:srgbClr val="1D528D"/>
                </a:solidFill>
              </a:endParaRPr>
            </a:p>
          </p:txBody>
        </p:sp>
        <p:sp>
          <p:nvSpPr>
            <p:cNvPr id="267365" name="Oval 101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48BE67"/>
                </a:gs>
                <a:gs pos="100000">
                  <a:srgbClr val="48BE67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>
                <a:solidFill>
                  <a:srgbClr val="1D528D"/>
                </a:solidFill>
              </a:endParaRPr>
            </a:p>
          </p:txBody>
        </p:sp>
      </p:grpSp>
      <p:grpSp>
        <p:nvGrpSpPr>
          <p:cNvPr id="267366" name="Group 102"/>
          <p:cNvGrpSpPr>
            <a:grpSpLocks/>
          </p:cNvGrpSpPr>
          <p:nvPr/>
        </p:nvGrpSpPr>
        <p:grpSpPr bwMode="auto">
          <a:xfrm>
            <a:off x="2133600" y="3687763"/>
            <a:ext cx="381000" cy="381000"/>
            <a:chOff x="2078" y="1680"/>
            <a:chExt cx="1615" cy="1615"/>
          </a:xfrm>
        </p:grpSpPr>
        <p:sp>
          <p:nvSpPr>
            <p:cNvPr id="267367" name="Oval 103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1D528D"/>
                </a:solidFill>
              </a:endParaRPr>
            </a:p>
          </p:txBody>
        </p:sp>
        <p:sp>
          <p:nvSpPr>
            <p:cNvPr id="267368" name="Oval 104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1D528D"/>
                </a:solidFill>
              </a:endParaRPr>
            </a:p>
          </p:txBody>
        </p:sp>
        <p:sp>
          <p:nvSpPr>
            <p:cNvPr id="267369" name="Oval 105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>
                <a:solidFill>
                  <a:srgbClr val="1D528D"/>
                </a:solidFill>
              </a:endParaRPr>
            </a:p>
          </p:txBody>
        </p:sp>
        <p:sp>
          <p:nvSpPr>
            <p:cNvPr id="267370" name="Oval 106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21B3E1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>
                <a:solidFill>
                  <a:srgbClr val="1D528D"/>
                </a:solidFill>
              </a:endParaRPr>
            </a:p>
          </p:txBody>
        </p:sp>
        <p:sp>
          <p:nvSpPr>
            <p:cNvPr id="267371" name="Oval 107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>
                <a:solidFill>
                  <a:srgbClr val="1D528D"/>
                </a:solidFill>
              </a:endParaRPr>
            </a:p>
          </p:txBody>
        </p:sp>
        <p:sp>
          <p:nvSpPr>
            <p:cNvPr id="267372" name="Oval 108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21B3E1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>
                <a:solidFill>
                  <a:srgbClr val="1D528D"/>
                </a:solidFill>
              </a:endParaRPr>
            </a:p>
          </p:txBody>
        </p:sp>
      </p:grpSp>
      <p:grpSp>
        <p:nvGrpSpPr>
          <p:cNvPr id="267373" name="Group 109"/>
          <p:cNvGrpSpPr>
            <a:grpSpLocks/>
          </p:cNvGrpSpPr>
          <p:nvPr/>
        </p:nvGrpSpPr>
        <p:grpSpPr bwMode="auto">
          <a:xfrm>
            <a:off x="2025650" y="4525963"/>
            <a:ext cx="381000" cy="381000"/>
            <a:chOff x="2078" y="1680"/>
            <a:chExt cx="1615" cy="1615"/>
          </a:xfrm>
        </p:grpSpPr>
        <p:sp>
          <p:nvSpPr>
            <p:cNvPr id="267374" name="Oval 110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1D528D"/>
                </a:solidFill>
              </a:endParaRPr>
            </a:p>
          </p:txBody>
        </p:sp>
        <p:sp>
          <p:nvSpPr>
            <p:cNvPr id="267375" name="Oval 111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1D528D"/>
                </a:solidFill>
              </a:endParaRPr>
            </a:p>
          </p:txBody>
        </p:sp>
        <p:sp>
          <p:nvSpPr>
            <p:cNvPr id="267376" name="Oval 112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>
                <a:solidFill>
                  <a:srgbClr val="1D528D"/>
                </a:solidFill>
              </a:endParaRPr>
            </a:p>
          </p:txBody>
        </p:sp>
        <p:sp>
          <p:nvSpPr>
            <p:cNvPr id="267377" name="Oval 113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8D67E1">
                    <a:gamma/>
                    <a:shade val="0"/>
                    <a:invGamma/>
                  </a:srgbClr>
                </a:gs>
                <a:gs pos="100000">
                  <a:srgbClr val="8D67E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>
                <a:solidFill>
                  <a:srgbClr val="1D528D"/>
                </a:solidFill>
              </a:endParaRPr>
            </a:p>
          </p:txBody>
        </p:sp>
        <p:sp>
          <p:nvSpPr>
            <p:cNvPr id="267378" name="Oval 114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>
                <a:solidFill>
                  <a:srgbClr val="1D528D"/>
                </a:solidFill>
              </a:endParaRPr>
            </a:p>
          </p:txBody>
        </p:sp>
        <p:sp>
          <p:nvSpPr>
            <p:cNvPr id="267379" name="Oval 115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8D67E1"/>
                </a:gs>
                <a:gs pos="100000">
                  <a:srgbClr val="8D67E1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>
                <a:solidFill>
                  <a:srgbClr val="1D528D"/>
                </a:solidFill>
              </a:endParaRPr>
            </a:p>
          </p:txBody>
        </p:sp>
      </p:grpSp>
      <p:grpSp>
        <p:nvGrpSpPr>
          <p:cNvPr id="267380" name="Group 116"/>
          <p:cNvGrpSpPr>
            <a:grpSpLocks/>
          </p:cNvGrpSpPr>
          <p:nvPr/>
        </p:nvGrpSpPr>
        <p:grpSpPr bwMode="auto">
          <a:xfrm>
            <a:off x="1606550" y="5300663"/>
            <a:ext cx="355600" cy="381000"/>
            <a:chOff x="2078" y="1680"/>
            <a:chExt cx="1615" cy="1615"/>
          </a:xfrm>
        </p:grpSpPr>
        <p:sp>
          <p:nvSpPr>
            <p:cNvPr id="267381" name="Oval 117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1D528D"/>
                </a:solidFill>
              </a:endParaRPr>
            </a:p>
          </p:txBody>
        </p:sp>
        <p:sp>
          <p:nvSpPr>
            <p:cNvPr id="267382" name="Oval 118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1D528D"/>
                </a:solidFill>
              </a:endParaRPr>
            </a:p>
          </p:txBody>
        </p:sp>
        <p:sp>
          <p:nvSpPr>
            <p:cNvPr id="267383" name="Oval 119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>
                <a:solidFill>
                  <a:srgbClr val="1D528D"/>
                </a:solidFill>
              </a:endParaRPr>
            </a:p>
          </p:txBody>
        </p:sp>
        <p:sp>
          <p:nvSpPr>
            <p:cNvPr id="267384" name="Oval 120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E35E23">
                    <a:gamma/>
                    <a:shade val="0"/>
                    <a:invGamma/>
                  </a:srgbClr>
                </a:gs>
                <a:gs pos="100000">
                  <a:srgbClr val="E35E23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>
                <a:solidFill>
                  <a:srgbClr val="1D528D"/>
                </a:solidFill>
              </a:endParaRPr>
            </a:p>
          </p:txBody>
        </p:sp>
        <p:sp>
          <p:nvSpPr>
            <p:cNvPr id="267385" name="Oval 121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>
                <a:solidFill>
                  <a:srgbClr val="1D528D"/>
                </a:solidFill>
              </a:endParaRPr>
            </a:p>
          </p:txBody>
        </p:sp>
        <p:sp>
          <p:nvSpPr>
            <p:cNvPr id="267386" name="Oval 122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E35E23"/>
                </a:gs>
                <a:gs pos="100000">
                  <a:srgbClr val="E35E23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>
                <a:solidFill>
                  <a:srgbClr val="1D528D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70977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756592" y="764704"/>
            <a:ext cx="10515128" cy="563562"/>
          </a:xfrm>
        </p:spPr>
        <p:txBody>
          <a:bodyPr/>
          <a:lstStyle/>
          <a:p>
            <a:r>
              <a:rPr lang="ru-RU" sz="3600" b="1" dirty="0">
                <a:solidFill>
                  <a:srgbClr val="FF0000"/>
                </a:solidFill>
              </a:rPr>
              <a:t>Достоинства </a:t>
            </a:r>
            <a:r>
              <a:rPr lang="ru-RU" sz="3600" b="1" dirty="0" smtClean="0">
                <a:solidFill>
                  <a:srgbClr val="FF0000"/>
                </a:solidFill>
              </a:rPr>
              <a:t>деловых игр: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340768"/>
            <a:ext cx="8579296" cy="513715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200" dirty="0" smtClean="0">
                <a:solidFill>
                  <a:srgbClr val="2D357D"/>
                </a:solidFill>
              </a:rPr>
              <a:t> мотивируют</a:t>
            </a:r>
            <a:r>
              <a:rPr lang="ru-RU" sz="2200" dirty="0">
                <a:solidFill>
                  <a:srgbClr val="2D357D"/>
                </a:solidFill>
              </a:rPr>
              <a:t>, </a:t>
            </a:r>
            <a:r>
              <a:rPr lang="ru-RU" sz="2200" dirty="0" smtClean="0">
                <a:solidFill>
                  <a:srgbClr val="2D357D"/>
                </a:solidFill>
              </a:rPr>
              <a:t>стимулируют </a:t>
            </a:r>
            <a:r>
              <a:rPr lang="ru-RU" sz="2200" dirty="0">
                <a:solidFill>
                  <a:srgbClr val="2D357D"/>
                </a:solidFill>
              </a:rPr>
              <a:t>и </a:t>
            </a:r>
            <a:r>
              <a:rPr lang="ru-RU" sz="2200" dirty="0" smtClean="0">
                <a:solidFill>
                  <a:srgbClr val="2D357D"/>
                </a:solidFill>
              </a:rPr>
              <a:t>активизируют </a:t>
            </a:r>
            <a:r>
              <a:rPr lang="ru-RU" sz="2200" dirty="0">
                <a:solidFill>
                  <a:srgbClr val="2D357D"/>
                </a:solidFill>
              </a:rPr>
              <a:t>познавательные процессы школьников - внимание, восприятие, мышление, запоминание и воображение;</a:t>
            </a:r>
          </a:p>
          <a:p>
            <a:pPr>
              <a:buFont typeface="Wingdings" pitchFamily="2" charset="2"/>
              <a:buChar char="Ø"/>
            </a:pPr>
            <a:r>
              <a:rPr lang="ru-RU" sz="2200" dirty="0" smtClean="0">
                <a:solidFill>
                  <a:srgbClr val="2D357D"/>
                </a:solidFill>
              </a:rPr>
              <a:t>задействуется “ближняя перспектива” в обучении;</a:t>
            </a:r>
          </a:p>
          <a:p>
            <a:pPr>
              <a:buFont typeface="Wingdings" pitchFamily="2" charset="2"/>
              <a:buChar char="Ø"/>
            </a:pPr>
            <a:r>
              <a:rPr lang="ru-RU" sz="2200" dirty="0" smtClean="0">
                <a:solidFill>
                  <a:srgbClr val="2D357D"/>
                </a:solidFill>
              </a:rPr>
              <a:t>позволяют </a:t>
            </a:r>
            <a:r>
              <a:rPr lang="ru-RU" sz="2200" dirty="0">
                <a:solidFill>
                  <a:srgbClr val="2D357D"/>
                </a:solidFill>
              </a:rPr>
              <a:t>гармонично сочетать эмоциональное и логическое усвоение знаний, за счет чего учащиеся получают прочные, осознанные и прочувствованные знания;</a:t>
            </a:r>
          </a:p>
          <a:p>
            <a:pPr>
              <a:buFont typeface="Wingdings" pitchFamily="2" charset="2"/>
              <a:buChar char="Ø"/>
            </a:pPr>
            <a:r>
              <a:rPr lang="ru-RU" sz="2200" dirty="0" smtClean="0">
                <a:solidFill>
                  <a:srgbClr val="2D357D"/>
                </a:solidFill>
              </a:rPr>
              <a:t>дают </a:t>
            </a:r>
            <a:r>
              <a:rPr lang="ru-RU" sz="2200" dirty="0">
                <a:solidFill>
                  <a:srgbClr val="2D357D"/>
                </a:solidFill>
              </a:rPr>
              <a:t>возможность экспериментировать с событием, пробовать разные стратегии решения поставленных </a:t>
            </a:r>
            <a:r>
              <a:rPr lang="ru-RU" sz="2200" dirty="0" smtClean="0">
                <a:solidFill>
                  <a:srgbClr val="2D357D"/>
                </a:solidFill>
              </a:rPr>
              <a:t>проблем;</a:t>
            </a:r>
          </a:p>
          <a:p>
            <a:pPr>
              <a:buFont typeface="Wingdings" pitchFamily="2" charset="2"/>
              <a:buChar char="Ø"/>
            </a:pPr>
            <a:r>
              <a:rPr lang="ru-RU" sz="2200" dirty="0" smtClean="0">
                <a:solidFill>
                  <a:srgbClr val="2D357D"/>
                </a:solidFill>
              </a:rPr>
              <a:t>позволяют </a:t>
            </a:r>
            <a:r>
              <a:rPr lang="ru-RU" sz="2200" dirty="0">
                <a:solidFill>
                  <a:srgbClr val="2D357D"/>
                </a:solidFill>
              </a:rPr>
              <a:t>радикально сократить время накопления предметного и профессионального опыта</a:t>
            </a:r>
            <a:r>
              <a:rPr lang="ru-RU" sz="2200" dirty="0" smtClean="0">
                <a:solidFill>
                  <a:srgbClr val="2D357D"/>
                </a:solidFill>
              </a:rPr>
              <a:t>;</a:t>
            </a:r>
            <a:endParaRPr lang="ru-RU" sz="2200" dirty="0">
              <a:solidFill>
                <a:srgbClr val="2D357D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200" dirty="0" smtClean="0">
                <a:solidFill>
                  <a:srgbClr val="2D357D"/>
                </a:solidFill>
              </a:rPr>
              <a:t>позволяют </a:t>
            </a:r>
            <a:r>
              <a:rPr lang="ru-RU" sz="2200" dirty="0">
                <a:solidFill>
                  <a:srgbClr val="2D357D"/>
                </a:solidFill>
              </a:rPr>
              <a:t>приобрести социальный опыт </a:t>
            </a:r>
            <a:r>
              <a:rPr lang="ru-RU" sz="2200" dirty="0" smtClean="0">
                <a:solidFill>
                  <a:srgbClr val="2D357D"/>
                </a:solidFill>
              </a:rPr>
              <a:t>.</a:t>
            </a:r>
            <a:endParaRPr lang="ru-RU" sz="2200" dirty="0">
              <a:solidFill>
                <a:srgbClr val="2D357D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1484768" y="548680"/>
            <a:ext cx="2133600" cy="320675"/>
          </a:xfrm>
        </p:spPr>
        <p:txBody>
          <a:bodyPr/>
          <a:lstStyle/>
          <a:p>
            <a:r>
              <a:rPr lang="en-US" dirty="0" smtClean="0">
                <a:solidFill>
                  <a:srgbClr val="1D528D"/>
                </a:solidFill>
              </a:rPr>
              <a:t>www.themegallery.com</a:t>
            </a:r>
            <a:endParaRPr lang="en-US" dirty="0">
              <a:solidFill>
                <a:srgbClr val="1D528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1916816" y="3933056"/>
            <a:ext cx="2895600" cy="320675"/>
          </a:xfrm>
        </p:spPr>
        <p:txBody>
          <a:bodyPr/>
          <a:lstStyle/>
          <a:p>
            <a:r>
              <a:rPr lang="en-US" smtClean="0">
                <a:solidFill>
                  <a:srgbClr val="1D528D"/>
                </a:solidFill>
              </a:rPr>
              <a:t>Company Logo</a:t>
            </a:r>
            <a:endParaRPr lang="en-US">
              <a:solidFill>
                <a:srgbClr val="1D528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810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2060832" y="404664"/>
            <a:ext cx="2133600" cy="320675"/>
          </a:xfrm>
        </p:spPr>
        <p:txBody>
          <a:bodyPr/>
          <a:lstStyle/>
          <a:p>
            <a:r>
              <a:rPr lang="en-US" dirty="0" smtClean="0">
                <a:solidFill>
                  <a:srgbClr val="1D528D"/>
                </a:solidFill>
              </a:rPr>
              <a:t>www.themegallery.com</a:t>
            </a:r>
            <a:endParaRPr lang="en-US" dirty="0">
              <a:solidFill>
                <a:srgbClr val="1D528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4077056" y="5661248"/>
            <a:ext cx="2895600" cy="320675"/>
          </a:xfrm>
        </p:spPr>
        <p:txBody>
          <a:bodyPr/>
          <a:lstStyle/>
          <a:p>
            <a:r>
              <a:rPr lang="en-US" dirty="0" smtClean="0">
                <a:solidFill>
                  <a:srgbClr val="1D528D"/>
                </a:solidFill>
              </a:rPr>
              <a:t>Company Logo</a:t>
            </a:r>
            <a:endParaRPr lang="en-US" dirty="0">
              <a:solidFill>
                <a:srgbClr val="1D528D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1700808"/>
            <a:ext cx="8901796" cy="41857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u="sng" dirty="0" smtClean="0">
                <a:solidFill>
                  <a:srgbClr val="FF0000"/>
                </a:solidFill>
              </a:rPr>
              <a:t>Вклад «Сохраняй» </a:t>
            </a:r>
            <a:r>
              <a:rPr lang="ru-RU" sz="2200" b="1" dirty="0" smtClean="0">
                <a:solidFill>
                  <a:srgbClr val="FF0000"/>
                </a:solidFill>
              </a:rPr>
              <a:t>                                </a:t>
            </a:r>
            <a:r>
              <a:rPr lang="ru-RU" sz="2200" b="1" u="sng" dirty="0" smtClean="0">
                <a:solidFill>
                  <a:srgbClr val="FF0000"/>
                </a:solidFill>
              </a:rPr>
              <a:t>Вклад «Накопляй»</a:t>
            </a:r>
          </a:p>
          <a:p>
            <a:endParaRPr lang="ru-RU" sz="2200" b="1" u="sng" dirty="0" smtClean="0">
              <a:solidFill>
                <a:srgbClr val="FF000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20000•1,059=21180                                          20000•1,052=21040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21180•1,059=22429,62                                     21040•1,052=22134,08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22429,62-1000=21429,62                                 22134,08•1,052=</a:t>
            </a:r>
            <a:r>
              <a:rPr lang="ru-RU" sz="2000" b="1" u="sng" dirty="0" smtClean="0">
                <a:solidFill>
                  <a:srgbClr val="002060"/>
                </a:solidFill>
              </a:rPr>
              <a:t>23285,05216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21429,62•1,059=</a:t>
            </a:r>
            <a:r>
              <a:rPr lang="ru-RU" sz="2000" b="1" u="sng" dirty="0" smtClean="0">
                <a:solidFill>
                  <a:srgbClr val="002060"/>
                </a:solidFill>
              </a:rPr>
              <a:t>22693,96758</a:t>
            </a:r>
          </a:p>
          <a:p>
            <a:endParaRPr lang="ru-RU" sz="2000" b="1" u="sng" dirty="0" smtClean="0">
              <a:solidFill>
                <a:srgbClr val="002060"/>
              </a:solidFill>
            </a:endParaRPr>
          </a:p>
          <a:p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</a:rPr>
              <a:t>                                       </a:t>
            </a:r>
            <a:r>
              <a:rPr lang="ru-RU" sz="2200" b="1" u="sng" dirty="0" smtClean="0">
                <a:solidFill>
                  <a:srgbClr val="FF0000"/>
                </a:solidFill>
              </a:rPr>
              <a:t>Вклад «Управляй»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                                 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                                       </a:t>
            </a:r>
            <a:r>
              <a:rPr lang="ru-RU" sz="2000" b="1" dirty="0" smtClean="0">
                <a:solidFill>
                  <a:srgbClr val="002060"/>
                </a:solidFill>
              </a:rPr>
              <a:t>20000•1,051=21020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</a:rPr>
              <a:t>                                       21020•1,051=22092,02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</a:rPr>
              <a:t>                                       22092,02+1000=23092,02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</a:rPr>
              <a:t>                                       23092,02•1,051=</a:t>
            </a:r>
            <a:r>
              <a:rPr lang="ru-RU" sz="2000" b="1" u="sng" dirty="0" smtClean="0">
                <a:solidFill>
                  <a:srgbClr val="002060"/>
                </a:solidFill>
              </a:rPr>
              <a:t>24269,71302</a:t>
            </a:r>
            <a:endParaRPr lang="ru-RU" sz="2000" b="1" u="sng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935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12060832" y="692696"/>
            <a:ext cx="2133600" cy="320675"/>
          </a:xfrm>
        </p:spPr>
        <p:txBody>
          <a:bodyPr/>
          <a:lstStyle/>
          <a:p>
            <a:r>
              <a:rPr lang="en-US" dirty="0" smtClean="0"/>
              <a:t>www.themegallery.com</a:t>
            </a:r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14005048" y="5589240"/>
            <a:ext cx="2895600" cy="320675"/>
          </a:xfrm>
        </p:spPr>
        <p:txBody>
          <a:bodyPr/>
          <a:lstStyle/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259632" y="1484784"/>
            <a:ext cx="727280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Impact" pitchFamily="34" charset="0"/>
              </a:rPr>
              <a:t>«…Игра 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Impact" pitchFamily="34" charset="0"/>
              </a:rPr>
              <a:t>- это огромное светлое окно, через которое в духовный мир ребёнка вливается живительный поток представлений, понятий об окружающем мире. Игра - это искра, зажигающая огонёк пытливости и любознательности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Impact" pitchFamily="34" charset="0"/>
              </a:rPr>
              <a:t>».</a:t>
            </a:r>
          </a:p>
          <a:p>
            <a:pPr algn="r"/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Impact" pitchFamily="34" charset="0"/>
              </a:rPr>
              <a:t>В. А. Сухомлинский</a:t>
            </a:r>
            <a:endParaRPr lang="ru-RU" sz="3600" dirty="0">
              <a:solidFill>
                <a:schemeClr val="accent2">
                  <a:lumMod val="50000"/>
                </a:schemeClr>
              </a:solidFill>
              <a:latin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9079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7" name="WordArt 5"/>
          <p:cNvSpPr>
            <a:spLocks noChangeArrowheads="1" noChangeShapeType="1" noTextEdit="1"/>
          </p:cNvSpPr>
          <p:nvPr/>
        </p:nvSpPr>
        <p:spPr bwMode="gray">
          <a:xfrm>
            <a:off x="1403648" y="2420888"/>
            <a:ext cx="6255841" cy="1526778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b="1" kern="10" dirty="0" smtClean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89803" dir="2700000" algn="ctr" rotWithShape="0">
                    <a:schemeClr val="tx2">
                      <a:alpha val="50000"/>
                    </a:schemeClr>
                  </a:outerShdw>
                </a:effectLst>
                <a:latin typeface="Arial"/>
                <a:cs typeface="Arial"/>
              </a:rPr>
              <a:t>СПАСИБО</a:t>
            </a:r>
            <a:br>
              <a:rPr lang="ru-RU" sz="3600" b="1" kern="10" dirty="0" smtClean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89803" dir="2700000" algn="ctr" rotWithShape="0">
                    <a:schemeClr val="tx2">
                      <a:alpha val="50000"/>
                    </a:schemeClr>
                  </a:outerShdw>
                </a:effectLst>
                <a:latin typeface="Arial"/>
                <a:cs typeface="Arial"/>
              </a:rPr>
            </a:br>
            <a:r>
              <a:rPr lang="ru-RU" sz="3600" b="1" kern="10" dirty="0" smtClean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89803" dir="2700000" algn="ctr" rotWithShape="0">
                    <a:schemeClr val="tx2">
                      <a:alpha val="50000"/>
                    </a:schemeClr>
                  </a:outerShdw>
                </a:effectLst>
                <a:latin typeface="Arial"/>
                <a:cs typeface="Arial"/>
              </a:rPr>
              <a:t>ЗА ВНИМАНИЕ!</a:t>
            </a:r>
            <a:r>
              <a:rPr lang="en-US" sz="3600" b="1" kern="10" dirty="0" smtClean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89803" dir="2700000" algn="ctr" rotWithShape="0">
                    <a:schemeClr val="tx2">
                      <a:alpha val="50000"/>
                    </a:schemeClr>
                  </a:outerShdw>
                </a:effectLst>
                <a:latin typeface="Arial"/>
                <a:cs typeface="Arial"/>
              </a:rPr>
              <a:t> </a:t>
            </a:r>
            <a:r>
              <a:rPr lang="en-US" sz="3600" b="1" kern="10" dirty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89803" dir="2700000" algn="ctr" rotWithShape="0">
                    <a:schemeClr val="tx2">
                      <a:alpha val="50000"/>
                    </a:schemeClr>
                  </a:outerShdw>
                </a:effectLst>
                <a:latin typeface="Arial"/>
                <a:cs typeface="Arial"/>
              </a:rPr>
              <a:t>!</a:t>
            </a:r>
            <a:endParaRPr lang="ru-RU" sz="3600" b="1" kern="10" dirty="0">
              <a:ln w="28575">
                <a:solidFill>
                  <a:schemeClr val="bg1"/>
                </a:solidFill>
                <a:round/>
                <a:headEnd/>
                <a:tailEnd/>
              </a:ln>
              <a:solidFill>
                <a:srgbClr val="7030A0"/>
              </a:solidFill>
              <a:effectLst>
                <a:outerShdw dist="89803" dir="2700000" algn="ctr" rotWithShape="0">
                  <a:schemeClr val="tx2">
                    <a:alpha val="50000"/>
                  </a:scheme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49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49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4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0908704" y="1412776"/>
            <a:ext cx="2133600" cy="32067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0" y="7461448"/>
            <a:ext cx="2895600" cy="32067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692696"/>
            <a:ext cx="8208912" cy="936104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Трудности педагогической практики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2204864"/>
            <a:ext cx="8125147" cy="506916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US" b="1" dirty="0"/>
          </a:p>
          <a:p>
            <a:pPr lvl="1">
              <a:lnSpc>
                <a:spcPct val="80000"/>
              </a:lnSpc>
              <a:buFont typeface="Wingdings" pitchFamily="2" charset="2"/>
              <a:buChar char="v"/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Значительные учебные нагрузки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v"/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Репродуктивные методы обучения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v"/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Трудности самореализации учащихся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v"/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Перенасыщенность современного школьника информацией </a:t>
            </a:r>
            <a:endParaRPr lang="en-US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08720"/>
            <a:ext cx="7848600" cy="563562"/>
          </a:xfrm>
        </p:spPr>
        <p:txBody>
          <a:bodyPr/>
          <a:lstStyle/>
          <a:p>
            <a:pPr algn="l"/>
            <a:r>
              <a:rPr lang="ru-RU" sz="5400" b="1" u="sng" dirty="0" smtClean="0">
                <a:solidFill>
                  <a:srgbClr val="FF0000"/>
                </a:solidFill>
              </a:rPr>
              <a:t>Игра</a:t>
            </a:r>
            <a:endParaRPr lang="ru-RU" sz="5400" b="1" u="sng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13425"/>
            <a:ext cx="8229600" cy="5137150"/>
          </a:xfrm>
        </p:spPr>
        <p:txBody>
          <a:bodyPr/>
          <a:lstStyle/>
          <a:p>
            <a:pPr marL="0" indent="0" algn="ctr">
              <a:buNone/>
            </a:pPr>
            <a:r>
              <a:rPr lang="ru-RU" sz="4400" dirty="0" smtClean="0"/>
              <a:t>Пространство «внутренней социализации» ребенка, средство усвоения социальных установок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 algn="r">
              <a:buNone/>
            </a:pPr>
            <a:r>
              <a:rPr lang="ru-RU" sz="4400" dirty="0" err="1" smtClean="0"/>
              <a:t>Я.С.Выгодский</a:t>
            </a:r>
            <a:endParaRPr lang="ru-RU" sz="44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0836696" y="2132856"/>
            <a:ext cx="2133600" cy="32067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0548664" y="3789040"/>
            <a:ext cx="2895600" cy="320675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8119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4510120" y="4581128"/>
            <a:ext cx="7848600" cy="5635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5890" y="475548"/>
            <a:ext cx="8640960" cy="1800200"/>
          </a:xfrm>
        </p:spPr>
        <p:txBody>
          <a:bodyPr/>
          <a:lstStyle/>
          <a:p>
            <a:pPr marL="0" indent="0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Функциональность игры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0332640" y="404664"/>
            <a:ext cx="2133600" cy="32067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1484768" y="6045265"/>
            <a:ext cx="2895600" cy="320675"/>
          </a:xfrm>
        </p:spPr>
        <p:txBody>
          <a:bodyPr/>
          <a:lstStyle/>
          <a:p>
            <a:r>
              <a:rPr lang="en-US" dirty="0" smtClean="0"/>
              <a:t>Company Logo</a:t>
            </a:r>
            <a:endParaRPr lang="en-US" dirty="0"/>
          </a:p>
        </p:txBody>
      </p:sp>
      <p:grpSp>
        <p:nvGrpSpPr>
          <p:cNvPr id="6" name="Group 46"/>
          <p:cNvGrpSpPr>
            <a:grpSpLocks/>
          </p:cNvGrpSpPr>
          <p:nvPr/>
        </p:nvGrpSpPr>
        <p:grpSpPr bwMode="auto">
          <a:xfrm>
            <a:off x="1835696" y="1524000"/>
            <a:ext cx="5174705" cy="5073352"/>
            <a:chOff x="1488" y="960"/>
            <a:chExt cx="2928" cy="2880"/>
          </a:xfrm>
        </p:grpSpPr>
        <p:grpSp>
          <p:nvGrpSpPr>
            <p:cNvPr id="7" name="Group 40"/>
            <p:cNvGrpSpPr>
              <a:grpSpLocks/>
            </p:cNvGrpSpPr>
            <p:nvPr/>
          </p:nvGrpSpPr>
          <p:grpSpPr bwMode="auto">
            <a:xfrm>
              <a:off x="2356" y="960"/>
              <a:ext cx="1464" cy="959"/>
              <a:chOff x="2356" y="960"/>
              <a:chExt cx="1464" cy="959"/>
            </a:xfrm>
          </p:grpSpPr>
          <p:grpSp>
            <p:nvGrpSpPr>
              <p:cNvPr id="44" name="Group 4"/>
              <p:cNvGrpSpPr>
                <a:grpSpLocks/>
              </p:cNvGrpSpPr>
              <p:nvPr/>
            </p:nvGrpSpPr>
            <p:grpSpPr bwMode="auto">
              <a:xfrm>
                <a:off x="2356" y="960"/>
                <a:ext cx="1192" cy="959"/>
                <a:chOff x="2057" y="862"/>
                <a:chExt cx="1549" cy="1351"/>
              </a:xfrm>
            </p:grpSpPr>
            <p:sp>
              <p:nvSpPr>
                <p:cNvPr id="46" name="AutoShape 5"/>
                <p:cNvSpPr>
                  <a:spLocks noChangeArrowheads="1"/>
                </p:cNvSpPr>
                <p:nvPr/>
              </p:nvSpPr>
              <p:spPr bwMode="gray">
                <a:xfrm>
                  <a:off x="2070" y="885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C0C0C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7" name="AutoShape 6"/>
                <p:cNvSpPr>
                  <a:spLocks noChangeArrowheads="1"/>
                </p:cNvSpPr>
                <p:nvPr/>
              </p:nvSpPr>
              <p:spPr bwMode="gray">
                <a:xfrm>
                  <a:off x="2057" y="862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gradFill rotWithShape="1">
                  <a:gsLst>
                    <a:gs pos="0">
                      <a:srgbClr val="E6E6E6"/>
                    </a:gs>
                    <a:gs pos="7499">
                      <a:srgbClr val="7D8496"/>
                    </a:gs>
                    <a:gs pos="26500">
                      <a:srgbClr val="E6E6E6"/>
                    </a:gs>
                    <a:gs pos="34000">
                      <a:srgbClr val="7D8496"/>
                    </a:gs>
                    <a:gs pos="46500">
                      <a:srgbClr val="E6E6E6"/>
                    </a:gs>
                    <a:gs pos="50000">
                      <a:srgbClr val="FFFFFF"/>
                    </a:gs>
                    <a:gs pos="53501">
                      <a:srgbClr val="E6E6E6"/>
                    </a:gs>
                    <a:gs pos="66001">
                      <a:srgbClr val="7D8496"/>
                    </a:gs>
                    <a:gs pos="73500">
                      <a:srgbClr val="E6E6E6"/>
                    </a:gs>
                    <a:gs pos="92501">
                      <a:srgbClr val="7D8496"/>
                    </a:gs>
                    <a:gs pos="100000">
                      <a:srgbClr val="E6E6E6"/>
                    </a:gs>
                  </a:gsLst>
                  <a:lin ang="2700000" scaled="1"/>
                </a:gra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8" name="AutoShape 7"/>
                <p:cNvSpPr>
                  <a:spLocks noChangeArrowheads="1"/>
                </p:cNvSpPr>
                <p:nvPr/>
              </p:nvSpPr>
              <p:spPr bwMode="gray">
                <a:xfrm>
                  <a:off x="2091" y="920"/>
                  <a:ext cx="1492" cy="1258"/>
                </a:xfrm>
                <a:prstGeom prst="hexagon">
                  <a:avLst>
                    <a:gd name="adj" fmla="val 28896"/>
                    <a:gd name="vf" fmla="val 115470"/>
                  </a:avLst>
                </a:prstGeom>
                <a:gradFill rotWithShape="1">
                  <a:gsLst>
                    <a:gs pos="0">
                      <a:srgbClr val="7262EC"/>
                    </a:gs>
                    <a:gs pos="100000">
                      <a:srgbClr val="2614AA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45" name="Text Box 16"/>
              <p:cNvSpPr txBox="1">
                <a:spLocks noChangeArrowheads="1"/>
              </p:cNvSpPr>
              <p:nvPr/>
            </p:nvSpPr>
            <p:spPr bwMode="gray">
              <a:xfrm>
                <a:off x="2415" y="1314"/>
                <a:ext cx="1405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ru-RU" sz="1600" b="1" dirty="0" smtClean="0">
                    <a:solidFill>
                      <a:schemeClr val="accent3"/>
                    </a:solidFill>
                  </a:rPr>
                  <a:t>Диагностическая</a:t>
                </a:r>
                <a:endParaRPr lang="en-US" sz="1400" dirty="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8" name="Group 45"/>
            <p:cNvGrpSpPr>
              <a:grpSpLocks/>
            </p:cNvGrpSpPr>
            <p:nvPr/>
          </p:nvGrpSpPr>
          <p:grpSpPr bwMode="auto">
            <a:xfrm>
              <a:off x="1488" y="1438"/>
              <a:ext cx="1193" cy="993"/>
              <a:chOff x="1488" y="1438"/>
              <a:chExt cx="1193" cy="993"/>
            </a:xfrm>
          </p:grpSpPr>
          <p:grpSp>
            <p:nvGrpSpPr>
              <p:cNvPr id="39" name="Group 8"/>
              <p:cNvGrpSpPr>
                <a:grpSpLocks/>
              </p:cNvGrpSpPr>
              <p:nvPr/>
            </p:nvGrpSpPr>
            <p:grpSpPr bwMode="auto">
              <a:xfrm>
                <a:off x="1488" y="1438"/>
                <a:ext cx="1193" cy="993"/>
                <a:chOff x="1110" y="2656"/>
                <a:chExt cx="1549" cy="1399"/>
              </a:xfrm>
            </p:grpSpPr>
            <p:sp>
              <p:nvSpPr>
                <p:cNvPr id="41" name="AutoShape 9"/>
                <p:cNvSpPr>
                  <a:spLocks noChangeArrowheads="1"/>
                </p:cNvSpPr>
                <p:nvPr/>
              </p:nvSpPr>
              <p:spPr bwMode="gray">
                <a:xfrm>
                  <a:off x="1110" y="2679"/>
                  <a:ext cx="1549" cy="1376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C0C0C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2" name="AutoShape 10"/>
                <p:cNvSpPr>
                  <a:spLocks noChangeArrowheads="1"/>
                </p:cNvSpPr>
                <p:nvPr/>
              </p:nvSpPr>
              <p:spPr bwMode="gray">
                <a:xfrm>
                  <a:off x="1110" y="2656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gradFill rotWithShape="1">
                  <a:gsLst>
                    <a:gs pos="0">
                      <a:srgbClr val="E6E6E6"/>
                    </a:gs>
                    <a:gs pos="7499">
                      <a:srgbClr val="7D8496"/>
                    </a:gs>
                    <a:gs pos="26500">
                      <a:srgbClr val="E6E6E6"/>
                    </a:gs>
                    <a:gs pos="34000">
                      <a:srgbClr val="7D8496"/>
                    </a:gs>
                    <a:gs pos="46500">
                      <a:srgbClr val="E6E6E6"/>
                    </a:gs>
                    <a:gs pos="50000">
                      <a:srgbClr val="FFFFFF"/>
                    </a:gs>
                    <a:gs pos="53501">
                      <a:srgbClr val="E6E6E6"/>
                    </a:gs>
                    <a:gs pos="66001">
                      <a:srgbClr val="7D8496"/>
                    </a:gs>
                    <a:gs pos="73500">
                      <a:srgbClr val="E6E6E6"/>
                    </a:gs>
                    <a:gs pos="92501">
                      <a:srgbClr val="7D8496"/>
                    </a:gs>
                    <a:gs pos="100000">
                      <a:srgbClr val="E6E6E6"/>
                    </a:gs>
                  </a:gsLst>
                  <a:lin ang="2700000" scaled="1"/>
                </a:gra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3" name="AutoShape 11"/>
                <p:cNvSpPr>
                  <a:spLocks noChangeArrowheads="1"/>
                </p:cNvSpPr>
                <p:nvPr/>
              </p:nvSpPr>
              <p:spPr bwMode="gray">
                <a:xfrm>
                  <a:off x="1162" y="2719"/>
                  <a:ext cx="1435" cy="1248"/>
                </a:xfrm>
                <a:prstGeom prst="hexagon">
                  <a:avLst>
                    <a:gd name="adj" fmla="val 28896"/>
                    <a:gd name="vf" fmla="val 115470"/>
                  </a:avLst>
                </a:prstGeom>
                <a:gradFill rotWithShape="1">
                  <a:gsLst>
                    <a:gs pos="0">
                      <a:srgbClr val="24B443"/>
                    </a:gs>
                    <a:gs pos="100000">
                      <a:srgbClr val="115D16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40" name="Text Box 17"/>
              <p:cNvSpPr txBox="1">
                <a:spLocks noChangeArrowheads="1"/>
              </p:cNvSpPr>
              <p:nvPr/>
            </p:nvSpPr>
            <p:spPr bwMode="gray">
              <a:xfrm>
                <a:off x="1535" y="1830"/>
                <a:ext cx="1086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ru-RU" sz="1600" b="1" dirty="0" smtClean="0">
                    <a:solidFill>
                      <a:srgbClr val="FFFFFF"/>
                    </a:solidFill>
                  </a:rPr>
                  <a:t>Самореализация</a:t>
                </a:r>
                <a:endParaRPr lang="en-US" sz="1600" b="1" dirty="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" name="Group 39"/>
            <p:cNvGrpSpPr>
              <a:grpSpLocks/>
            </p:cNvGrpSpPr>
            <p:nvPr/>
          </p:nvGrpSpPr>
          <p:grpSpPr bwMode="auto">
            <a:xfrm>
              <a:off x="2356" y="1919"/>
              <a:ext cx="1192" cy="959"/>
              <a:chOff x="2356" y="1919"/>
              <a:chExt cx="1192" cy="959"/>
            </a:xfrm>
          </p:grpSpPr>
          <p:grpSp>
            <p:nvGrpSpPr>
              <p:cNvPr id="34" name="Group 12"/>
              <p:cNvGrpSpPr>
                <a:grpSpLocks/>
              </p:cNvGrpSpPr>
              <p:nvPr/>
            </p:nvGrpSpPr>
            <p:grpSpPr bwMode="auto">
              <a:xfrm>
                <a:off x="2356" y="1919"/>
                <a:ext cx="1192" cy="959"/>
                <a:chOff x="3174" y="2656"/>
                <a:chExt cx="1549" cy="1351"/>
              </a:xfrm>
            </p:grpSpPr>
            <p:sp>
              <p:nvSpPr>
                <p:cNvPr id="36" name="AutoShape 13"/>
                <p:cNvSpPr>
                  <a:spLocks noChangeArrowheads="1"/>
                </p:cNvSpPr>
                <p:nvPr/>
              </p:nvSpPr>
              <p:spPr bwMode="gray">
                <a:xfrm>
                  <a:off x="3187" y="2679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C0C0C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7" name="AutoShape 14"/>
                <p:cNvSpPr>
                  <a:spLocks noChangeArrowheads="1"/>
                </p:cNvSpPr>
                <p:nvPr/>
              </p:nvSpPr>
              <p:spPr bwMode="gray">
                <a:xfrm>
                  <a:off x="3174" y="2656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gradFill rotWithShape="1">
                  <a:gsLst>
                    <a:gs pos="0">
                      <a:srgbClr val="E6E6E6"/>
                    </a:gs>
                    <a:gs pos="7499">
                      <a:srgbClr val="7D8496"/>
                    </a:gs>
                    <a:gs pos="26500">
                      <a:srgbClr val="E6E6E6"/>
                    </a:gs>
                    <a:gs pos="34000">
                      <a:srgbClr val="7D8496"/>
                    </a:gs>
                    <a:gs pos="46500">
                      <a:srgbClr val="E6E6E6"/>
                    </a:gs>
                    <a:gs pos="50000">
                      <a:srgbClr val="FFFFFF"/>
                    </a:gs>
                    <a:gs pos="53501">
                      <a:srgbClr val="E6E6E6"/>
                    </a:gs>
                    <a:gs pos="66001">
                      <a:srgbClr val="7D8496"/>
                    </a:gs>
                    <a:gs pos="73500">
                      <a:srgbClr val="E6E6E6"/>
                    </a:gs>
                    <a:gs pos="92501">
                      <a:srgbClr val="7D8496"/>
                    </a:gs>
                    <a:gs pos="100000">
                      <a:srgbClr val="E6E6E6"/>
                    </a:gs>
                  </a:gsLst>
                  <a:lin ang="2700000" scaled="1"/>
                </a:gra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8" name="AutoShape 15"/>
                <p:cNvSpPr>
                  <a:spLocks noChangeArrowheads="1"/>
                </p:cNvSpPr>
                <p:nvPr/>
              </p:nvSpPr>
              <p:spPr bwMode="gray">
                <a:xfrm>
                  <a:off x="3264" y="2736"/>
                  <a:ext cx="1350" cy="1168"/>
                </a:xfrm>
                <a:prstGeom prst="hexagon">
                  <a:avLst>
                    <a:gd name="adj" fmla="val 28896"/>
                    <a:gd name="vf" fmla="val 115470"/>
                  </a:avLst>
                </a:prstGeom>
                <a:gradFill rotWithShape="1">
                  <a:gsLst>
                    <a:gs pos="0">
                      <a:srgbClr val="CC7032"/>
                    </a:gs>
                    <a:gs pos="100000">
                      <a:srgbClr val="844820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35" name="Text Box 18"/>
              <p:cNvSpPr txBox="1">
                <a:spLocks noChangeArrowheads="1"/>
              </p:cNvSpPr>
              <p:nvPr/>
            </p:nvSpPr>
            <p:spPr bwMode="gray">
              <a:xfrm>
                <a:off x="2435" y="2288"/>
                <a:ext cx="1054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ru-RU" sz="1600" b="1" dirty="0" smtClean="0">
                    <a:solidFill>
                      <a:srgbClr val="FFFFFF"/>
                    </a:solidFill>
                  </a:rPr>
                  <a:t>Релаксационная</a:t>
                </a:r>
                <a:endParaRPr lang="en-US" sz="1600" b="1" dirty="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0" name="Group 41"/>
            <p:cNvGrpSpPr>
              <a:grpSpLocks/>
            </p:cNvGrpSpPr>
            <p:nvPr/>
          </p:nvGrpSpPr>
          <p:grpSpPr bwMode="auto">
            <a:xfrm>
              <a:off x="3223" y="1438"/>
              <a:ext cx="1193" cy="959"/>
              <a:chOff x="3223" y="1438"/>
              <a:chExt cx="1193" cy="959"/>
            </a:xfrm>
          </p:grpSpPr>
          <p:grpSp>
            <p:nvGrpSpPr>
              <p:cNvPr id="29" name="Group 19"/>
              <p:cNvGrpSpPr>
                <a:grpSpLocks/>
              </p:cNvGrpSpPr>
              <p:nvPr/>
            </p:nvGrpSpPr>
            <p:grpSpPr bwMode="auto">
              <a:xfrm>
                <a:off x="3223" y="1438"/>
                <a:ext cx="1193" cy="959"/>
                <a:chOff x="2057" y="862"/>
                <a:chExt cx="1549" cy="1351"/>
              </a:xfrm>
            </p:grpSpPr>
            <p:sp>
              <p:nvSpPr>
                <p:cNvPr id="31" name="AutoShape 20"/>
                <p:cNvSpPr>
                  <a:spLocks noChangeArrowheads="1"/>
                </p:cNvSpPr>
                <p:nvPr/>
              </p:nvSpPr>
              <p:spPr bwMode="gray">
                <a:xfrm>
                  <a:off x="2070" y="885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C0C0C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" name="AutoShape 21"/>
                <p:cNvSpPr>
                  <a:spLocks noChangeArrowheads="1"/>
                </p:cNvSpPr>
                <p:nvPr/>
              </p:nvSpPr>
              <p:spPr bwMode="gray">
                <a:xfrm>
                  <a:off x="2057" y="862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gradFill rotWithShape="1">
                  <a:gsLst>
                    <a:gs pos="0">
                      <a:srgbClr val="E6E6E6"/>
                    </a:gs>
                    <a:gs pos="7499">
                      <a:srgbClr val="7D8496"/>
                    </a:gs>
                    <a:gs pos="26500">
                      <a:srgbClr val="E6E6E6"/>
                    </a:gs>
                    <a:gs pos="34000">
                      <a:srgbClr val="7D8496"/>
                    </a:gs>
                    <a:gs pos="46500">
                      <a:srgbClr val="E6E6E6"/>
                    </a:gs>
                    <a:gs pos="50000">
                      <a:srgbClr val="FFFFFF"/>
                    </a:gs>
                    <a:gs pos="53501">
                      <a:srgbClr val="E6E6E6"/>
                    </a:gs>
                    <a:gs pos="66001">
                      <a:srgbClr val="7D8496"/>
                    </a:gs>
                    <a:gs pos="73500">
                      <a:srgbClr val="E6E6E6"/>
                    </a:gs>
                    <a:gs pos="92501">
                      <a:srgbClr val="7D8496"/>
                    </a:gs>
                    <a:gs pos="100000">
                      <a:srgbClr val="E6E6E6"/>
                    </a:gs>
                  </a:gsLst>
                  <a:lin ang="2700000" scaled="1"/>
                </a:gra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3" name="AutoShape 22"/>
                <p:cNvSpPr>
                  <a:spLocks noChangeArrowheads="1"/>
                </p:cNvSpPr>
                <p:nvPr/>
              </p:nvSpPr>
              <p:spPr bwMode="gray">
                <a:xfrm>
                  <a:off x="2092" y="932"/>
                  <a:ext cx="1446" cy="1262"/>
                </a:xfrm>
                <a:prstGeom prst="hexagon">
                  <a:avLst>
                    <a:gd name="adj" fmla="val 28896"/>
                    <a:gd name="vf" fmla="val 115470"/>
                  </a:avLst>
                </a:prstGeom>
                <a:gradFill rotWithShape="1">
                  <a:gsLst>
                    <a:gs pos="0">
                      <a:srgbClr val="85B9C3">
                        <a:gamma/>
                        <a:shade val="46275"/>
                        <a:invGamma/>
                      </a:srgbClr>
                    </a:gs>
                    <a:gs pos="100000">
                      <a:srgbClr val="85B9C3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30" name="Text Box 27"/>
              <p:cNvSpPr txBox="1">
                <a:spLocks noChangeArrowheads="1"/>
              </p:cNvSpPr>
              <p:nvPr/>
            </p:nvSpPr>
            <p:spPr bwMode="gray">
              <a:xfrm>
                <a:off x="3277" y="1866"/>
                <a:ext cx="1087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ru-RU" sz="1600" b="1" dirty="0" smtClean="0">
                    <a:solidFill>
                      <a:srgbClr val="FFFFFF"/>
                    </a:solidFill>
                  </a:rPr>
                  <a:t>Терапевтическая</a:t>
                </a:r>
                <a:endParaRPr lang="en-US" sz="1600" b="1" dirty="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1" name="Group 42"/>
            <p:cNvGrpSpPr>
              <a:grpSpLocks/>
            </p:cNvGrpSpPr>
            <p:nvPr/>
          </p:nvGrpSpPr>
          <p:grpSpPr bwMode="auto">
            <a:xfrm>
              <a:off x="3223" y="2400"/>
              <a:ext cx="1193" cy="959"/>
              <a:chOff x="3223" y="2400"/>
              <a:chExt cx="1193" cy="959"/>
            </a:xfrm>
          </p:grpSpPr>
          <p:grpSp>
            <p:nvGrpSpPr>
              <p:cNvPr id="24" name="Group 23"/>
              <p:cNvGrpSpPr>
                <a:grpSpLocks/>
              </p:cNvGrpSpPr>
              <p:nvPr/>
            </p:nvGrpSpPr>
            <p:grpSpPr bwMode="auto">
              <a:xfrm>
                <a:off x="3223" y="2400"/>
                <a:ext cx="1193" cy="959"/>
                <a:chOff x="3174" y="2656"/>
                <a:chExt cx="1549" cy="1351"/>
              </a:xfrm>
            </p:grpSpPr>
            <p:sp>
              <p:nvSpPr>
                <p:cNvPr id="26" name="AutoShape 24"/>
                <p:cNvSpPr>
                  <a:spLocks noChangeArrowheads="1"/>
                </p:cNvSpPr>
                <p:nvPr/>
              </p:nvSpPr>
              <p:spPr bwMode="gray">
                <a:xfrm>
                  <a:off x="3187" y="2679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C0C0C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7" name="AutoShape 25"/>
                <p:cNvSpPr>
                  <a:spLocks noChangeArrowheads="1"/>
                </p:cNvSpPr>
                <p:nvPr/>
              </p:nvSpPr>
              <p:spPr bwMode="gray">
                <a:xfrm>
                  <a:off x="3174" y="2656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gradFill rotWithShape="1">
                  <a:gsLst>
                    <a:gs pos="0">
                      <a:srgbClr val="E6E6E6"/>
                    </a:gs>
                    <a:gs pos="7499">
                      <a:srgbClr val="7D8496"/>
                    </a:gs>
                    <a:gs pos="26500">
                      <a:srgbClr val="E6E6E6"/>
                    </a:gs>
                    <a:gs pos="34000">
                      <a:srgbClr val="7D8496"/>
                    </a:gs>
                    <a:gs pos="46500">
                      <a:srgbClr val="E6E6E6"/>
                    </a:gs>
                    <a:gs pos="50000">
                      <a:srgbClr val="FFFFFF"/>
                    </a:gs>
                    <a:gs pos="53501">
                      <a:srgbClr val="E6E6E6"/>
                    </a:gs>
                    <a:gs pos="66001">
                      <a:srgbClr val="7D8496"/>
                    </a:gs>
                    <a:gs pos="73500">
                      <a:srgbClr val="E6E6E6"/>
                    </a:gs>
                    <a:gs pos="92501">
                      <a:srgbClr val="7D8496"/>
                    </a:gs>
                    <a:gs pos="100000">
                      <a:srgbClr val="E6E6E6"/>
                    </a:gs>
                  </a:gsLst>
                  <a:lin ang="2700000" scaled="1"/>
                </a:gra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" name="AutoShape 26"/>
                <p:cNvSpPr>
                  <a:spLocks noChangeArrowheads="1"/>
                </p:cNvSpPr>
                <p:nvPr/>
              </p:nvSpPr>
              <p:spPr bwMode="gray">
                <a:xfrm>
                  <a:off x="3196" y="2678"/>
                  <a:ext cx="1459" cy="1285"/>
                </a:xfrm>
                <a:prstGeom prst="hexagon">
                  <a:avLst>
                    <a:gd name="adj" fmla="val 28896"/>
                    <a:gd name="vf" fmla="val 115470"/>
                  </a:avLst>
                </a:prstGeom>
                <a:gradFill rotWithShape="1">
                  <a:gsLst>
                    <a:gs pos="0">
                      <a:srgbClr val="4DC9B1">
                        <a:gamma/>
                        <a:shade val="46275"/>
                        <a:invGamma/>
                      </a:srgbClr>
                    </a:gs>
                    <a:gs pos="100000">
                      <a:srgbClr val="4DC9B1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5" name="Text Box 28"/>
              <p:cNvSpPr txBox="1">
                <a:spLocks noChangeArrowheads="1"/>
              </p:cNvSpPr>
              <p:nvPr/>
            </p:nvSpPr>
            <p:spPr bwMode="gray">
              <a:xfrm>
                <a:off x="3301" y="2766"/>
                <a:ext cx="1038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ru-RU" sz="1600" b="1" dirty="0" smtClean="0">
                    <a:solidFill>
                      <a:srgbClr val="FFFFFF"/>
                    </a:solidFill>
                  </a:rPr>
                  <a:t>Эмоциональная</a:t>
                </a:r>
                <a:endParaRPr lang="en-US" sz="1600" b="1" dirty="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2" name="Group 44"/>
            <p:cNvGrpSpPr>
              <a:grpSpLocks/>
            </p:cNvGrpSpPr>
            <p:nvPr/>
          </p:nvGrpSpPr>
          <p:grpSpPr bwMode="auto">
            <a:xfrm>
              <a:off x="1488" y="2400"/>
              <a:ext cx="1193" cy="959"/>
              <a:chOff x="1488" y="2400"/>
              <a:chExt cx="1193" cy="959"/>
            </a:xfrm>
          </p:grpSpPr>
          <p:grpSp>
            <p:nvGrpSpPr>
              <p:cNvPr id="19" name="Group 29"/>
              <p:cNvGrpSpPr>
                <a:grpSpLocks/>
              </p:cNvGrpSpPr>
              <p:nvPr/>
            </p:nvGrpSpPr>
            <p:grpSpPr bwMode="auto">
              <a:xfrm>
                <a:off x="1488" y="2400"/>
                <a:ext cx="1193" cy="959"/>
                <a:chOff x="3174" y="2656"/>
                <a:chExt cx="1549" cy="1351"/>
              </a:xfrm>
            </p:grpSpPr>
            <p:sp>
              <p:nvSpPr>
                <p:cNvPr id="21" name="AutoShape 30"/>
                <p:cNvSpPr>
                  <a:spLocks noChangeArrowheads="1"/>
                </p:cNvSpPr>
                <p:nvPr/>
              </p:nvSpPr>
              <p:spPr bwMode="gray">
                <a:xfrm>
                  <a:off x="3187" y="2679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C0C0C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" name="AutoShape 31"/>
                <p:cNvSpPr>
                  <a:spLocks noChangeArrowheads="1"/>
                </p:cNvSpPr>
                <p:nvPr/>
              </p:nvSpPr>
              <p:spPr bwMode="gray">
                <a:xfrm>
                  <a:off x="3174" y="2656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gradFill rotWithShape="1">
                  <a:gsLst>
                    <a:gs pos="0">
                      <a:srgbClr val="E6E6E6"/>
                    </a:gs>
                    <a:gs pos="7499">
                      <a:srgbClr val="7D8496"/>
                    </a:gs>
                    <a:gs pos="26500">
                      <a:srgbClr val="E6E6E6"/>
                    </a:gs>
                    <a:gs pos="34000">
                      <a:srgbClr val="7D8496"/>
                    </a:gs>
                    <a:gs pos="46500">
                      <a:srgbClr val="E6E6E6"/>
                    </a:gs>
                    <a:gs pos="50000">
                      <a:srgbClr val="FFFFFF"/>
                    </a:gs>
                    <a:gs pos="53501">
                      <a:srgbClr val="E6E6E6"/>
                    </a:gs>
                    <a:gs pos="66001">
                      <a:srgbClr val="7D8496"/>
                    </a:gs>
                    <a:gs pos="73500">
                      <a:srgbClr val="E6E6E6"/>
                    </a:gs>
                    <a:gs pos="92501">
                      <a:srgbClr val="7D8496"/>
                    </a:gs>
                    <a:gs pos="100000">
                      <a:srgbClr val="E6E6E6"/>
                    </a:gs>
                  </a:gsLst>
                  <a:lin ang="2700000" scaled="1"/>
                </a:gra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3" name="AutoShape 32"/>
                <p:cNvSpPr>
                  <a:spLocks noChangeArrowheads="1"/>
                </p:cNvSpPr>
                <p:nvPr/>
              </p:nvSpPr>
              <p:spPr bwMode="gray">
                <a:xfrm>
                  <a:off x="3226" y="2665"/>
                  <a:ext cx="1427" cy="1253"/>
                </a:xfrm>
                <a:prstGeom prst="hexagon">
                  <a:avLst>
                    <a:gd name="adj" fmla="val 28896"/>
                    <a:gd name="vf" fmla="val 115470"/>
                  </a:avLst>
                </a:prstGeom>
                <a:gradFill rotWithShape="1">
                  <a:gsLst>
                    <a:gs pos="0">
                      <a:srgbClr val="0066CC"/>
                    </a:gs>
                    <a:gs pos="100000">
                      <a:srgbClr val="0066CC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0" name="Text Box 33"/>
              <p:cNvSpPr txBox="1">
                <a:spLocks noChangeArrowheads="1"/>
              </p:cNvSpPr>
              <p:nvPr/>
            </p:nvSpPr>
            <p:spPr bwMode="gray">
              <a:xfrm>
                <a:off x="1498" y="2766"/>
                <a:ext cx="1146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ru-RU" sz="1600" b="1" dirty="0" smtClean="0">
                    <a:solidFill>
                      <a:srgbClr val="FFFFFF"/>
                    </a:solidFill>
                  </a:rPr>
                  <a:t>Коммуникативная</a:t>
                </a:r>
                <a:endParaRPr lang="en-US" sz="1600" b="1" dirty="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3" name="Group 43"/>
            <p:cNvGrpSpPr>
              <a:grpSpLocks/>
            </p:cNvGrpSpPr>
            <p:nvPr/>
          </p:nvGrpSpPr>
          <p:grpSpPr bwMode="auto">
            <a:xfrm>
              <a:off x="2356" y="2881"/>
              <a:ext cx="1192" cy="959"/>
              <a:chOff x="2356" y="2881"/>
              <a:chExt cx="1192" cy="959"/>
            </a:xfrm>
          </p:grpSpPr>
          <p:grpSp>
            <p:nvGrpSpPr>
              <p:cNvPr id="14" name="Group 34"/>
              <p:cNvGrpSpPr>
                <a:grpSpLocks/>
              </p:cNvGrpSpPr>
              <p:nvPr/>
            </p:nvGrpSpPr>
            <p:grpSpPr bwMode="auto">
              <a:xfrm>
                <a:off x="2356" y="2881"/>
                <a:ext cx="1192" cy="959"/>
                <a:chOff x="3174" y="2656"/>
                <a:chExt cx="1549" cy="1351"/>
              </a:xfrm>
            </p:grpSpPr>
            <p:sp>
              <p:nvSpPr>
                <p:cNvPr id="16" name="AutoShape 35"/>
                <p:cNvSpPr>
                  <a:spLocks noChangeArrowheads="1"/>
                </p:cNvSpPr>
                <p:nvPr/>
              </p:nvSpPr>
              <p:spPr bwMode="gray">
                <a:xfrm>
                  <a:off x="3187" y="2679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C0C0C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7" name="AutoShape 36"/>
                <p:cNvSpPr>
                  <a:spLocks noChangeArrowheads="1"/>
                </p:cNvSpPr>
                <p:nvPr/>
              </p:nvSpPr>
              <p:spPr bwMode="gray">
                <a:xfrm>
                  <a:off x="3174" y="2656"/>
                  <a:ext cx="1536" cy="1328"/>
                </a:xfrm>
                <a:prstGeom prst="hexagon">
                  <a:avLst>
                    <a:gd name="adj" fmla="val 28916"/>
                    <a:gd name="vf" fmla="val 115470"/>
                  </a:avLst>
                </a:prstGeom>
                <a:gradFill rotWithShape="1">
                  <a:gsLst>
                    <a:gs pos="0">
                      <a:srgbClr val="E6E6E6"/>
                    </a:gs>
                    <a:gs pos="7499">
                      <a:srgbClr val="7D8496"/>
                    </a:gs>
                    <a:gs pos="26500">
                      <a:srgbClr val="E6E6E6"/>
                    </a:gs>
                    <a:gs pos="34000">
                      <a:srgbClr val="7D8496"/>
                    </a:gs>
                    <a:gs pos="46500">
                      <a:srgbClr val="E6E6E6"/>
                    </a:gs>
                    <a:gs pos="50000">
                      <a:srgbClr val="FFFFFF"/>
                    </a:gs>
                    <a:gs pos="53501">
                      <a:srgbClr val="E6E6E6"/>
                    </a:gs>
                    <a:gs pos="66001">
                      <a:srgbClr val="7D8496"/>
                    </a:gs>
                    <a:gs pos="73500">
                      <a:srgbClr val="E6E6E6"/>
                    </a:gs>
                    <a:gs pos="92501">
                      <a:srgbClr val="7D8496"/>
                    </a:gs>
                    <a:gs pos="100000">
                      <a:srgbClr val="E6E6E6"/>
                    </a:gs>
                  </a:gsLst>
                  <a:lin ang="2700000" scaled="1"/>
                </a:gra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8" name="AutoShape 37"/>
                <p:cNvSpPr>
                  <a:spLocks noChangeArrowheads="1"/>
                </p:cNvSpPr>
                <p:nvPr/>
              </p:nvSpPr>
              <p:spPr bwMode="gray">
                <a:xfrm>
                  <a:off x="3187" y="2676"/>
                  <a:ext cx="1459" cy="1271"/>
                </a:xfrm>
                <a:prstGeom prst="hexagon">
                  <a:avLst>
                    <a:gd name="adj" fmla="val 28896"/>
                    <a:gd name="vf" fmla="val 115470"/>
                  </a:avLst>
                </a:prstGeom>
                <a:gradFill rotWithShape="1">
                  <a:gsLst>
                    <a:gs pos="0">
                      <a:srgbClr val="BFAA4F">
                        <a:gamma/>
                        <a:shade val="46275"/>
                        <a:invGamma/>
                      </a:srgbClr>
                    </a:gs>
                    <a:gs pos="100000">
                      <a:srgbClr val="BFAA4F"/>
                    </a:gs>
                  </a:gsLst>
                  <a:lin ang="27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15" name="Text Box 38"/>
              <p:cNvSpPr txBox="1">
                <a:spLocks noChangeArrowheads="1"/>
              </p:cNvSpPr>
              <p:nvPr/>
            </p:nvSpPr>
            <p:spPr bwMode="gray">
              <a:xfrm>
                <a:off x="2366" y="3256"/>
                <a:ext cx="1125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ru-RU" sz="1600" b="1" dirty="0" smtClean="0">
                    <a:solidFill>
                      <a:srgbClr val="FFFFFF"/>
                    </a:solidFill>
                  </a:rPr>
                  <a:t>Социокультурная</a:t>
                </a:r>
                <a:endParaRPr lang="en-US" sz="1600" b="1" dirty="0">
                  <a:solidFill>
                    <a:srgbClr val="FFFFFF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94906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04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3128" y="4005064"/>
            <a:ext cx="1422400" cy="1266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82880" cy="563562"/>
          </a:xfrm>
        </p:spPr>
        <p:txBody>
          <a:bodyPr/>
          <a:lstStyle/>
          <a:p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Структура организации игры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513715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3600" dirty="0"/>
              <a:t>Выбор игры</a:t>
            </a:r>
          </a:p>
          <a:p>
            <a:pPr>
              <a:buFont typeface="Wingdings" pitchFamily="2" charset="2"/>
              <a:buChar char="Ø"/>
            </a:pPr>
            <a:r>
              <a:rPr lang="ru-RU" sz="3600" dirty="0"/>
              <a:t>Подготовка игры</a:t>
            </a:r>
          </a:p>
          <a:p>
            <a:pPr>
              <a:buFont typeface="Wingdings" pitchFamily="2" charset="2"/>
              <a:buChar char="Ø"/>
            </a:pPr>
            <a:r>
              <a:rPr lang="ru-RU" sz="3600" dirty="0"/>
              <a:t>Введение в игру</a:t>
            </a:r>
          </a:p>
          <a:p>
            <a:pPr>
              <a:buFont typeface="Wingdings" pitchFamily="2" charset="2"/>
              <a:buChar char="Ø"/>
            </a:pPr>
            <a:r>
              <a:rPr lang="ru-RU" sz="3600" dirty="0"/>
              <a:t>Ход игры</a:t>
            </a:r>
          </a:p>
          <a:p>
            <a:pPr>
              <a:buFont typeface="Wingdings" pitchFamily="2" charset="2"/>
              <a:buChar char="Ø"/>
            </a:pPr>
            <a:r>
              <a:rPr lang="ru-RU" sz="3600" dirty="0"/>
              <a:t>Подведение итогов игры</a:t>
            </a:r>
          </a:p>
          <a:p>
            <a:pPr>
              <a:buFont typeface="Wingdings" pitchFamily="2" charset="2"/>
              <a:buChar char="Ø"/>
            </a:pPr>
            <a:r>
              <a:rPr lang="ru-RU" sz="3600" dirty="0"/>
              <a:t>Анализ игры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0764688" y="1268760"/>
            <a:ext cx="2133600" cy="32067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0260632" y="5733256"/>
            <a:ext cx="2895600" cy="320675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6" name="Picture 19" descr="05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4770606"/>
            <a:ext cx="1237804" cy="146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06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1395" y="2852936"/>
            <a:ext cx="820737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0050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090" name="Rectangle 2"/>
          <p:cNvSpPr>
            <a:spLocks noGrp="1" noChangeArrowheads="1"/>
          </p:cNvSpPr>
          <p:nvPr>
            <p:ph type="title"/>
          </p:nvPr>
        </p:nvSpPr>
        <p:spPr>
          <a:xfrm>
            <a:off x="-673087" y="548680"/>
            <a:ext cx="10371112" cy="563562"/>
          </a:xfrm>
          <a:noFill/>
          <a:ln/>
        </p:spPr>
        <p:txBody>
          <a:bodyPr/>
          <a:lstStyle/>
          <a:p>
            <a:r>
              <a:rPr lang="ru-RU" sz="3500" b="1" dirty="0">
                <a:solidFill>
                  <a:srgbClr val="FF0000"/>
                </a:solidFill>
              </a:rPr>
              <a:t>Классификация игровых ситуаций</a:t>
            </a:r>
            <a:endParaRPr lang="en-US" sz="16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01091" name="Freeform 3"/>
          <p:cNvSpPr>
            <a:spLocks noEditPoints="1"/>
          </p:cNvSpPr>
          <p:nvPr/>
        </p:nvSpPr>
        <p:spPr bwMode="gray">
          <a:xfrm rot="-1358056">
            <a:off x="1143000" y="2590800"/>
            <a:ext cx="6615113" cy="2919413"/>
          </a:xfrm>
          <a:custGeom>
            <a:avLst/>
            <a:gdLst>
              <a:gd name="T0" fmla="*/ 1692 w 4040"/>
              <a:gd name="T1" fmla="*/ 12 h 1888"/>
              <a:gd name="T2" fmla="*/ 1234 w 4040"/>
              <a:gd name="T3" fmla="*/ 74 h 1888"/>
              <a:gd name="T4" fmla="*/ 828 w 4040"/>
              <a:gd name="T5" fmla="*/ 182 h 1888"/>
              <a:gd name="T6" fmla="*/ 486 w 4040"/>
              <a:gd name="T7" fmla="*/ 330 h 1888"/>
              <a:gd name="T8" fmla="*/ 226 w 4040"/>
              <a:gd name="T9" fmla="*/ 510 h 1888"/>
              <a:gd name="T10" fmla="*/ 58 w 4040"/>
              <a:gd name="T11" fmla="*/ 718 h 1888"/>
              <a:gd name="T12" fmla="*/ 0 w 4040"/>
              <a:gd name="T13" fmla="*/ 944 h 1888"/>
              <a:gd name="T14" fmla="*/ 58 w 4040"/>
              <a:gd name="T15" fmla="*/ 1170 h 1888"/>
              <a:gd name="T16" fmla="*/ 226 w 4040"/>
              <a:gd name="T17" fmla="*/ 1378 h 1888"/>
              <a:gd name="T18" fmla="*/ 486 w 4040"/>
              <a:gd name="T19" fmla="*/ 1558 h 1888"/>
              <a:gd name="T20" fmla="*/ 828 w 4040"/>
              <a:gd name="T21" fmla="*/ 1706 h 1888"/>
              <a:gd name="T22" fmla="*/ 1234 w 4040"/>
              <a:gd name="T23" fmla="*/ 1814 h 1888"/>
              <a:gd name="T24" fmla="*/ 1692 w 4040"/>
              <a:gd name="T25" fmla="*/ 1876 h 1888"/>
              <a:gd name="T26" fmla="*/ 2186 w 4040"/>
              <a:gd name="T27" fmla="*/ 1884 h 1888"/>
              <a:gd name="T28" fmla="*/ 2658 w 4040"/>
              <a:gd name="T29" fmla="*/ 1840 h 1888"/>
              <a:gd name="T30" fmla="*/ 3084 w 4040"/>
              <a:gd name="T31" fmla="*/ 1746 h 1888"/>
              <a:gd name="T32" fmla="*/ 3448 w 4040"/>
              <a:gd name="T33" fmla="*/ 1612 h 1888"/>
              <a:gd name="T34" fmla="*/ 3738 w 4040"/>
              <a:gd name="T35" fmla="*/ 1442 h 1888"/>
              <a:gd name="T36" fmla="*/ 3938 w 4040"/>
              <a:gd name="T37" fmla="*/ 1242 h 1888"/>
              <a:gd name="T38" fmla="*/ 4034 w 4040"/>
              <a:gd name="T39" fmla="*/ 1022 h 1888"/>
              <a:gd name="T40" fmla="*/ 4014 w 4040"/>
              <a:gd name="T41" fmla="*/ 790 h 1888"/>
              <a:gd name="T42" fmla="*/ 3882 w 4040"/>
              <a:gd name="T43" fmla="*/ 576 h 1888"/>
              <a:gd name="T44" fmla="*/ 3650 w 4040"/>
              <a:gd name="T45" fmla="*/ 386 h 1888"/>
              <a:gd name="T46" fmla="*/ 3334 w 4040"/>
              <a:gd name="T47" fmla="*/ 228 h 1888"/>
              <a:gd name="T48" fmla="*/ 2948 w 4040"/>
              <a:gd name="T49" fmla="*/ 106 h 1888"/>
              <a:gd name="T50" fmla="*/ 2506 w 4040"/>
              <a:gd name="T51" fmla="*/ 28 h 1888"/>
              <a:gd name="T52" fmla="*/ 2020 w 4040"/>
              <a:gd name="T53" fmla="*/ 0 h 1888"/>
              <a:gd name="T54" fmla="*/ 1606 w 4040"/>
              <a:gd name="T55" fmla="*/ 1736 h 1888"/>
              <a:gd name="T56" fmla="*/ 1164 w 4040"/>
              <a:gd name="T57" fmla="*/ 1678 h 1888"/>
              <a:gd name="T58" fmla="*/ 776 w 4040"/>
              <a:gd name="T59" fmla="*/ 1576 h 1888"/>
              <a:gd name="T60" fmla="*/ 458 w 4040"/>
              <a:gd name="T61" fmla="*/ 1436 h 1888"/>
              <a:gd name="T62" fmla="*/ 224 w 4040"/>
              <a:gd name="T63" fmla="*/ 1266 h 1888"/>
              <a:gd name="T64" fmla="*/ 88 w 4040"/>
              <a:gd name="T65" fmla="*/ 1074 h 1888"/>
              <a:gd name="T66" fmla="*/ 68 w 4040"/>
              <a:gd name="T67" fmla="*/ 864 h 1888"/>
              <a:gd name="T68" fmla="*/ 166 w 4040"/>
              <a:gd name="T69" fmla="*/ 664 h 1888"/>
              <a:gd name="T70" fmla="*/ 370 w 4040"/>
              <a:gd name="T71" fmla="*/ 486 h 1888"/>
              <a:gd name="T72" fmla="*/ 662 w 4040"/>
              <a:gd name="T73" fmla="*/ 336 h 1888"/>
              <a:gd name="T74" fmla="*/ 1028 w 4040"/>
              <a:gd name="T75" fmla="*/ 222 h 1888"/>
              <a:gd name="T76" fmla="*/ 1454 w 4040"/>
              <a:gd name="T77" fmla="*/ 148 h 1888"/>
              <a:gd name="T78" fmla="*/ 1922 w 4040"/>
              <a:gd name="T79" fmla="*/ 120 h 1888"/>
              <a:gd name="T80" fmla="*/ 2392 w 4040"/>
              <a:gd name="T81" fmla="*/ 148 h 1888"/>
              <a:gd name="T82" fmla="*/ 2818 w 4040"/>
              <a:gd name="T83" fmla="*/ 222 h 1888"/>
              <a:gd name="T84" fmla="*/ 3184 w 4040"/>
              <a:gd name="T85" fmla="*/ 336 h 1888"/>
              <a:gd name="T86" fmla="*/ 3476 w 4040"/>
              <a:gd name="T87" fmla="*/ 486 h 1888"/>
              <a:gd name="T88" fmla="*/ 3680 w 4040"/>
              <a:gd name="T89" fmla="*/ 664 h 1888"/>
              <a:gd name="T90" fmla="*/ 3778 w 4040"/>
              <a:gd name="T91" fmla="*/ 864 h 1888"/>
              <a:gd name="T92" fmla="*/ 3758 w 4040"/>
              <a:gd name="T93" fmla="*/ 1074 h 1888"/>
              <a:gd name="T94" fmla="*/ 3622 w 4040"/>
              <a:gd name="T95" fmla="*/ 1266 h 1888"/>
              <a:gd name="T96" fmla="*/ 3388 w 4040"/>
              <a:gd name="T97" fmla="*/ 1436 h 1888"/>
              <a:gd name="T98" fmla="*/ 3070 w 4040"/>
              <a:gd name="T99" fmla="*/ 1576 h 1888"/>
              <a:gd name="T100" fmla="*/ 2682 w 4040"/>
              <a:gd name="T101" fmla="*/ 1678 h 1888"/>
              <a:gd name="T102" fmla="*/ 2240 w 4040"/>
              <a:gd name="T103" fmla="*/ 1736 h 18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040" h="1888">
                <a:moveTo>
                  <a:pt x="2020" y="0"/>
                </a:moveTo>
                <a:lnTo>
                  <a:pt x="1854" y="4"/>
                </a:lnTo>
                <a:lnTo>
                  <a:pt x="1692" y="12"/>
                </a:lnTo>
                <a:lnTo>
                  <a:pt x="1534" y="28"/>
                </a:lnTo>
                <a:lnTo>
                  <a:pt x="1382" y="48"/>
                </a:lnTo>
                <a:lnTo>
                  <a:pt x="1234" y="74"/>
                </a:lnTo>
                <a:lnTo>
                  <a:pt x="1092" y="106"/>
                </a:lnTo>
                <a:lnTo>
                  <a:pt x="956" y="142"/>
                </a:lnTo>
                <a:lnTo>
                  <a:pt x="828" y="182"/>
                </a:lnTo>
                <a:lnTo>
                  <a:pt x="706" y="228"/>
                </a:lnTo>
                <a:lnTo>
                  <a:pt x="592" y="276"/>
                </a:lnTo>
                <a:lnTo>
                  <a:pt x="486" y="330"/>
                </a:lnTo>
                <a:lnTo>
                  <a:pt x="390" y="386"/>
                </a:lnTo>
                <a:lnTo>
                  <a:pt x="302" y="446"/>
                </a:lnTo>
                <a:lnTo>
                  <a:pt x="226" y="510"/>
                </a:lnTo>
                <a:lnTo>
                  <a:pt x="158" y="576"/>
                </a:lnTo>
                <a:lnTo>
                  <a:pt x="102" y="646"/>
                </a:lnTo>
                <a:lnTo>
                  <a:pt x="58" y="718"/>
                </a:lnTo>
                <a:lnTo>
                  <a:pt x="26" y="790"/>
                </a:lnTo>
                <a:lnTo>
                  <a:pt x="6" y="866"/>
                </a:lnTo>
                <a:lnTo>
                  <a:pt x="0" y="944"/>
                </a:lnTo>
                <a:lnTo>
                  <a:pt x="6" y="1022"/>
                </a:lnTo>
                <a:lnTo>
                  <a:pt x="26" y="1098"/>
                </a:lnTo>
                <a:lnTo>
                  <a:pt x="58" y="1170"/>
                </a:lnTo>
                <a:lnTo>
                  <a:pt x="102" y="1242"/>
                </a:lnTo>
                <a:lnTo>
                  <a:pt x="158" y="1312"/>
                </a:lnTo>
                <a:lnTo>
                  <a:pt x="226" y="1378"/>
                </a:lnTo>
                <a:lnTo>
                  <a:pt x="302" y="1442"/>
                </a:lnTo>
                <a:lnTo>
                  <a:pt x="390" y="1502"/>
                </a:lnTo>
                <a:lnTo>
                  <a:pt x="486" y="1558"/>
                </a:lnTo>
                <a:lnTo>
                  <a:pt x="592" y="1612"/>
                </a:lnTo>
                <a:lnTo>
                  <a:pt x="706" y="1660"/>
                </a:lnTo>
                <a:lnTo>
                  <a:pt x="828" y="1706"/>
                </a:lnTo>
                <a:lnTo>
                  <a:pt x="956" y="1746"/>
                </a:lnTo>
                <a:lnTo>
                  <a:pt x="1092" y="1782"/>
                </a:lnTo>
                <a:lnTo>
                  <a:pt x="1234" y="1814"/>
                </a:lnTo>
                <a:lnTo>
                  <a:pt x="1382" y="1840"/>
                </a:lnTo>
                <a:lnTo>
                  <a:pt x="1534" y="1860"/>
                </a:lnTo>
                <a:lnTo>
                  <a:pt x="1692" y="1876"/>
                </a:lnTo>
                <a:lnTo>
                  <a:pt x="1854" y="1884"/>
                </a:lnTo>
                <a:lnTo>
                  <a:pt x="2020" y="1888"/>
                </a:lnTo>
                <a:lnTo>
                  <a:pt x="2186" y="1884"/>
                </a:lnTo>
                <a:lnTo>
                  <a:pt x="2348" y="1876"/>
                </a:lnTo>
                <a:lnTo>
                  <a:pt x="2506" y="1860"/>
                </a:lnTo>
                <a:lnTo>
                  <a:pt x="2658" y="1840"/>
                </a:lnTo>
                <a:lnTo>
                  <a:pt x="2806" y="1814"/>
                </a:lnTo>
                <a:lnTo>
                  <a:pt x="2948" y="1782"/>
                </a:lnTo>
                <a:lnTo>
                  <a:pt x="3084" y="1746"/>
                </a:lnTo>
                <a:lnTo>
                  <a:pt x="3212" y="1706"/>
                </a:lnTo>
                <a:lnTo>
                  <a:pt x="3334" y="1660"/>
                </a:lnTo>
                <a:lnTo>
                  <a:pt x="3448" y="1612"/>
                </a:lnTo>
                <a:lnTo>
                  <a:pt x="3554" y="1558"/>
                </a:lnTo>
                <a:lnTo>
                  <a:pt x="3650" y="1502"/>
                </a:lnTo>
                <a:lnTo>
                  <a:pt x="3738" y="1442"/>
                </a:lnTo>
                <a:lnTo>
                  <a:pt x="3814" y="1378"/>
                </a:lnTo>
                <a:lnTo>
                  <a:pt x="3882" y="1312"/>
                </a:lnTo>
                <a:lnTo>
                  <a:pt x="3938" y="1242"/>
                </a:lnTo>
                <a:lnTo>
                  <a:pt x="3982" y="1170"/>
                </a:lnTo>
                <a:lnTo>
                  <a:pt x="4014" y="1098"/>
                </a:lnTo>
                <a:lnTo>
                  <a:pt x="4034" y="1022"/>
                </a:lnTo>
                <a:lnTo>
                  <a:pt x="4040" y="944"/>
                </a:lnTo>
                <a:lnTo>
                  <a:pt x="4034" y="866"/>
                </a:lnTo>
                <a:lnTo>
                  <a:pt x="4014" y="790"/>
                </a:lnTo>
                <a:lnTo>
                  <a:pt x="3982" y="718"/>
                </a:lnTo>
                <a:lnTo>
                  <a:pt x="3938" y="646"/>
                </a:lnTo>
                <a:lnTo>
                  <a:pt x="3882" y="576"/>
                </a:lnTo>
                <a:lnTo>
                  <a:pt x="3814" y="510"/>
                </a:lnTo>
                <a:lnTo>
                  <a:pt x="3738" y="446"/>
                </a:lnTo>
                <a:lnTo>
                  <a:pt x="3650" y="386"/>
                </a:lnTo>
                <a:lnTo>
                  <a:pt x="3554" y="330"/>
                </a:lnTo>
                <a:lnTo>
                  <a:pt x="3448" y="276"/>
                </a:lnTo>
                <a:lnTo>
                  <a:pt x="3334" y="228"/>
                </a:lnTo>
                <a:lnTo>
                  <a:pt x="3212" y="182"/>
                </a:lnTo>
                <a:lnTo>
                  <a:pt x="3084" y="142"/>
                </a:lnTo>
                <a:lnTo>
                  <a:pt x="2948" y="106"/>
                </a:lnTo>
                <a:lnTo>
                  <a:pt x="2806" y="74"/>
                </a:lnTo>
                <a:lnTo>
                  <a:pt x="2658" y="48"/>
                </a:lnTo>
                <a:lnTo>
                  <a:pt x="2506" y="28"/>
                </a:lnTo>
                <a:lnTo>
                  <a:pt x="2348" y="12"/>
                </a:lnTo>
                <a:lnTo>
                  <a:pt x="2186" y="4"/>
                </a:lnTo>
                <a:lnTo>
                  <a:pt x="2020" y="0"/>
                </a:lnTo>
                <a:close/>
                <a:moveTo>
                  <a:pt x="1922" y="1748"/>
                </a:moveTo>
                <a:lnTo>
                  <a:pt x="1762" y="1746"/>
                </a:lnTo>
                <a:lnTo>
                  <a:pt x="1606" y="1736"/>
                </a:lnTo>
                <a:lnTo>
                  <a:pt x="1454" y="1722"/>
                </a:lnTo>
                <a:lnTo>
                  <a:pt x="1306" y="1702"/>
                </a:lnTo>
                <a:lnTo>
                  <a:pt x="1164" y="1678"/>
                </a:lnTo>
                <a:lnTo>
                  <a:pt x="1028" y="1648"/>
                </a:lnTo>
                <a:lnTo>
                  <a:pt x="898" y="1614"/>
                </a:lnTo>
                <a:lnTo>
                  <a:pt x="776" y="1576"/>
                </a:lnTo>
                <a:lnTo>
                  <a:pt x="662" y="1532"/>
                </a:lnTo>
                <a:lnTo>
                  <a:pt x="554" y="1486"/>
                </a:lnTo>
                <a:lnTo>
                  <a:pt x="458" y="1436"/>
                </a:lnTo>
                <a:lnTo>
                  <a:pt x="370" y="1382"/>
                </a:lnTo>
                <a:lnTo>
                  <a:pt x="292" y="1326"/>
                </a:lnTo>
                <a:lnTo>
                  <a:pt x="224" y="1266"/>
                </a:lnTo>
                <a:lnTo>
                  <a:pt x="166" y="1204"/>
                </a:lnTo>
                <a:lnTo>
                  <a:pt x="122" y="1140"/>
                </a:lnTo>
                <a:lnTo>
                  <a:pt x="88" y="1074"/>
                </a:lnTo>
                <a:lnTo>
                  <a:pt x="68" y="1004"/>
                </a:lnTo>
                <a:lnTo>
                  <a:pt x="62" y="934"/>
                </a:lnTo>
                <a:lnTo>
                  <a:pt x="68" y="864"/>
                </a:lnTo>
                <a:lnTo>
                  <a:pt x="88" y="796"/>
                </a:lnTo>
                <a:lnTo>
                  <a:pt x="122" y="730"/>
                </a:lnTo>
                <a:lnTo>
                  <a:pt x="166" y="664"/>
                </a:lnTo>
                <a:lnTo>
                  <a:pt x="224" y="602"/>
                </a:lnTo>
                <a:lnTo>
                  <a:pt x="292" y="544"/>
                </a:lnTo>
                <a:lnTo>
                  <a:pt x="370" y="486"/>
                </a:lnTo>
                <a:lnTo>
                  <a:pt x="458" y="434"/>
                </a:lnTo>
                <a:lnTo>
                  <a:pt x="554" y="382"/>
                </a:lnTo>
                <a:lnTo>
                  <a:pt x="662" y="336"/>
                </a:lnTo>
                <a:lnTo>
                  <a:pt x="776" y="294"/>
                </a:lnTo>
                <a:lnTo>
                  <a:pt x="898" y="256"/>
                </a:lnTo>
                <a:lnTo>
                  <a:pt x="1028" y="222"/>
                </a:lnTo>
                <a:lnTo>
                  <a:pt x="1164" y="192"/>
                </a:lnTo>
                <a:lnTo>
                  <a:pt x="1306" y="166"/>
                </a:lnTo>
                <a:lnTo>
                  <a:pt x="1454" y="148"/>
                </a:lnTo>
                <a:lnTo>
                  <a:pt x="1606" y="132"/>
                </a:lnTo>
                <a:lnTo>
                  <a:pt x="1762" y="124"/>
                </a:lnTo>
                <a:lnTo>
                  <a:pt x="1922" y="120"/>
                </a:lnTo>
                <a:lnTo>
                  <a:pt x="2084" y="124"/>
                </a:lnTo>
                <a:lnTo>
                  <a:pt x="2240" y="132"/>
                </a:lnTo>
                <a:lnTo>
                  <a:pt x="2392" y="148"/>
                </a:lnTo>
                <a:lnTo>
                  <a:pt x="2540" y="166"/>
                </a:lnTo>
                <a:lnTo>
                  <a:pt x="2682" y="192"/>
                </a:lnTo>
                <a:lnTo>
                  <a:pt x="2818" y="222"/>
                </a:lnTo>
                <a:lnTo>
                  <a:pt x="2948" y="256"/>
                </a:lnTo>
                <a:lnTo>
                  <a:pt x="3070" y="294"/>
                </a:lnTo>
                <a:lnTo>
                  <a:pt x="3184" y="336"/>
                </a:lnTo>
                <a:lnTo>
                  <a:pt x="3292" y="382"/>
                </a:lnTo>
                <a:lnTo>
                  <a:pt x="3388" y="434"/>
                </a:lnTo>
                <a:lnTo>
                  <a:pt x="3476" y="486"/>
                </a:lnTo>
                <a:lnTo>
                  <a:pt x="3554" y="544"/>
                </a:lnTo>
                <a:lnTo>
                  <a:pt x="3622" y="602"/>
                </a:lnTo>
                <a:lnTo>
                  <a:pt x="3680" y="664"/>
                </a:lnTo>
                <a:lnTo>
                  <a:pt x="3724" y="730"/>
                </a:lnTo>
                <a:lnTo>
                  <a:pt x="3758" y="796"/>
                </a:lnTo>
                <a:lnTo>
                  <a:pt x="3778" y="864"/>
                </a:lnTo>
                <a:lnTo>
                  <a:pt x="3784" y="934"/>
                </a:lnTo>
                <a:lnTo>
                  <a:pt x="3778" y="1004"/>
                </a:lnTo>
                <a:lnTo>
                  <a:pt x="3758" y="1074"/>
                </a:lnTo>
                <a:lnTo>
                  <a:pt x="3724" y="1140"/>
                </a:lnTo>
                <a:lnTo>
                  <a:pt x="3680" y="1204"/>
                </a:lnTo>
                <a:lnTo>
                  <a:pt x="3622" y="1266"/>
                </a:lnTo>
                <a:lnTo>
                  <a:pt x="3554" y="1326"/>
                </a:lnTo>
                <a:lnTo>
                  <a:pt x="3476" y="1382"/>
                </a:lnTo>
                <a:lnTo>
                  <a:pt x="3388" y="1436"/>
                </a:lnTo>
                <a:lnTo>
                  <a:pt x="3292" y="1486"/>
                </a:lnTo>
                <a:lnTo>
                  <a:pt x="3184" y="1532"/>
                </a:lnTo>
                <a:lnTo>
                  <a:pt x="3070" y="1576"/>
                </a:lnTo>
                <a:lnTo>
                  <a:pt x="2948" y="1614"/>
                </a:lnTo>
                <a:lnTo>
                  <a:pt x="2818" y="1648"/>
                </a:lnTo>
                <a:lnTo>
                  <a:pt x="2682" y="1678"/>
                </a:lnTo>
                <a:lnTo>
                  <a:pt x="2540" y="1702"/>
                </a:lnTo>
                <a:lnTo>
                  <a:pt x="2392" y="1722"/>
                </a:lnTo>
                <a:lnTo>
                  <a:pt x="2240" y="1736"/>
                </a:lnTo>
                <a:lnTo>
                  <a:pt x="2084" y="1746"/>
                </a:lnTo>
                <a:lnTo>
                  <a:pt x="1922" y="1748"/>
                </a:lnTo>
                <a:close/>
              </a:path>
            </a:pathLst>
          </a:custGeom>
          <a:gradFill rotWithShape="1">
            <a:gsLst>
              <a:gs pos="0">
                <a:srgbClr val="DDDDDD">
                  <a:gamma/>
                  <a:shade val="45490"/>
                  <a:invGamma/>
                </a:srgbClr>
              </a:gs>
              <a:gs pos="100000">
                <a:srgbClr val="DDDDDD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F7C16B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01093" name="Text Box 5"/>
          <p:cNvSpPr txBox="1">
            <a:spLocks noChangeArrowheads="1"/>
          </p:cNvSpPr>
          <p:nvPr/>
        </p:nvSpPr>
        <p:spPr bwMode="gray">
          <a:xfrm rot="20468031">
            <a:off x="2142095" y="3802708"/>
            <a:ext cx="477566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ru-RU" sz="2400" b="1" u="sng" dirty="0" smtClean="0">
                <a:solidFill>
                  <a:srgbClr val="7030A0"/>
                </a:solidFill>
                <a:latin typeface="Verdana" pitchFamily="34" charset="0"/>
              </a:rPr>
              <a:t>по дидактическим целям </a:t>
            </a:r>
            <a:endParaRPr lang="en-US" sz="2400" b="1" u="sng" dirty="0">
              <a:solidFill>
                <a:srgbClr val="7030A0"/>
              </a:solidFill>
              <a:latin typeface="Verdana" pitchFamily="34" charset="0"/>
            </a:endParaRPr>
          </a:p>
        </p:txBody>
      </p:sp>
      <p:sp>
        <p:nvSpPr>
          <p:cNvPr id="601092" name="Oval 4"/>
          <p:cNvSpPr>
            <a:spLocks noChangeArrowheads="1"/>
          </p:cNvSpPr>
          <p:nvPr/>
        </p:nvSpPr>
        <p:spPr bwMode="gray">
          <a:xfrm>
            <a:off x="1115616" y="2708920"/>
            <a:ext cx="1627584" cy="1640830"/>
          </a:xfrm>
          <a:prstGeom prst="ellipse">
            <a:avLst/>
          </a:prstGeom>
          <a:gradFill rotWithShape="1">
            <a:gsLst>
              <a:gs pos="0">
                <a:srgbClr val="99CC00">
                  <a:gamma/>
                  <a:tint val="33333"/>
                  <a:invGamma/>
                </a:srgbClr>
              </a:gs>
              <a:gs pos="100000">
                <a:srgbClr val="99CC0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prstShdw prst="shdw12" dist="76200" dir="10800000">
              <a:srgbClr val="6D7491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601102" name="Text Box 14"/>
          <p:cNvSpPr txBox="1">
            <a:spLocks noChangeArrowheads="1"/>
          </p:cNvSpPr>
          <p:nvPr/>
        </p:nvSpPr>
        <p:spPr bwMode="gray">
          <a:xfrm>
            <a:off x="1190171" y="3345995"/>
            <a:ext cx="15240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rotWithShape="0">
                    <a:srgbClr val="FFFFFF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Verdana" pitchFamily="34" charset="0"/>
              </a:rPr>
              <a:t>обобщение</a:t>
            </a:r>
            <a:endParaRPr lang="en-US" sz="1600" b="1" dirty="0">
              <a:solidFill>
                <a:srgbClr val="C00000"/>
              </a:solidFill>
              <a:latin typeface="Verdana" pitchFamily="34" charset="0"/>
            </a:endParaRPr>
          </a:p>
        </p:txBody>
      </p:sp>
      <p:sp>
        <p:nvSpPr>
          <p:cNvPr id="601096" name="Oval 8"/>
          <p:cNvSpPr>
            <a:spLocks noChangeArrowheads="1"/>
          </p:cNvSpPr>
          <p:nvPr/>
        </p:nvSpPr>
        <p:spPr bwMode="gray">
          <a:xfrm>
            <a:off x="3810000" y="1430321"/>
            <a:ext cx="1670050" cy="1617679"/>
          </a:xfrm>
          <a:prstGeom prst="ellipse">
            <a:avLst/>
          </a:prstGeom>
          <a:gradFill rotWithShape="1">
            <a:gsLst>
              <a:gs pos="0">
                <a:srgbClr val="0099CC">
                  <a:gamma/>
                  <a:tint val="3137"/>
                  <a:invGamma/>
                </a:srgbClr>
              </a:gs>
              <a:gs pos="100000">
                <a:srgbClr val="0099CC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prstShdw prst="shdw12" dist="12700" dir="10800000">
              <a:srgbClr val="6D7491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601105" name="Text Box 17"/>
          <p:cNvSpPr txBox="1">
            <a:spLocks noChangeArrowheads="1"/>
          </p:cNvSpPr>
          <p:nvPr/>
        </p:nvSpPr>
        <p:spPr bwMode="gray">
          <a:xfrm>
            <a:off x="3949421" y="1946772"/>
            <a:ext cx="139120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817" dir="2708076" algn="ctr" rotWithShape="0">
                    <a:srgbClr val="00000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C00000"/>
                </a:solidFill>
                <a:latin typeface="Verdana" pitchFamily="34" charset="0"/>
              </a:rPr>
              <a:t>и</a:t>
            </a:r>
            <a:r>
              <a:rPr lang="ru-RU" sz="1600" b="1" dirty="0" smtClean="0">
                <a:solidFill>
                  <a:srgbClr val="C00000"/>
                </a:solidFill>
                <a:latin typeface="Verdana" pitchFamily="34" charset="0"/>
              </a:rPr>
              <a:t>зучение нового</a:t>
            </a:r>
            <a:endParaRPr lang="en-US" sz="1600" b="1" dirty="0">
              <a:solidFill>
                <a:srgbClr val="C00000"/>
              </a:solidFill>
              <a:latin typeface="Verdana" pitchFamily="34" charset="0"/>
            </a:endParaRPr>
          </a:p>
        </p:txBody>
      </p:sp>
      <p:sp>
        <p:nvSpPr>
          <p:cNvPr id="601097" name="Oval 9"/>
          <p:cNvSpPr>
            <a:spLocks noChangeArrowheads="1"/>
          </p:cNvSpPr>
          <p:nvPr/>
        </p:nvSpPr>
        <p:spPr bwMode="gray">
          <a:xfrm>
            <a:off x="6596742" y="1746250"/>
            <a:ext cx="1679639" cy="1599745"/>
          </a:xfrm>
          <a:prstGeom prst="ellipse">
            <a:avLst/>
          </a:prstGeom>
          <a:gradFill rotWithShape="1">
            <a:gsLst>
              <a:gs pos="0">
                <a:srgbClr val="9933FF">
                  <a:gamma/>
                  <a:tint val="33333"/>
                  <a:invGamma/>
                </a:srgbClr>
              </a:gs>
              <a:gs pos="100000">
                <a:srgbClr val="9933F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prstShdw prst="shdw12" dist="63500" dir="10800000">
              <a:srgbClr val="6D7491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601108" name="Text Box 20"/>
          <p:cNvSpPr txBox="1">
            <a:spLocks noChangeArrowheads="1"/>
          </p:cNvSpPr>
          <p:nvPr/>
        </p:nvSpPr>
        <p:spPr bwMode="gray">
          <a:xfrm>
            <a:off x="6520474" y="2253734"/>
            <a:ext cx="183217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817" dir="2708076" algn="ctr" rotWithShape="0">
                    <a:srgbClr val="00000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C00000"/>
                </a:solidFill>
                <a:latin typeface="Verdana" pitchFamily="34" charset="0"/>
              </a:rPr>
              <a:t>п</a:t>
            </a:r>
            <a:r>
              <a:rPr lang="ru-RU" sz="1600" b="1" dirty="0" smtClean="0">
                <a:solidFill>
                  <a:srgbClr val="C00000"/>
                </a:solidFill>
                <a:latin typeface="Verdana" pitchFamily="34" charset="0"/>
              </a:rPr>
              <a:t>ервичное закрепление</a:t>
            </a:r>
            <a:endParaRPr lang="en-US" sz="1600" b="1" dirty="0">
              <a:solidFill>
                <a:srgbClr val="C00000"/>
              </a:solidFill>
              <a:latin typeface="Verdana" pitchFamily="34" charset="0"/>
            </a:endParaRPr>
          </a:p>
        </p:txBody>
      </p:sp>
      <p:sp>
        <p:nvSpPr>
          <p:cNvPr id="601110" name="Oval 22"/>
          <p:cNvSpPr>
            <a:spLocks noChangeArrowheads="1"/>
          </p:cNvSpPr>
          <p:nvPr/>
        </p:nvSpPr>
        <p:spPr bwMode="gray">
          <a:xfrm>
            <a:off x="5144178" y="4189809"/>
            <a:ext cx="1804085" cy="1652992"/>
          </a:xfrm>
          <a:prstGeom prst="ellipse">
            <a:avLst/>
          </a:prstGeom>
          <a:gradFill rotWithShape="1">
            <a:gsLst>
              <a:gs pos="0">
                <a:srgbClr val="FF9900">
                  <a:gamma/>
                  <a:tint val="27451"/>
                  <a:invGamma/>
                </a:srgbClr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prstShdw prst="shdw12">
              <a:srgbClr val="6D7491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601112" name="Text Box 24"/>
          <p:cNvSpPr txBox="1">
            <a:spLocks noChangeArrowheads="1"/>
          </p:cNvSpPr>
          <p:nvPr/>
        </p:nvSpPr>
        <p:spPr bwMode="gray">
          <a:xfrm>
            <a:off x="5004048" y="4830204"/>
            <a:ext cx="208823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817" dir="2708076" algn="ctr" rotWithShape="0">
                    <a:srgbClr val="00000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Verdana" pitchFamily="34" charset="0"/>
              </a:rPr>
              <a:t>комбинирован-</a:t>
            </a:r>
            <a:r>
              <a:rPr lang="ru-RU" sz="1600" b="1" dirty="0" err="1" smtClean="0">
                <a:solidFill>
                  <a:srgbClr val="C00000"/>
                </a:solidFill>
                <a:latin typeface="Verdana" pitchFamily="34" charset="0"/>
              </a:rPr>
              <a:t>ные</a:t>
            </a:r>
            <a:r>
              <a:rPr lang="ru-RU" sz="1600" b="1" dirty="0" smtClean="0">
                <a:solidFill>
                  <a:srgbClr val="C00000"/>
                </a:solidFill>
                <a:latin typeface="Verdana" pitchFamily="34" charset="0"/>
              </a:rPr>
              <a:t> уроки</a:t>
            </a:r>
            <a:endParaRPr lang="en-US" sz="1600" b="1" dirty="0">
              <a:solidFill>
                <a:srgbClr val="C00000"/>
              </a:solidFill>
              <a:latin typeface="Verdana" pitchFamily="34" charset="0"/>
            </a:endParaRPr>
          </a:p>
        </p:txBody>
      </p:sp>
      <p:sp>
        <p:nvSpPr>
          <p:cNvPr id="601098" name="Oval 10"/>
          <p:cNvSpPr>
            <a:spLocks noChangeArrowheads="1"/>
          </p:cNvSpPr>
          <p:nvPr/>
        </p:nvSpPr>
        <p:spPr bwMode="gray">
          <a:xfrm>
            <a:off x="1929407" y="5024098"/>
            <a:ext cx="1670551" cy="1646593"/>
          </a:xfrm>
          <a:prstGeom prst="ellipse">
            <a:avLst/>
          </a:prstGeom>
          <a:gradFill rotWithShape="1">
            <a:gsLst>
              <a:gs pos="0">
                <a:srgbClr val="00CCFF">
                  <a:gamma/>
                  <a:tint val="48627"/>
                  <a:invGamma/>
                </a:srgbClr>
              </a:gs>
              <a:gs pos="100000">
                <a:srgbClr val="00CCF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prstShdw prst="shdw12">
              <a:srgbClr val="6D7491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601115" name="Text Box 27"/>
          <p:cNvSpPr txBox="1">
            <a:spLocks noChangeArrowheads="1"/>
          </p:cNvSpPr>
          <p:nvPr/>
        </p:nvSpPr>
        <p:spPr bwMode="gray">
          <a:xfrm>
            <a:off x="1844218" y="5560574"/>
            <a:ext cx="184092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817" dir="2708076" algn="ctr" rotWithShape="0">
                    <a:srgbClr val="00000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1600" b="1" dirty="0" err="1">
                <a:solidFill>
                  <a:srgbClr val="C00000"/>
                </a:solidFill>
                <a:latin typeface="Verdana" pitchFamily="34" charset="0"/>
              </a:rPr>
              <a:t>р</a:t>
            </a:r>
            <a:r>
              <a:rPr lang="ru-RU" sz="1600" b="1" dirty="0" err="1" smtClean="0">
                <a:solidFill>
                  <a:srgbClr val="C00000"/>
                </a:solidFill>
                <a:latin typeface="Verdana" pitchFamily="34" charset="0"/>
              </a:rPr>
              <a:t>елаксацион-ные</a:t>
            </a:r>
            <a:r>
              <a:rPr lang="ru-RU" sz="1600" b="1" dirty="0" smtClean="0">
                <a:solidFill>
                  <a:srgbClr val="C00000"/>
                </a:solidFill>
                <a:latin typeface="Verdana" pitchFamily="34" charset="0"/>
              </a:rPr>
              <a:t> паузы</a:t>
            </a:r>
            <a:endParaRPr lang="en-US" sz="1600" b="1" dirty="0">
              <a:solidFill>
                <a:srgbClr val="C000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6098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090" name="Rectangle 2"/>
          <p:cNvSpPr>
            <a:spLocks noGrp="1" noChangeArrowheads="1"/>
          </p:cNvSpPr>
          <p:nvPr>
            <p:ph type="title"/>
          </p:nvPr>
        </p:nvSpPr>
        <p:spPr>
          <a:xfrm>
            <a:off x="-108520" y="548680"/>
            <a:ext cx="9435008" cy="563562"/>
          </a:xfrm>
          <a:noFill/>
          <a:ln/>
        </p:spPr>
        <p:txBody>
          <a:bodyPr/>
          <a:lstStyle/>
          <a:p>
            <a:r>
              <a:rPr lang="ru-RU" sz="3500" b="1" dirty="0">
                <a:solidFill>
                  <a:srgbClr val="FF0000"/>
                </a:solidFill>
              </a:rPr>
              <a:t>Классификация игровых ситуаций</a:t>
            </a:r>
            <a:endParaRPr lang="en-US" sz="16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01091" name="Freeform 3"/>
          <p:cNvSpPr>
            <a:spLocks noEditPoints="1"/>
          </p:cNvSpPr>
          <p:nvPr/>
        </p:nvSpPr>
        <p:spPr bwMode="gray">
          <a:xfrm rot="-1358056">
            <a:off x="1143000" y="2590800"/>
            <a:ext cx="6615113" cy="2919413"/>
          </a:xfrm>
          <a:custGeom>
            <a:avLst/>
            <a:gdLst>
              <a:gd name="T0" fmla="*/ 1692 w 4040"/>
              <a:gd name="T1" fmla="*/ 12 h 1888"/>
              <a:gd name="T2" fmla="*/ 1234 w 4040"/>
              <a:gd name="T3" fmla="*/ 74 h 1888"/>
              <a:gd name="T4" fmla="*/ 828 w 4040"/>
              <a:gd name="T5" fmla="*/ 182 h 1888"/>
              <a:gd name="T6" fmla="*/ 486 w 4040"/>
              <a:gd name="T7" fmla="*/ 330 h 1888"/>
              <a:gd name="T8" fmla="*/ 226 w 4040"/>
              <a:gd name="T9" fmla="*/ 510 h 1888"/>
              <a:gd name="T10" fmla="*/ 58 w 4040"/>
              <a:gd name="T11" fmla="*/ 718 h 1888"/>
              <a:gd name="T12" fmla="*/ 0 w 4040"/>
              <a:gd name="T13" fmla="*/ 944 h 1888"/>
              <a:gd name="T14" fmla="*/ 58 w 4040"/>
              <a:gd name="T15" fmla="*/ 1170 h 1888"/>
              <a:gd name="T16" fmla="*/ 226 w 4040"/>
              <a:gd name="T17" fmla="*/ 1378 h 1888"/>
              <a:gd name="T18" fmla="*/ 486 w 4040"/>
              <a:gd name="T19" fmla="*/ 1558 h 1888"/>
              <a:gd name="T20" fmla="*/ 828 w 4040"/>
              <a:gd name="T21" fmla="*/ 1706 h 1888"/>
              <a:gd name="T22" fmla="*/ 1234 w 4040"/>
              <a:gd name="T23" fmla="*/ 1814 h 1888"/>
              <a:gd name="T24" fmla="*/ 1692 w 4040"/>
              <a:gd name="T25" fmla="*/ 1876 h 1888"/>
              <a:gd name="T26" fmla="*/ 2186 w 4040"/>
              <a:gd name="T27" fmla="*/ 1884 h 1888"/>
              <a:gd name="T28" fmla="*/ 2658 w 4040"/>
              <a:gd name="T29" fmla="*/ 1840 h 1888"/>
              <a:gd name="T30" fmla="*/ 3084 w 4040"/>
              <a:gd name="T31" fmla="*/ 1746 h 1888"/>
              <a:gd name="T32" fmla="*/ 3448 w 4040"/>
              <a:gd name="T33" fmla="*/ 1612 h 1888"/>
              <a:gd name="T34" fmla="*/ 3738 w 4040"/>
              <a:gd name="T35" fmla="*/ 1442 h 1888"/>
              <a:gd name="T36" fmla="*/ 3938 w 4040"/>
              <a:gd name="T37" fmla="*/ 1242 h 1888"/>
              <a:gd name="T38" fmla="*/ 4034 w 4040"/>
              <a:gd name="T39" fmla="*/ 1022 h 1888"/>
              <a:gd name="T40" fmla="*/ 4014 w 4040"/>
              <a:gd name="T41" fmla="*/ 790 h 1888"/>
              <a:gd name="T42" fmla="*/ 3882 w 4040"/>
              <a:gd name="T43" fmla="*/ 576 h 1888"/>
              <a:gd name="T44" fmla="*/ 3650 w 4040"/>
              <a:gd name="T45" fmla="*/ 386 h 1888"/>
              <a:gd name="T46" fmla="*/ 3334 w 4040"/>
              <a:gd name="T47" fmla="*/ 228 h 1888"/>
              <a:gd name="T48" fmla="*/ 2948 w 4040"/>
              <a:gd name="T49" fmla="*/ 106 h 1888"/>
              <a:gd name="T50" fmla="*/ 2506 w 4040"/>
              <a:gd name="T51" fmla="*/ 28 h 1888"/>
              <a:gd name="T52" fmla="*/ 2020 w 4040"/>
              <a:gd name="T53" fmla="*/ 0 h 1888"/>
              <a:gd name="T54" fmla="*/ 1606 w 4040"/>
              <a:gd name="T55" fmla="*/ 1736 h 1888"/>
              <a:gd name="T56" fmla="*/ 1164 w 4040"/>
              <a:gd name="T57" fmla="*/ 1678 h 1888"/>
              <a:gd name="T58" fmla="*/ 776 w 4040"/>
              <a:gd name="T59" fmla="*/ 1576 h 1888"/>
              <a:gd name="T60" fmla="*/ 458 w 4040"/>
              <a:gd name="T61" fmla="*/ 1436 h 1888"/>
              <a:gd name="T62" fmla="*/ 224 w 4040"/>
              <a:gd name="T63" fmla="*/ 1266 h 1888"/>
              <a:gd name="T64" fmla="*/ 88 w 4040"/>
              <a:gd name="T65" fmla="*/ 1074 h 1888"/>
              <a:gd name="T66" fmla="*/ 68 w 4040"/>
              <a:gd name="T67" fmla="*/ 864 h 1888"/>
              <a:gd name="T68" fmla="*/ 166 w 4040"/>
              <a:gd name="T69" fmla="*/ 664 h 1888"/>
              <a:gd name="T70" fmla="*/ 370 w 4040"/>
              <a:gd name="T71" fmla="*/ 486 h 1888"/>
              <a:gd name="T72" fmla="*/ 662 w 4040"/>
              <a:gd name="T73" fmla="*/ 336 h 1888"/>
              <a:gd name="T74" fmla="*/ 1028 w 4040"/>
              <a:gd name="T75" fmla="*/ 222 h 1888"/>
              <a:gd name="T76" fmla="*/ 1454 w 4040"/>
              <a:gd name="T77" fmla="*/ 148 h 1888"/>
              <a:gd name="T78" fmla="*/ 1922 w 4040"/>
              <a:gd name="T79" fmla="*/ 120 h 1888"/>
              <a:gd name="T80" fmla="*/ 2392 w 4040"/>
              <a:gd name="T81" fmla="*/ 148 h 1888"/>
              <a:gd name="T82" fmla="*/ 2818 w 4040"/>
              <a:gd name="T83" fmla="*/ 222 h 1888"/>
              <a:gd name="T84" fmla="*/ 3184 w 4040"/>
              <a:gd name="T85" fmla="*/ 336 h 1888"/>
              <a:gd name="T86" fmla="*/ 3476 w 4040"/>
              <a:gd name="T87" fmla="*/ 486 h 1888"/>
              <a:gd name="T88" fmla="*/ 3680 w 4040"/>
              <a:gd name="T89" fmla="*/ 664 h 1888"/>
              <a:gd name="T90" fmla="*/ 3778 w 4040"/>
              <a:gd name="T91" fmla="*/ 864 h 1888"/>
              <a:gd name="T92" fmla="*/ 3758 w 4040"/>
              <a:gd name="T93" fmla="*/ 1074 h 1888"/>
              <a:gd name="T94" fmla="*/ 3622 w 4040"/>
              <a:gd name="T95" fmla="*/ 1266 h 1888"/>
              <a:gd name="T96" fmla="*/ 3388 w 4040"/>
              <a:gd name="T97" fmla="*/ 1436 h 1888"/>
              <a:gd name="T98" fmla="*/ 3070 w 4040"/>
              <a:gd name="T99" fmla="*/ 1576 h 1888"/>
              <a:gd name="T100" fmla="*/ 2682 w 4040"/>
              <a:gd name="T101" fmla="*/ 1678 h 1888"/>
              <a:gd name="T102" fmla="*/ 2240 w 4040"/>
              <a:gd name="T103" fmla="*/ 1736 h 18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040" h="1888">
                <a:moveTo>
                  <a:pt x="2020" y="0"/>
                </a:moveTo>
                <a:lnTo>
                  <a:pt x="1854" y="4"/>
                </a:lnTo>
                <a:lnTo>
                  <a:pt x="1692" y="12"/>
                </a:lnTo>
                <a:lnTo>
                  <a:pt x="1534" y="28"/>
                </a:lnTo>
                <a:lnTo>
                  <a:pt x="1382" y="48"/>
                </a:lnTo>
                <a:lnTo>
                  <a:pt x="1234" y="74"/>
                </a:lnTo>
                <a:lnTo>
                  <a:pt x="1092" y="106"/>
                </a:lnTo>
                <a:lnTo>
                  <a:pt x="956" y="142"/>
                </a:lnTo>
                <a:lnTo>
                  <a:pt x="828" y="182"/>
                </a:lnTo>
                <a:lnTo>
                  <a:pt x="706" y="228"/>
                </a:lnTo>
                <a:lnTo>
                  <a:pt x="592" y="276"/>
                </a:lnTo>
                <a:lnTo>
                  <a:pt x="486" y="330"/>
                </a:lnTo>
                <a:lnTo>
                  <a:pt x="390" y="386"/>
                </a:lnTo>
                <a:lnTo>
                  <a:pt x="302" y="446"/>
                </a:lnTo>
                <a:lnTo>
                  <a:pt x="226" y="510"/>
                </a:lnTo>
                <a:lnTo>
                  <a:pt x="158" y="576"/>
                </a:lnTo>
                <a:lnTo>
                  <a:pt x="102" y="646"/>
                </a:lnTo>
                <a:lnTo>
                  <a:pt x="58" y="718"/>
                </a:lnTo>
                <a:lnTo>
                  <a:pt x="26" y="790"/>
                </a:lnTo>
                <a:lnTo>
                  <a:pt x="6" y="866"/>
                </a:lnTo>
                <a:lnTo>
                  <a:pt x="0" y="944"/>
                </a:lnTo>
                <a:lnTo>
                  <a:pt x="6" y="1022"/>
                </a:lnTo>
                <a:lnTo>
                  <a:pt x="26" y="1098"/>
                </a:lnTo>
                <a:lnTo>
                  <a:pt x="58" y="1170"/>
                </a:lnTo>
                <a:lnTo>
                  <a:pt x="102" y="1242"/>
                </a:lnTo>
                <a:lnTo>
                  <a:pt x="158" y="1312"/>
                </a:lnTo>
                <a:lnTo>
                  <a:pt x="226" y="1378"/>
                </a:lnTo>
                <a:lnTo>
                  <a:pt x="302" y="1442"/>
                </a:lnTo>
                <a:lnTo>
                  <a:pt x="390" y="1502"/>
                </a:lnTo>
                <a:lnTo>
                  <a:pt x="486" y="1558"/>
                </a:lnTo>
                <a:lnTo>
                  <a:pt x="592" y="1612"/>
                </a:lnTo>
                <a:lnTo>
                  <a:pt x="706" y="1660"/>
                </a:lnTo>
                <a:lnTo>
                  <a:pt x="828" y="1706"/>
                </a:lnTo>
                <a:lnTo>
                  <a:pt x="956" y="1746"/>
                </a:lnTo>
                <a:lnTo>
                  <a:pt x="1092" y="1782"/>
                </a:lnTo>
                <a:lnTo>
                  <a:pt x="1234" y="1814"/>
                </a:lnTo>
                <a:lnTo>
                  <a:pt x="1382" y="1840"/>
                </a:lnTo>
                <a:lnTo>
                  <a:pt x="1534" y="1860"/>
                </a:lnTo>
                <a:lnTo>
                  <a:pt x="1692" y="1876"/>
                </a:lnTo>
                <a:lnTo>
                  <a:pt x="1854" y="1884"/>
                </a:lnTo>
                <a:lnTo>
                  <a:pt x="2020" y="1888"/>
                </a:lnTo>
                <a:lnTo>
                  <a:pt x="2186" y="1884"/>
                </a:lnTo>
                <a:lnTo>
                  <a:pt x="2348" y="1876"/>
                </a:lnTo>
                <a:lnTo>
                  <a:pt x="2506" y="1860"/>
                </a:lnTo>
                <a:lnTo>
                  <a:pt x="2658" y="1840"/>
                </a:lnTo>
                <a:lnTo>
                  <a:pt x="2806" y="1814"/>
                </a:lnTo>
                <a:lnTo>
                  <a:pt x="2948" y="1782"/>
                </a:lnTo>
                <a:lnTo>
                  <a:pt x="3084" y="1746"/>
                </a:lnTo>
                <a:lnTo>
                  <a:pt x="3212" y="1706"/>
                </a:lnTo>
                <a:lnTo>
                  <a:pt x="3334" y="1660"/>
                </a:lnTo>
                <a:lnTo>
                  <a:pt x="3448" y="1612"/>
                </a:lnTo>
                <a:lnTo>
                  <a:pt x="3554" y="1558"/>
                </a:lnTo>
                <a:lnTo>
                  <a:pt x="3650" y="1502"/>
                </a:lnTo>
                <a:lnTo>
                  <a:pt x="3738" y="1442"/>
                </a:lnTo>
                <a:lnTo>
                  <a:pt x="3814" y="1378"/>
                </a:lnTo>
                <a:lnTo>
                  <a:pt x="3882" y="1312"/>
                </a:lnTo>
                <a:lnTo>
                  <a:pt x="3938" y="1242"/>
                </a:lnTo>
                <a:lnTo>
                  <a:pt x="3982" y="1170"/>
                </a:lnTo>
                <a:lnTo>
                  <a:pt x="4014" y="1098"/>
                </a:lnTo>
                <a:lnTo>
                  <a:pt x="4034" y="1022"/>
                </a:lnTo>
                <a:lnTo>
                  <a:pt x="4040" y="944"/>
                </a:lnTo>
                <a:lnTo>
                  <a:pt x="4034" y="866"/>
                </a:lnTo>
                <a:lnTo>
                  <a:pt x="4014" y="790"/>
                </a:lnTo>
                <a:lnTo>
                  <a:pt x="3982" y="718"/>
                </a:lnTo>
                <a:lnTo>
                  <a:pt x="3938" y="646"/>
                </a:lnTo>
                <a:lnTo>
                  <a:pt x="3882" y="576"/>
                </a:lnTo>
                <a:lnTo>
                  <a:pt x="3814" y="510"/>
                </a:lnTo>
                <a:lnTo>
                  <a:pt x="3738" y="446"/>
                </a:lnTo>
                <a:lnTo>
                  <a:pt x="3650" y="386"/>
                </a:lnTo>
                <a:lnTo>
                  <a:pt x="3554" y="330"/>
                </a:lnTo>
                <a:lnTo>
                  <a:pt x="3448" y="276"/>
                </a:lnTo>
                <a:lnTo>
                  <a:pt x="3334" y="228"/>
                </a:lnTo>
                <a:lnTo>
                  <a:pt x="3212" y="182"/>
                </a:lnTo>
                <a:lnTo>
                  <a:pt x="3084" y="142"/>
                </a:lnTo>
                <a:lnTo>
                  <a:pt x="2948" y="106"/>
                </a:lnTo>
                <a:lnTo>
                  <a:pt x="2806" y="74"/>
                </a:lnTo>
                <a:lnTo>
                  <a:pt x="2658" y="48"/>
                </a:lnTo>
                <a:lnTo>
                  <a:pt x="2506" y="28"/>
                </a:lnTo>
                <a:lnTo>
                  <a:pt x="2348" y="12"/>
                </a:lnTo>
                <a:lnTo>
                  <a:pt x="2186" y="4"/>
                </a:lnTo>
                <a:lnTo>
                  <a:pt x="2020" y="0"/>
                </a:lnTo>
                <a:close/>
                <a:moveTo>
                  <a:pt x="1922" y="1748"/>
                </a:moveTo>
                <a:lnTo>
                  <a:pt x="1762" y="1746"/>
                </a:lnTo>
                <a:lnTo>
                  <a:pt x="1606" y="1736"/>
                </a:lnTo>
                <a:lnTo>
                  <a:pt x="1454" y="1722"/>
                </a:lnTo>
                <a:lnTo>
                  <a:pt x="1306" y="1702"/>
                </a:lnTo>
                <a:lnTo>
                  <a:pt x="1164" y="1678"/>
                </a:lnTo>
                <a:lnTo>
                  <a:pt x="1028" y="1648"/>
                </a:lnTo>
                <a:lnTo>
                  <a:pt x="898" y="1614"/>
                </a:lnTo>
                <a:lnTo>
                  <a:pt x="776" y="1576"/>
                </a:lnTo>
                <a:lnTo>
                  <a:pt x="662" y="1532"/>
                </a:lnTo>
                <a:lnTo>
                  <a:pt x="554" y="1486"/>
                </a:lnTo>
                <a:lnTo>
                  <a:pt x="458" y="1436"/>
                </a:lnTo>
                <a:lnTo>
                  <a:pt x="370" y="1382"/>
                </a:lnTo>
                <a:lnTo>
                  <a:pt x="292" y="1326"/>
                </a:lnTo>
                <a:lnTo>
                  <a:pt x="224" y="1266"/>
                </a:lnTo>
                <a:lnTo>
                  <a:pt x="166" y="1204"/>
                </a:lnTo>
                <a:lnTo>
                  <a:pt x="122" y="1140"/>
                </a:lnTo>
                <a:lnTo>
                  <a:pt x="88" y="1074"/>
                </a:lnTo>
                <a:lnTo>
                  <a:pt x="68" y="1004"/>
                </a:lnTo>
                <a:lnTo>
                  <a:pt x="62" y="934"/>
                </a:lnTo>
                <a:lnTo>
                  <a:pt x="68" y="864"/>
                </a:lnTo>
                <a:lnTo>
                  <a:pt x="88" y="796"/>
                </a:lnTo>
                <a:lnTo>
                  <a:pt x="122" y="730"/>
                </a:lnTo>
                <a:lnTo>
                  <a:pt x="166" y="664"/>
                </a:lnTo>
                <a:lnTo>
                  <a:pt x="224" y="602"/>
                </a:lnTo>
                <a:lnTo>
                  <a:pt x="292" y="544"/>
                </a:lnTo>
                <a:lnTo>
                  <a:pt x="370" y="486"/>
                </a:lnTo>
                <a:lnTo>
                  <a:pt x="458" y="434"/>
                </a:lnTo>
                <a:lnTo>
                  <a:pt x="554" y="382"/>
                </a:lnTo>
                <a:lnTo>
                  <a:pt x="662" y="336"/>
                </a:lnTo>
                <a:lnTo>
                  <a:pt x="776" y="294"/>
                </a:lnTo>
                <a:lnTo>
                  <a:pt x="898" y="256"/>
                </a:lnTo>
                <a:lnTo>
                  <a:pt x="1028" y="222"/>
                </a:lnTo>
                <a:lnTo>
                  <a:pt x="1164" y="192"/>
                </a:lnTo>
                <a:lnTo>
                  <a:pt x="1306" y="166"/>
                </a:lnTo>
                <a:lnTo>
                  <a:pt x="1454" y="148"/>
                </a:lnTo>
                <a:lnTo>
                  <a:pt x="1606" y="132"/>
                </a:lnTo>
                <a:lnTo>
                  <a:pt x="1762" y="124"/>
                </a:lnTo>
                <a:lnTo>
                  <a:pt x="1922" y="120"/>
                </a:lnTo>
                <a:lnTo>
                  <a:pt x="2084" y="124"/>
                </a:lnTo>
                <a:lnTo>
                  <a:pt x="2240" y="132"/>
                </a:lnTo>
                <a:lnTo>
                  <a:pt x="2392" y="148"/>
                </a:lnTo>
                <a:lnTo>
                  <a:pt x="2540" y="166"/>
                </a:lnTo>
                <a:lnTo>
                  <a:pt x="2682" y="192"/>
                </a:lnTo>
                <a:lnTo>
                  <a:pt x="2818" y="222"/>
                </a:lnTo>
                <a:lnTo>
                  <a:pt x="2948" y="256"/>
                </a:lnTo>
                <a:lnTo>
                  <a:pt x="3070" y="294"/>
                </a:lnTo>
                <a:lnTo>
                  <a:pt x="3184" y="336"/>
                </a:lnTo>
                <a:lnTo>
                  <a:pt x="3292" y="382"/>
                </a:lnTo>
                <a:lnTo>
                  <a:pt x="3388" y="434"/>
                </a:lnTo>
                <a:lnTo>
                  <a:pt x="3476" y="486"/>
                </a:lnTo>
                <a:lnTo>
                  <a:pt x="3554" y="544"/>
                </a:lnTo>
                <a:lnTo>
                  <a:pt x="3622" y="602"/>
                </a:lnTo>
                <a:lnTo>
                  <a:pt x="3680" y="664"/>
                </a:lnTo>
                <a:lnTo>
                  <a:pt x="3724" y="730"/>
                </a:lnTo>
                <a:lnTo>
                  <a:pt x="3758" y="796"/>
                </a:lnTo>
                <a:lnTo>
                  <a:pt x="3778" y="864"/>
                </a:lnTo>
                <a:lnTo>
                  <a:pt x="3784" y="934"/>
                </a:lnTo>
                <a:lnTo>
                  <a:pt x="3778" y="1004"/>
                </a:lnTo>
                <a:lnTo>
                  <a:pt x="3758" y="1074"/>
                </a:lnTo>
                <a:lnTo>
                  <a:pt x="3724" y="1140"/>
                </a:lnTo>
                <a:lnTo>
                  <a:pt x="3680" y="1204"/>
                </a:lnTo>
                <a:lnTo>
                  <a:pt x="3622" y="1266"/>
                </a:lnTo>
                <a:lnTo>
                  <a:pt x="3554" y="1326"/>
                </a:lnTo>
                <a:lnTo>
                  <a:pt x="3476" y="1382"/>
                </a:lnTo>
                <a:lnTo>
                  <a:pt x="3388" y="1436"/>
                </a:lnTo>
                <a:lnTo>
                  <a:pt x="3292" y="1486"/>
                </a:lnTo>
                <a:lnTo>
                  <a:pt x="3184" y="1532"/>
                </a:lnTo>
                <a:lnTo>
                  <a:pt x="3070" y="1576"/>
                </a:lnTo>
                <a:lnTo>
                  <a:pt x="2948" y="1614"/>
                </a:lnTo>
                <a:lnTo>
                  <a:pt x="2818" y="1648"/>
                </a:lnTo>
                <a:lnTo>
                  <a:pt x="2682" y="1678"/>
                </a:lnTo>
                <a:lnTo>
                  <a:pt x="2540" y="1702"/>
                </a:lnTo>
                <a:lnTo>
                  <a:pt x="2392" y="1722"/>
                </a:lnTo>
                <a:lnTo>
                  <a:pt x="2240" y="1736"/>
                </a:lnTo>
                <a:lnTo>
                  <a:pt x="2084" y="1746"/>
                </a:lnTo>
                <a:lnTo>
                  <a:pt x="1922" y="1748"/>
                </a:lnTo>
                <a:close/>
              </a:path>
            </a:pathLst>
          </a:custGeom>
          <a:gradFill rotWithShape="1">
            <a:gsLst>
              <a:gs pos="0">
                <a:srgbClr val="DDDDDD">
                  <a:gamma/>
                  <a:shade val="45490"/>
                  <a:invGamma/>
                </a:srgbClr>
              </a:gs>
              <a:gs pos="100000">
                <a:srgbClr val="DDDDDD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F7C16B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01093" name="Text Box 5"/>
          <p:cNvSpPr txBox="1">
            <a:spLocks noChangeArrowheads="1"/>
          </p:cNvSpPr>
          <p:nvPr/>
        </p:nvSpPr>
        <p:spPr bwMode="gray">
          <a:xfrm rot="20075443">
            <a:off x="1950512" y="3898141"/>
            <a:ext cx="500008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ru-RU" sz="2400" b="1" u="sng" dirty="0" smtClean="0">
                <a:solidFill>
                  <a:srgbClr val="7030A0"/>
                </a:solidFill>
                <a:latin typeface="Verdana" pitchFamily="34" charset="0"/>
              </a:rPr>
              <a:t>по количеству участников </a:t>
            </a:r>
            <a:endParaRPr lang="en-US" sz="2400" b="1" u="sng" dirty="0">
              <a:solidFill>
                <a:srgbClr val="7030A0"/>
              </a:solidFill>
              <a:latin typeface="Verdana" pitchFamily="34" charset="0"/>
            </a:endParaRPr>
          </a:p>
        </p:txBody>
      </p:sp>
      <p:sp>
        <p:nvSpPr>
          <p:cNvPr id="601092" name="Oval 4"/>
          <p:cNvSpPr>
            <a:spLocks noChangeArrowheads="1"/>
          </p:cNvSpPr>
          <p:nvPr/>
        </p:nvSpPr>
        <p:spPr bwMode="gray">
          <a:xfrm>
            <a:off x="709676" y="3717032"/>
            <a:ext cx="1558067" cy="1436106"/>
          </a:xfrm>
          <a:prstGeom prst="ellipse">
            <a:avLst/>
          </a:prstGeom>
          <a:gradFill rotWithShape="1">
            <a:gsLst>
              <a:gs pos="0">
                <a:srgbClr val="99CC00">
                  <a:gamma/>
                  <a:tint val="33333"/>
                  <a:invGamma/>
                </a:srgbClr>
              </a:gs>
              <a:gs pos="100000">
                <a:srgbClr val="99CC0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prstShdw prst="shdw12" dist="76200" dir="10800000">
              <a:srgbClr val="6D7491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601102" name="Text Box 14"/>
          <p:cNvSpPr txBox="1">
            <a:spLocks noChangeArrowheads="1"/>
          </p:cNvSpPr>
          <p:nvPr/>
        </p:nvSpPr>
        <p:spPr bwMode="gray">
          <a:xfrm>
            <a:off x="628812" y="4250419"/>
            <a:ext cx="171979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rotWithShape="0">
                    <a:srgbClr val="FFFFFF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Verdana" pitchFamily="34" charset="0"/>
              </a:rPr>
              <a:t>групповые</a:t>
            </a:r>
            <a:endParaRPr lang="en-US" b="1" dirty="0">
              <a:solidFill>
                <a:srgbClr val="C00000"/>
              </a:solidFill>
              <a:latin typeface="Verdana" pitchFamily="34" charset="0"/>
            </a:endParaRPr>
          </a:p>
        </p:txBody>
      </p:sp>
      <p:sp>
        <p:nvSpPr>
          <p:cNvPr id="601096" name="Oval 8"/>
          <p:cNvSpPr>
            <a:spLocks noChangeArrowheads="1"/>
          </p:cNvSpPr>
          <p:nvPr/>
        </p:nvSpPr>
        <p:spPr bwMode="gray">
          <a:xfrm>
            <a:off x="3099178" y="1906513"/>
            <a:ext cx="1472821" cy="1442318"/>
          </a:xfrm>
          <a:prstGeom prst="ellipse">
            <a:avLst/>
          </a:prstGeom>
          <a:gradFill rotWithShape="1">
            <a:gsLst>
              <a:gs pos="0">
                <a:srgbClr val="0099CC">
                  <a:gamma/>
                  <a:tint val="3137"/>
                  <a:invGamma/>
                </a:srgbClr>
              </a:gs>
              <a:gs pos="100000">
                <a:srgbClr val="0099CC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prstShdw prst="shdw12" dist="12700" dir="10800000">
              <a:srgbClr val="6D7491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601105" name="Text Box 17"/>
          <p:cNvSpPr txBox="1">
            <a:spLocks noChangeArrowheads="1"/>
          </p:cNvSpPr>
          <p:nvPr/>
        </p:nvSpPr>
        <p:spPr bwMode="gray">
          <a:xfrm>
            <a:off x="3251579" y="2467530"/>
            <a:ext cx="119897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817" dir="2708076" algn="ctr" rotWithShape="0">
                    <a:srgbClr val="00000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Verdana" pitchFamily="34" charset="0"/>
              </a:rPr>
              <a:t>парные</a:t>
            </a:r>
            <a:endParaRPr lang="en-US" b="1" dirty="0">
              <a:solidFill>
                <a:srgbClr val="C00000"/>
              </a:solidFill>
              <a:latin typeface="Verdana" pitchFamily="34" charset="0"/>
            </a:endParaRPr>
          </a:p>
        </p:txBody>
      </p:sp>
      <p:sp>
        <p:nvSpPr>
          <p:cNvPr id="601097" name="Oval 9"/>
          <p:cNvSpPr>
            <a:spLocks noChangeArrowheads="1"/>
          </p:cNvSpPr>
          <p:nvPr/>
        </p:nvSpPr>
        <p:spPr bwMode="gray">
          <a:xfrm>
            <a:off x="6635328" y="1906513"/>
            <a:ext cx="1435730" cy="1442318"/>
          </a:xfrm>
          <a:prstGeom prst="ellipse">
            <a:avLst/>
          </a:prstGeom>
          <a:gradFill rotWithShape="1">
            <a:gsLst>
              <a:gs pos="0">
                <a:srgbClr val="9933FF">
                  <a:gamma/>
                  <a:tint val="33333"/>
                  <a:invGamma/>
                </a:srgbClr>
              </a:gs>
              <a:gs pos="100000">
                <a:srgbClr val="9933F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prstShdw prst="shdw12" dist="63500" dir="10800000">
              <a:srgbClr val="6D7491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601108" name="Text Box 20"/>
          <p:cNvSpPr txBox="1">
            <a:spLocks noChangeArrowheads="1"/>
          </p:cNvSpPr>
          <p:nvPr/>
        </p:nvSpPr>
        <p:spPr bwMode="gray">
          <a:xfrm>
            <a:off x="6385323" y="2329030"/>
            <a:ext cx="194421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817" dir="2708076" algn="ctr" rotWithShape="0">
                    <a:srgbClr val="00000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Verdana" pitchFamily="34" charset="0"/>
              </a:rPr>
              <a:t>и</a:t>
            </a:r>
            <a:r>
              <a:rPr lang="ru-RU" b="1" dirty="0" smtClean="0">
                <a:solidFill>
                  <a:srgbClr val="C00000"/>
                </a:solidFill>
                <a:latin typeface="Verdana" pitchFamily="34" charset="0"/>
              </a:rPr>
              <a:t>ндивиду-</a:t>
            </a:r>
          </a:p>
          <a:p>
            <a:pPr algn="ctr"/>
            <a:r>
              <a:rPr lang="ru-RU" b="1" dirty="0" err="1" smtClean="0">
                <a:solidFill>
                  <a:srgbClr val="C00000"/>
                </a:solidFill>
                <a:latin typeface="Verdana" pitchFamily="34" charset="0"/>
              </a:rPr>
              <a:t>альные</a:t>
            </a:r>
            <a:endParaRPr lang="en-US" b="1" dirty="0">
              <a:solidFill>
                <a:srgbClr val="C00000"/>
              </a:solidFill>
              <a:latin typeface="Verdana" pitchFamily="34" charset="0"/>
            </a:endParaRPr>
          </a:p>
        </p:txBody>
      </p:sp>
      <p:sp>
        <p:nvSpPr>
          <p:cNvPr id="601098" name="Oval 10"/>
          <p:cNvSpPr>
            <a:spLocks noChangeArrowheads="1"/>
          </p:cNvSpPr>
          <p:nvPr/>
        </p:nvSpPr>
        <p:spPr bwMode="gray">
          <a:xfrm>
            <a:off x="4139952" y="4435085"/>
            <a:ext cx="1584176" cy="1514195"/>
          </a:xfrm>
          <a:prstGeom prst="ellipse">
            <a:avLst/>
          </a:prstGeom>
          <a:gradFill rotWithShape="1">
            <a:gsLst>
              <a:gs pos="0">
                <a:srgbClr val="00CCFF">
                  <a:gamma/>
                  <a:tint val="48627"/>
                  <a:invGamma/>
                </a:srgbClr>
              </a:gs>
              <a:gs pos="100000">
                <a:srgbClr val="00CCF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prstShdw prst="shdw12">
              <a:srgbClr val="6D7491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601115" name="Text Box 27"/>
          <p:cNvSpPr txBox="1">
            <a:spLocks noChangeArrowheads="1"/>
          </p:cNvSpPr>
          <p:nvPr/>
        </p:nvSpPr>
        <p:spPr bwMode="gray">
          <a:xfrm>
            <a:off x="4185682" y="5007516"/>
            <a:ext cx="149271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817" dir="2708076" algn="ctr" rotWithShape="0">
                    <a:srgbClr val="00000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Verdana" pitchFamily="34" charset="0"/>
              </a:rPr>
              <a:t>массовые</a:t>
            </a:r>
            <a:endParaRPr lang="en-US" b="1" dirty="0">
              <a:solidFill>
                <a:srgbClr val="C000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9894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090" name="Rectangle 2"/>
          <p:cNvSpPr>
            <a:spLocks noGrp="1" noChangeArrowheads="1"/>
          </p:cNvSpPr>
          <p:nvPr>
            <p:ph type="title"/>
          </p:nvPr>
        </p:nvSpPr>
        <p:spPr>
          <a:xfrm>
            <a:off x="-312067" y="476672"/>
            <a:ext cx="9649072" cy="563562"/>
          </a:xfrm>
          <a:noFill/>
          <a:ln/>
        </p:spPr>
        <p:txBody>
          <a:bodyPr/>
          <a:lstStyle/>
          <a:p>
            <a:r>
              <a:rPr lang="ru-RU" sz="3500" b="1" dirty="0">
                <a:solidFill>
                  <a:srgbClr val="FF0000"/>
                </a:solidFill>
              </a:rPr>
              <a:t>Классификация игровых ситуаций</a:t>
            </a:r>
            <a:endParaRPr lang="en-US" sz="16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01091" name="Freeform 3"/>
          <p:cNvSpPr>
            <a:spLocks noEditPoints="1"/>
          </p:cNvSpPr>
          <p:nvPr/>
        </p:nvSpPr>
        <p:spPr bwMode="gray">
          <a:xfrm rot="-1358056">
            <a:off x="1143000" y="2590800"/>
            <a:ext cx="6615113" cy="2919413"/>
          </a:xfrm>
          <a:custGeom>
            <a:avLst/>
            <a:gdLst>
              <a:gd name="T0" fmla="*/ 1692 w 4040"/>
              <a:gd name="T1" fmla="*/ 12 h 1888"/>
              <a:gd name="T2" fmla="*/ 1234 w 4040"/>
              <a:gd name="T3" fmla="*/ 74 h 1888"/>
              <a:gd name="T4" fmla="*/ 828 w 4040"/>
              <a:gd name="T5" fmla="*/ 182 h 1888"/>
              <a:gd name="T6" fmla="*/ 486 w 4040"/>
              <a:gd name="T7" fmla="*/ 330 h 1888"/>
              <a:gd name="T8" fmla="*/ 226 w 4040"/>
              <a:gd name="T9" fmla="*/ 510 h 1888"/>
              <a:gd name="T10" fmla="*/ 58 w 4040"/>
              <a:gd name="T11" fmla="*/ 718 h 1888"/>
              <a:gd name="T12" fmla="*/ 0 w 4040"/>
              <a:gd name="T13" fmla="*/ 944 h 1888"/>
              <a:gd name="T14" fmla="*/ 58 w 4040"/>
              <a:gd name="T15" fmla="*/ 1170 h 1888"/>
              <a:gd name="T16" fmla="*/ 226 w 4040"/>
              <a:gd name="T17" fmla="*/ 1378 h 1888"/>
              <a:gd name="T18" fmla="*/ 486 w 4040"/>
              <a:gd name="T19" fmla="*/ 1558 h 1888"/>
              <a:gd name="T20" fmla="*/ 828 w 4040"/>
              <a:gd name="T21" fmla="*/ 1706 h 1888"/>
              <a:gd name="T22" fmla="*/ 1234 w 4040"/>
              <a:gd name="T23" fmla="*/ 1814 h 1888"/>
              <a:gd name="T24" fmla="*/ 1692 w 4040"/>
              <a:gd name="T25" fmla="*/ 1876 h 1888"/>
              <a:gd name="T26" fmla="*/ 2186 w 4040"/>
              <a:gd name="T27" fmla="*/ 1884 h 1888"/>
              <a:gd name="T28" fmla="*/ 2658 w 4040"/>
              <a:gd name="T29" fmla="*/ 1840 h 1888"/>
              <a:gd name="T30" fmla="*/ 3084 w 4040"/>
              <a:gd name="T31" fmla="*/ 1746 h 1888"/>
              <a:gd name="T32" fmla="*/ 3448 w 4040"/>
              <a:gd name="T33" fmla="*/ 1612 h 1888"/>
              <a:gd name="T34" fmla="*/ 3738 w 4040"/>
              <a:gd name="T35" fmla="*/ 1442 h 1888"/>
              <a:gd name="T36" fmla="*/ 3938 w 4040"/>
              <a:gd name="T37" fmla="*/ 1242 h 1888"/>
              <a:gd name="T38" fmla="*/ 4034 w 4040"/>
              <a:gd name="T39" fmla="*/ 1022 h 1888"/>
              <a:gd name="T40" fmla="*/ 4014 w 4040"/>
              <a:gd name="T41" fmla="*/ 790 h 1888"/>
              <a:gd name="T42" fmla="*/ 3882 w 4040"/>
              <a:gd name="T43" fmla="*/ 576 h 1888"/>
              <a:gd name="T44" fmla="*/ 3650 w 4040"/>
              <a:gd name="T45" fmla="*/ 386 h 1888"/>
              <a:gd name="T46" fmla="*/ 3334 w 4040"/>
              <a:gd name="T47" fmla="*/ 228 h 1888"/>
              <a:gd name="T48" fmla="*/ 2948 w 4040"/>
              <a:gd name="T49" fmla="*/ 106 h 1888"/>
              <a:gd name="T50" fmla="*/ 2506 w 4040"/>
              <a:gd name="T51" fmla="*/ 28 h 1888"/>
              <a:gd name="T52" fmla="*/ 2020 w 4040"/>
              <a:gd name="T53" fmla="*/ 0 h 1888"/>
              <a:gd name="T54" fmla="*/ 1606 w 4040"/>
              <a:gd name="T55" fmla="*/ 1736 h 1888"/>
              <a:gd name="T56" fmla="*/ 1164 w 4040"/>
              <a:gd name="T57" fmla="*/ 1678 h 1888"/>
              <a:gd name="T58" fmla="*/ 776 w 4040"/>
              <a:gd name="T59" fmla="*/ 1576 h 1888"/>
              <a:gd name="T60" fmla="*/ 458 w 4040"/>
              <a:gd name="T61" fmla="*/ 1436 h 1888"/>
              <a:gd name="T62" fmla="*/ 224 w 4040"/>
              <a:gd name="T63" fmla="*/ 1266 h 1888"/>
              <a:gd name="T64" fmla="*/ 88 w 4040"/>
              <a:gd name="T65" fmla="*/ 1074 h 1888"/>
              <a:gd name="T66" fmla="*/ 68 w 4040"/>
              <a:gd name="T67" fmla="*/ 864 h 1888"/>
              <a:gd name="T68" fmla="*/ 166 w 4040"/>
              <a:gd name="T69" fmla="*/ 664 h 1888"/>
              <a:gd name="T70" fmla="*/ 370 w 4040"/>
              <a:gd name="T71" fmla="*/ 486 h 1888"/>
              <a:gd name="T72" fmla="*/ 662 w 4040"/>
              <a:gd name="T73" fmla="*/ 336 h 1888"/>
              <a:gd name="T74" fmla="*/ 1028 w 4040"/>
              <a:gd name="T75" fmla="*/ 222 h 1888"/>
              <a:gd name="T76" fmla="*/ 1454 w 4040"/>
              <a:gd name="T77" fmla="*/ 148 h 1888"/>
              <a:gd name="T78" fmla="*/ 1922 w 4040"/>
              <a:gd name="T79" fmla="*/ 120 h 1888"/>
              <a:gd name="T80" fmla="*/ 2392 w 4040"/>
              <a:gd name="T81" fmla="*/ 148 h 1888"/>
              <a:gd name="T82" fmla="*/ 2818 w 4040"/>
              <a:gd name="T83" fmla="*/ 222 h 1888"/>
              <a:gd name="T84" fmla="*/ 3184 w 4040"/>
              <a:gd name="T85" fmla="*/ 336 h 1888"/>
              <a:gd name="T86" fmla="*/ 3476 w 4040"/>
              <a:gd name="T87" fmla="*/ 486 h 1888"/>
              <a:gd name="T88" fmla="*/ 3680 w 4040"/>
              <a:gd name="T89" fmla="*/ 664 h 1888"/>
              <a:gd name="T90" fmla="*/ 3778 w 4040"/>
              <a:gd name="T91" fmla="*/ 864 h 1888"/>
              <a:gd name="T92" fmla="*/ 3758 w 4040"/>
              <a:gd name="T93" fmla="*/ 1074 h 1888"/>
              <a:gd name="T94" fmla="*/ 3622 w 4040"/>
              <a:gd name="T95" fmla="*/ 1266 h 1888"/>
              <a:gd name="T96" fmla="*/ 3388 w 4040"/>
              <a:gd name="T97" fmla="*/ 1436 h 1888"/>
              <a:gd name="T98" fmla="*/ 3070 w 4040"/>
              <a:gd name="T99" fmla="*/ 1576 h 1888"/>
              <a:gd name="T100" fmla="*/ 2682 w 4040"/>
              <a:gd name="T101" fmla="*/ 1678 h 1888"/>
              <a:gd name="T102" fmla="*/ 2240 w 4040"/>
              <a:gd name="T103" fmla="*/ 1736 h 18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040" h="1888">
                <a:moveTo>
                  <a:pt x="2020" y="0"/>
                </a:moveTo>
                <a:lnTo>
                  <a:pt x="1854" y="4"/>
                </a:lnTo>
                <a:lnTo>
                  <a:pt x="1692" y="12"/>
                </a:lnTo>
                <a:lnTo>
                  <a:pt x="1534" y="28"/>
                </a:lnTo>
                <a:lnTo>
                  <a:pt x="1382" y="48"/>
                </a:lnTo>
                <a:lnTo>
                  <a:pt x="1234" y="74"/>
                </a:lnTo>
                <a:lnTo>
                  <a:pt x="1092" y="106"/>
                </a:lnTo>
                <a:lnTo>
                  <a:pt x="956" y="142"/>
                </a:lnTo>
                <a:lnTo>
                  <a:pt x="828" y="182"/>
                </a:lnTo>
                <a:lnTo>
                  <a:pt x="706" y="228"/>
                </a:lnTo>
                <a:lnTo>
                  <a:pt x="592" y="276"/>
                </a:lnTo>
                <a:lnTo>
                  <a:pt x="486" y="330"/>
                </a:lnTo>
                <a:lnTo>
                  <a:pt x="390" y="386"/>
                </a:lnTo>
                <a:lnTo>
                  <a:pt x="302" y="446"/>
                </a:lnTo>
                <a:lnTo>
                  <a:pt x="226" y="510"/>
                </a:lnTo>
                <a:lnTo>
                  <a:pt x="158" y="576"/>
                </a:lnTo>
                <a:lnTo>
                  <a:pt x="102" y="646"/>
                </a:lnTo>
                <a:lnTo>
                  <a:pt x="58" y="718"/>
                </a:lnTo>
                <a:lnTo>
                  <a:pt x="26" y="790"/>
                </a:lnTo>
                <a:lnTo>
                  <a:pt x="6" y="866"/>
                </a:lnTo>
                <a:lnTo>
                  <a:pt x="0" y="944"/>
                </a:lnTo>
                <a:lnTo>
                  <a:pt x="6" y="1022"/>
                </a:lnTo>
                <a:lnTo>
                  <a:pt x="26" y="1098"/>
                </a:lnTo>
                <a:lnTo>
                  <a:pt x="58" y="1170"/>
                </a:lnTo>
                <a:lnTo>
                  <a:pt x="102" y="1242"/>
                </a:lnTo>
                <a:lnTo>
                  <a:pt x="158" y="1312"/>
                </a:lnTo>
                <a:lnTo>
                  <a:pt x="226" y="1378"/>
                </a:lnTo>
                <a:lnTo>
                  <a:pt x="302" y="1442"/>
                </a:lnTo>
                <a:lnTo>
                  <a:pt x="390" y="1502"/>
                </a:lnTo>
                <a:lnTo>
                  <a:pt x="486" y="1558"/>
                </a:lnTo>
                <a:lnTo>
                  <a:pt x="592" y="1612"/>
                </a:lnTo>
                <a:lnTo>
                  <a:pt x="706" y="1660"/>
                </a:lnTo>
                <a:lnTo>
                  <a:pt x="828" y="1706"/>
                </a:lnTo>
                <a:lnTo>
                  <a:pt x="956" y="1746"/>
                </a:lnTo>
                <a:lnTo>
                  <a:pt x="1092" y="1782"/>
                </a:lnTo>
                <a:lnTo>
                  <a:pt x="1234" y="1814"/>
                </a:lnTo>
                <a:lnTo>
                  <a:pt x="1382" y="1840"/>
                </a:lnTo>
                <a:lnTo>
                  <a:pt x="1534" y="1860"/>
                </a:lnTo>
                <a:lnTo>
                  <a:pt x="1692" y="1876"/>
                </a:lnTo>
                <a:lnTo>
                  <a:pt x="1854" y="1884"/>
                </a:lnTo>
                <a:lnTo>
                  <a:pt x="2020" y="1888"/>
                </a:lnTo>
                <a:lnTo>
                  <a:pt x="2186" y="1884"/>
                </a:lnTo>
                <a:lnTo>
                  <a:pt x="2348" y="1876"/>
                </a:lnTo>
                <a:lnTo>
                  <a:pt x="2506" y="1860"/>
                </a:lnTo>
                <a:lnTo>
                  <a:pt x="2658" y="1840"/>
                </a:lnTo>
                <a:lnTo>
                  <a:pt x="2806" y="1814"/>
                </a:lnTo>
                <a:lnTo>
                  <a:pt x="2948" y="1782"/>
                </a:lnTo>
                <a:lnTo>
                  <a:pt x="3084" y="1746"/>
                </a:lnTo>
                <a:lnTo>
                  <a:pt x="3212" y="1706"/>
                </a:lnTo>
                <a:lnTo>
                  <a:pt x="3334" y="1660"/>
                </a:lnTo>
                <a:lnTo>
                  <a:pt x="3448" y="1612"/>
                </a:lnTo>
                <a:lnTo>
                  <a:pt x="3554" y="1558"/>
                </a:lnTo>
                <a:lnTo>
                  <a:pt x="3650" y="1502"/>
                </a:lnTo>
                <a:lnTo>
                  <a:pt x="3738" y="1442"/>
                </a:lnTo>
                <a:lnTo>
                  <a:pt x="3814" y="1378"/>
                </a:lnTo>
                <a:lnTo>
                  <a:pt x="3882" y="1312"/>
                </a:lnTo>
                <a:lnTo>
                  <a:pt x="3938" y="1242"/>
                </a:lnTo>
                <a:lnTo>
                  <a:pt x="3982" y="1170"/>
                </a:lnTo>
                <a:lnTo>
                  <a:pt x="4014" y="1098"/>
                </a:lnTo>
                <a:lnTo>
                  <a:pt x="4034" y="1022"/>
                </a:lnTo>
                <a:lnTo>
                  <a:pt x="4040" y="944"/>
                </a:lnTo>
                <a:lnTo>
                  <a:pt x="4034" y="866"/>
                </a:lnTo>
                <a:lnTo>
                  <a:pt x="4014" y="790"/>
                </a:lnTo>
                <a:lnTo>
                  <a:pt x="3982" y="718"/>
                </a:lnTo>
                <a:lnTo>
                  <a:pt x="3938" y="646"/>
                </a:lnTo>
                <a:lnTo>
                  <a:pt x="3882" y="576"/>
                </a:lnTo>
                <a:lnTo>
                  <a:pt x="3814" y="510"/>
                </a:lnTo>
                <a:lnTo>
                  <a:pt x="3738" y="446"/>
                </a:lnTo>
                <a:lnTo>
                  <a:pt x="3650" y="386"/>
                </a:lnTo>
                <a:lnTo>
                  <a:pt x="3554" y="330"/>
                </a:lnTo>
                <a:lnTo>
                  <a:pt x="3448" y="276"/>
                </a:lnTo>
                <a:lnTo>
                  <a:pt x="3334" y="228"/>
                </a:lnTo>
                <a:lnTo>
                  <a:pt x="3212" y="182"/>
                </a:lnTo>
                <a:lnTo>
                  <a:pt x="3084" y="142"/>
                </a:lnTo>
                <a:lnTo>
                  <a:pt x="2948" y="106"/>
                </a:lnTo>
                <a:lnTo>
                  <a:pt x="2806" y="74"/>
                </a:lnTo>
                <a:lnTo>
                  <a:pt x="2658" y="48"/>
                </a:lnTo>
                <a:lnTo>
                  <a:pt x="2506" y="28"/>
                </a:lnTo>
                <a:lnTo>
                  <a:pt x="2348" y="12"/>
                </a:lnTo>
                <a:lnTo>
                  <a:pt x="2186" y="4"/>
                </a:lnTo>
                <a:lnTo>
                  <a:pt x="2020" y="0"/>
                </a:lnTo>
                <a:close/>
                <a:moveTo>
                  <a:pt x="1922" y="1748"/>
                </a:moveTo>
                <a:lnTo>
                  <a:pt x="1762" y="1746"/>
                </a:lnTo>
                <a:lnTo>
                  <a:pt x="1606" y="1736"/>
                </a:lnTo>
                <a:lnTo>
                  <a:pt x="1454" y="1722"/>
                </a:lnTo>
                <a:lnTo>
                  <a:pt x="1306" y="1702"/>
                </a:lnTo>
                <a:lnTo>
                  <a:pt x="1164" y="1678"/>
                </a:lnTo>
                <a:lnTo>
                  <a:pt x="1028" y="1648"/>
                </a:lnTo>
                <a:lnTo>
                  <a:pt x="898" y="1614"/>
                </a:lnTo>
                <a:lnTo>
                  <a:pt x="776" y="1576"/>
                </a:lnTo>
                <a:lnTo>
                  <a:pt x="662" y="1532"/>
                </a:lnTo>
                <a:lnTo>
                  <a:pt x="554" y="1486"/>
                </a:lnTo>
                <a:lnTo>
                  <a:pt x="458" y="1436"/>
                </a:lnTo>
                <a:lnTo>
                  <a:pt x="370" y="1382"/>
                </a:lnTo>
                <a:lnTo>
                  <a:pt x="292" y="1326"/>
                </a:lnTo>
                <a:lnTo>
                  <a:pt x="224" y="1266"/>
                </a:lnTo>
                <a:lnTo>
                  <a:pt x="166" y="1204"/>
                </a:lnTo>
                <a:lnTo>
                  <a:pt x="122" y="1140"/>
                </a:lnTo>
                <a:lnTo>
                  <a:pt x="88" y="1074"/>
                </a:lnTo>
                <a:lnTo>
                  <a:pt x="68" y="1004"/>
                </a:lnTo>
                <a:lnTo>
                  <a:pt x="62" y="934"/>
                </a:lnTo>
                <a:lnTo>
                  <a:pt x="68" y="864"/>
                </a:lnTo>
                <a:lnTo>
                  <a:pt x="88" y="796"/>
                </a:lnTo>
                <a:lnTo>
                  <a:pt x="122" y="730"/>
                </a:lnTo>
                <a:lnTo>
                  <a:pt x="166" y="664"/>
                </a:lnTo>
                <a:lnTo>
                  <a:pt x="224" y="602"/>
                </a:lnTo>
                <a:lnTo>
                  <a:pt x="292" y="544"/>
                </a:lnTo>
                <a:lnTo>
                  <a:pt x="370" y="486"/>
                </a:lnTo>
                <a:lnTo>
                  <a:pt x="458" y="434"/>
                </a:lnTo>
                <a:lnTo>
                  <a:pt x="554" y="382"/>
                </a:lnTo>
                <a:lnTo>
                  <a:pt x="662" y="336"/>
                </a:lnTo>
                <a:lnTo>
                  <a:pt x="776" y="294"/>
                </a:lnTo>
                <a:lnTo>
                  <a:pt x="898" y="256"/>
                </a:lnTo>
                <a:lnTo>
                  <a:pt x="1028" y="222"/>
                </a:lnTo>
                <a:lnTo>
                  <a:pt x="1164" y="192"/>
                </a:lnTo>
                <a:lnTo>
                  <a:pt x="1306" y="166"/>
                </a:lnTo>
                <a:lnTo>
                  <a:pt x="1454" y="148"/>
                </a:lnTo>
                <a:lnTo>
                  <a:pt x="1606" y="132"/>
                </a:lnTo>
                <a:lnTo>
                  <a:pt x="1762" y="124"/>
                </a:lnTo>
                <a:lnTo>
                  <a:pt x="1922" y="120"/>
                </a:lnTo>
                <a:lnTo>
                  <a:pt x="2084" y="124"/>
                </a:lnTo>
                <a:lnTo>
                  <a:pt x="2240" y="132"/>
                </a:lnTo>
                <a:lnTo>
                  <a:pt x="2392" y="148"/>
                </a:lnTo>
                <a:lnTo>
                  <a:pt x="2540" y="166"/>
                </a:lnTo>
                <a:lnTo>
                  <a:pt x="2682" y="192"/>
                </a:lnTo>
                <a:lnTo>
                  <a:pt x="2818" y="222"/>
                </a:lnTo>
                <a:lnTo>
                  <a:pt x="2948" y="256"/>
                </a:lnTo>
                <a:lnTo>
                  <a:pt x="3070" y="294"/>
                </a:lnTo>
                <a:lnTo>
                  <a:pt x="3184" y="336"/>
                </a:lnTo>
                <a:lnTo>
                  <a:pt x="3292" y="382"/>
                </a:lnTo>
                <a:lnTo>
                  <a:pt x="3388" y="434"/>
                </a:lnTo>
                <a:lnTo>
                  <a:pt x="3476" y="486"/>
                </a:lnTo>
                <a:lnTo>
                  <a:pt x="3554" y="544"/>
                </a:lnTo>
                <a:lnTo>
                  <a:pt x="3622" y="602"/>
                </a:lnTo>
                <a:lnTo>
                  <a:pt x="3680" y="664"/>
                </a:lnTo>
                <a:lnTo>
                  <a:pt x="3724" y="730"/>
                </a:lnTo>
                <a:lnTo>
                  <a:pt x="3758" y="796"/>
                </a:lnTo>
                <a:lnTo>
                  <a:pt x="3778" y="864"/>
                </a:lnTo>
                <a:lnTo>
                  <a:pt x="3784" y="934"/>
                </a:lnTo>
                <a:lnTo>
                  <a:pt x="3778" y="1004"/>
                </a:lnTo>
                <a:lnTo>
                  <a:pt x="3758" y="1074"/>
                </a:lnTo>
                <a:lnTo>
                  <a:pt x="3724" y="1140"/>
                </a:lnTo>
                <a:lnTo>
                  <a:pt x="3680" y="1204"/>
                </a:lnTo>
                <a:lnTo>
                  <a:pt x="3622" y="1266"/>
                </a:lnTo>
                <a:lnTo>
                  <a:pt x="3554" y="1326"/>
                </a:lnTo>
                <a:lnTo>
                  <a:pt x="3476" y="1382"/>
                </a:lnTo>
                <a:lnTo>
                  <a:pt x="3388" y="1436"/>
                </a:lnTo>
                <a:lnTo>
                  <a:pt x="3292" y="1486"/>
                </a:lnTo>
                <a:lnTo>
                  <a:pt x="3184" y="1532"/>
                </a:lnTo>
                <a:lnTo>
                  <a:pt x="3070" y="1576"/>
                </a:lnTo>
                <a:lnTo>
                  <a:pt x="2948" y="1614"/>
                </a:lnTo>
                <a:lnTo>
                  <a:pt x="2818" y="1648"/>
                </a:lnTo>
                <a:lnTo>
                  <a:pt x="2682" y="1678"/>
                </a:lnTo>
                <a:lnTo>
                  <a:pt x="2540" y="1702"/>
                </a:lnTo>
                <a:lnTo>
                  <a:pt x="2392" y="1722"/>
                </a:lnTo>
                <a:lnTo>
                  <a:pt x="2240" y="1736"/>
                </a:lnTo>
                <a:lnTo>
                  <a:pt x="2084" y="1746"/>
                </a:lnTo>
                <a:lnTo>
                  <a:pt x="1922" y="1748"/>
                </a:lnTo>
                <a:close/>
              </a:path>
            </a:pathLst>
          </a:custGeom>
          <a:gradFill rotWithShape="1">
            <a:gsLst>
              <a:gs pos="0">
                <a:srgbClr val="DDDDDD">
                  <a:gamma/>
                  <a:shade val="45490"/>
                  <a:invGamma/>
                </a:srgbClr>
              </a:gs>
              <a:gs pos="100000">
                <a:srgbClr val="DDDDDD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F7C16B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01093" name="Text Box 5"/>
          <p:cNvSpPr txBox="1">
            <a:spLocks noChangeArrowheads="1"/>
          </p:cNvSpPr>
          <p:nvPr/>
        </p:nvSpPr>
        <p:spPr bwMode="gray">
          <a:xfrm rot="20320156">
            <a:off x="1872462" y="3980027"/>
            <a:ext cx="541205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ru-RU" sz="2400" b="1" u="sng" dirty="0">
                <a:solidFill>
                  <a:srgbClr val="7030A0"/>
                </a:solidFill>
                <a:latin typeface="Verdana" pitchFamily="34" charset="0"/>
              </a:rPr>
              <a:t>п</a:t>
            </a:r>
            <a:r>
              <a:rPr lang="ru-RU" sz="2400" b="1" u="sng" dirty="0" smtClean="0">
                <a:solidFill>
                  <a:srgbClr val="7030A0"/>
                </a:solidFill>
                <a:latin typeface="Verdana" pitchFamily="34" charset="0"/>
              </a:rPr>
              <a:t>о сущности игровой основы</a:t>
            </a:r>
            <a:endParaRPr lang="en-US" sz="2400" b="1" u="sng" dirty="0">
              <a:solidFill>
                <a:srgbClr val="7030A0"/>
              </a:solidFill>
              <a:latin typeface="Verdana" pitchFamily="34" charset="0"/>
            </a:endParaRPr>
          </a:p>
        </p:txBody>
      </p:sp>
      <p:sp>
        <p:nvSpPr>
          <p:cNvPr id="601096" name="Oval 8"/>
          <p:cNvSpPr>
            <a:spLocks noChangeArrowheads="1"/>
          </p:cNvSpPr>
          <p:nvPr/>
        </p:nvSpPr>
        <p:spPr bwMode="gray">
          <a:xfrm>
            <a:off x="683568" y="3064738"/>
            <a:ext cx="1845472" cy="1816673"/>
          </a:xfrm>
          <a:prstGeom prst="ellipse">
            <a:avLst/>
          </a:prstGeom>
          <a:gradFill rotWithShape="1">
            <a:gsLst>
              <a:gs pos="0">
                <a:srgbClr val="0099CC">
                  <a:gamma/>
                  <a:tint val="3137"/>
                  <a:invGamma/>
                </a:srgbClr>
              </a:gs>
              <a:gs pos="100000">
                <a:srgbClr val="0099CC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prstShdw prst="shdw12" dist="12700" dir="10800000">
              <a:srgbClr val="6D7491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601105" name="Text Box 17"/>
          <p:cNvSpPr txBox="1">
            <a:spLocks noChangeArrowheads="1"/>
          </p:cNvSpPr>
          <p:nvPr/>
        </p:nvSpPr>
        <p:spPr bwMode="gray">
          <a:xfrm>
            <a:off x="834212" y="3611435"/>
            <a:ext cx="1544184" cy="723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817" dir="2708076" algn="ctr" rotWithShape="0">
                    <a:srgbClr val="00000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Verdana" pitchFamily="34" charset="0"/>
              </a:rPr>
              <a:t>Ролевые игры</a:t>
            </a:r>
            <a:endParaRPr lang="en-US" sz="2000" b="1" dirty="0">
              <a:solidFill>
                <a:srgbClr val="C00000"/>
              </a:solidFill>
              <a:latin typeface="Verdana" pitchFamily="34" charset="0"/>
            </a:endParaRPr>
          </a:p>
        </p:txBody>
      </p:sp>
      <p:sp>
        <p:nvSpPr>
          <p:cNvPr id="601097" name="Oval 9"/>
          <p:cNvSpPr>
            <a:spLocks noChangeArrowheads="1"/>
          </p:cNvSpPr>
          <p:nvPr/>
        </p:nvSpPr>
        <p:spPr bwMode="gray">
          <a:xfrm>
            <a:off x="5245099" y="1430321"/>
            <a:ext cx="1847181" cy="1782655"/>
          </a:xfrm>
          <a:prstGeom prst="ellipse">
            <a:avLst/>
          </a:prstGeom>
          <a:gradFill rotWithShape="1">
            <a:gsLst>
              <a:gs pos="0">
                <a:srgbClr val="9933FF">
                  <a:gamma/>
                  <a:tint val="33333"/>
                  <a:invGamma/>
                </a:srgbClr>
              </a:gs>
              <a:gs pos="100000">
                <a:srgbClr val="9933F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prstShdw prst="shdw12" dist="63500" dir="10800000">
              <a:srgbClr val="6D7491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601108" name="Text Box 20"/>
          <p:cNvSpPr txBox="1">
            <a:spLocks noChangeArrowheads="1"/>
          </p:cNvSpPr>
          <p:nvPr/>
        </p:nvSpPr>
        <p:spPr bwMode="gray">
          <a:xfrm>
            <a:off x="5338694" y="1998482"/>
            <a:ext cx="165998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817" dir="2708076" algn="ctr" rotWithShape="0">
                    <a:srgbClr val="00000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Verdana" pitchFamily="34" charset="0"/>
              </a:rPr>
              <a:t>Игры с правилами</a:t>
            </a:r>
            <a:endParaRPr lang="en-US" b="1" dirty="0">
              <a:solidFill>
                <a:srgbClr val="C00000"/>
              </a:solidFill>
              <a:latin typeface="Verdana" pitchFamily="34" charset="0"/>
            </a:endParaRPr>
          </a:p>
        </p:txBody>
      </p:sp>
      <p:sp>
        <p:nvSpPr>
          <p:cNvPr id="601110" name="Oval 22"/>
          <p:cNvSpPr>
            <a:spLocks noChangeArrowheads="1"/>
          </p:cNvSpPr>
          <p:nvPr/>
        </p:nvSpPr>
        <p:spPr bwMode="gray">
          <a:xfrm>
            <a:off x="4876799" y="4050506"/>
            <a:ext cx="1920717" cy="1826766"/>
          </a:xfrm>
          <a:prstGeom prst="ellipse">
            <a:avLst/>
          </a:prstGeom>
          <a:gradFill rotWithShape="1">
            <a:gsLst>
              <a:gs pos="0">
                <a:srgbClr val="FF9900">
                  <a:gamma/>
                  <a:tint val="27451"/>
                  <a:invGamma/>
                </a:srgbClr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prstShdw prst="shdw12">
              <a:srgbClr val="6D7491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601112" name="Text Box 24"/>
          <p:cNvSpPr txBox="1">
            <a:spLocks noChangeArrowheads="1"/>
          </p:cNvSpPr>
          <p:nvPr/>
        </p:nvSpPr>
        <p:spPr bwMode="gray">
          <a:xfrm>
            <a:off x="4762711" y="4512270"/>
            <a:ext cx="213001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817" dir="2708076" algn="ctr" rotWithShape="0">
                    <a:srgbClr val="00000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Verdana" pitchFamily="34" charset="0"/>
              </a:rPr>
              <a:t>Комплексные игровые системы</a:t>
            </a:r>
            <a:endParaRPr lang="en-US" b="1" dirty="0">
              <a:solidFill>
                <a:srgbClr val="C00000"/>
              </a:solidFill>
              <a:latin typeface="Verdana" pitchFamily="34" charset="0"/>
            </a:endParaRPr>
          </a:p>
        </p:txBody>
      </p:sp>
      <p:sp>
        <p:nvSpPr>
          <p:cNvPr id="601115" name="Text Box 27"/>
          <p:cNvSpPr txBox="1">
            <a:spLocks noChangeArrowheads="1"/>
          </p:cNvSpPr>
          <p:nvPr/>
        </p:nvSpPr>
        <p:spPr bwMode="gray">
          <a:xfrm>
            <a:off x="2057400" y="5410200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817" dir="2708076" algn="ctr" rotWithShape="0">
                    <a:srgbClr val="00000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n-US" b="1" dirty="0">
              <a:solidFill>
                <a:srgbClr val="0000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787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756592" y="692696"/>
            <a:ext cx="7848600" cy="563562"/>
          </a:xfrm>
        </p:spPr>
        <p:txBody>
          <a:bodyPr/>
          <a:lstStyle/>
          <a:p>
            <a:r>
              <a:rPr lang="ru-RU" sz="4000" b="1" dirty="0">
                <a:solidFill>
                  <a:srgbClr val="FF0000"/>
                </a:solidFill>
              </a:rPr>
              <a:t>Деловая игра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5137150"/>
          </a:xfrm>
        </p:spPr>
        <p:txBody>
          <a:bodyPr/>
          <a:lstStyle/>
          <a:p>
            <a:pPr marL="0" indent="0" algn="ctr">
              <a:buNone/>
            </a:pPr>
            <a:r>
              <a:rPr lang="ru-RU" sz="3000" dirty="0">
                <a:solidFill>
                  <a:srgbClr val="0070C0"/>
                </a:solidFill>
              </a:rPr>
              <a:t>Одной из разновидностей ролевой игры является </a:t>
            </a:r>
            <a:r>
              <a:rPr lang="ru-RU" sz="3000" u="sng" dirty="0">
                <a:solidFill>
                  <a:srgbClr val="FF0000"/>
                </a:solidFill>
              </a:rPr>
              <a:t>деловая игра </a:t>
            </a:r>
            <a:r>
              <a:rPr lang="ru-RU" sz="3000" dirty="0">
                <a:solidFill>
                  <a:srgbClr val="0070C0"/>
                </a:solidFill>
              </a:rPr>
              <a:t>– условное воспроизведение, имитация, моделирование некоторой реальной деятельности, которую совместно осваивают участники игры. При этом каждый ученик решает свою отдельную задачу в соответствии со своей ролью и функцией. В совместной деятельности у учащихся развиваются и навыки сотрудничества.</a:t>
            </a:r>
          </a:p>
          <a:p>
            <a:pPr marL="0" indent="0">
              <a:buNone/>
            </a:pP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3573000" y="1052736"/>
            <a:ext cx="2133600" cy="320675"/>
          </a:xfrm>
        </p:spPr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1844808" y="6237312"/>
            <a:ext cx="2895600" cy="320675"/>
          </a:xfrm>
        </p:spPr>
        <p:txBody>
          <a:bodyPr/>
          <a:lstStyle/>
          <a:p>
            <a:r>
              <a:rPr lang="en-US" dirty="0" smtClean="0"/>
              <a:t>Company Logo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737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b2004138l">
  <a:themeElements>
    <a:clrScheme name="sample 3">
      <a:dk1>
        <a:srgbClr val="1D528D"/>
      </a:dk1>
      <a:lt1>
        <a:srgbClr val="FFFFFF"/>
      </a:lt1>
      <a:dk2>
        <a:srgbClr val="000000"/>
      </a:dk2>
      <a:lt2>
        <a:srgbClr val="DDDDDD"/>
      </a:lt2>
      <a:accent1>
        <a:srgbClr val="25B1B1"/>
      </a:accent1>
      <a:accent2>
        <a:srgbClr val="5BACE9"/>
      </a:accent2>
      <a:accent3>
        <a:srgbClr val="FFFFFF"/>
      </a:accent3>
      <a:accent4>
        <a:srgbClr val="174578"/>
      </a:accent4>
      <a:accent5>
        <a:srgbClr val="ACD5D5"/>
      </a:accent5>
      <a:accent6>
        <a:srgbClr val="529BD3"/>
      </a:accent6>
      <a:hlink>
        <a:srgbClr val="6E71F0"/>
      </a:hlink>
      <a:folHlink>
        <a:srgbClr val="969696"/>
      </a:folHlink>
    </a:clrScheme>
    <a:fontScheme name="sample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1D528D"/>
        </a:dk1>
        <a:lt1>
          <a:srgbClr val="FFFFFF"/>
        </a:lt1>
        <a:dk2>
          <a:srgbClr val="000000"/>
        </a:dk2>
        <a:lt2>
          <a:srgbClr val="C0C0C0"/>
        </a:lt2>
        <a:accent1>
          <a:srgbClr val="4EA693"/>
        </a:accent1>
        <a:accent2>
          <a:srgbClr val="ABA755"/>
        </a:accent2>
        <a:accent3>
          <a:srgbClr val="FFFFFF"/>
        </a:accent3>
        <a:accent4>
          <a:srgbClr val="174578"/>
        </a:accent4>
        <a:accent5>
          <a:srgbClr val="B2D0C8"/>
        </a:accent5>
        <a:accent6>
          <a:srgbClr val="9B974C"/>
        </a:accent6>
        <a:hlink>
          <a:srgbClr val="3981B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124B98"/>
        </a:dk1>
        <a:lt1>
          <a:srgbClr val="FFFFFF"/>
        </a:lt1>
        <a:dk2>
          <a:srgbClr val="000000"/>
        </a:dk2>
        <a:lt2>
          <a:srgbClr val="DDDDDD"/>
        </a:lt2>
        <a:accent1>
          <a:srgbClr val="4976D1"/>
        </a:accent1>
        <a:accent2>
          <a:srgbClr val="4CB494"/>
        </a:accent2>
        <a:accent3>
          <a:srgbClr val="FFFFFF"/>
        </a:accent3>
        <a:accent4>
          <a:srgbClr val="0E3F81"/>
        </a:accent4>
        <a:accent5>
          <a:srgbClr val="B1BDE5"/>
        </a:accent5>
        <a:accent6>
          <a:srgbClr val="44A386"/>
        </a:accent6>
        <a:hlink>
          <a:srgbClr val="0099CC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1D528D"/>
        </a:dk1>
        <a:lt1>
          <a:srgbClr val="FFFFFF"/>
        </a:lt1>
        <a:dk2>
          <a:srgbClr val="000000"/>
        </a:dk2>
        <a:lt2>
          <a:srgbClr val="DDDDDD"/>
        </a:lt2>
        <a:accent1>
          <a:srgbClr val="25B1B1"/>
        </a:accent1>
        <a:accent2>
          <a:srgbClr val="5BACE9"/>
        </a:accent2>
        <a:accent3>
          <a:srgbClr val="FFFFFF"/>
        </a:accent3>
        <a:accent4>
          <a:srgbClr val="174578"/>
        </a:accent4>
        <a:accent5>
          <a:srgbClr val="ACD5D5"/>
        </a:accent5>
        <a:accent6>
          <a:srgbClr val="529BD3"/>
        </a:accent6>
        <a:hlink>
          <a:srgbClr val="6E71F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cdb2004138l</Template>
  <TotalTime>521</TotalTime>
  <Words>436</Words>
  <Application>Microsoft Office PowerPoint</Application>
  <PresentationFormat>Экран (4:3)</PresentationFormat>
  <Paragraphs>120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cdb2004138l</vt:lpstr>
      <vt:lpstr>Деловая игра как метод активного обучения школьников.</vt:lpstr>
      <vt:lpstr>Трудности педагогической практики</vt:lpstr>
      <vt:lpstr>Игра</vt:lpstr>
      <vt:lpstr>Презентация PowerPoint</vt:lpstr>
      <vt:lpstr>Структура организации игры</vt:lpstr>
      <vt:lpstr>Классификация игровых ситуаций</vt:lpstr>
      <vt:lpstr>Классификация игровых ситуаций</vt:lpstr>
      <vt:lpstr>Классификация игровых ситуаций</vt:lpstr>
      <vt:lpstr>Деловая игра </vt:lpstr>
      <vt:lpstr>Структура деловой игры</vt:lpstr>
      <vt:lpstr>Деловая игра  «Банковская деятельность»</vt:lpstr>
      <vt:lpstr>Задача консультационному отделу. Используя данные таблицы, рассчитайте наиболее оптимальный вариант вклада для Вашего клиента (срок вклада-3 года, сумма вклада-20000 руб.):</vt:lpstr>
      <vt:lpstr>Примеры деловых игр на уроках</vt:lpstr>
      <vt:lpstr>Достоинства деловых игр: 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поиск</dc:creator>
  <cp:lastModifiedBy>поиск</cp:lastModifiedBy>
  <cp:revision>37</cp:revision>
  <dcterms:created xsi:type="dcterms:W3CDTF">2011-12-10T19:31:32Z</dcterms:created>
  <dcterms:modified xsi:type="dcterms:W3CDTF">2012-01-29T08:13:16Z</dcterms:modified>
</cp:coreProperties>
</file>