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38878-E114-4600-9148-26A7D052C981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6634E-529B-440B-A91B-CCFC74E55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6634E-529B-440B-A91B-CCFC74E5547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6634E-529B-440B-A91B-CCFC74E5547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6634E-529B-440B-A91B-CCFC74E5547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7153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учебный проект?</a:t>
            </a:r>
          </a:p>
          <a:p>
            <a:endParaRPr lang="ru-RU" dirty="0" smtClean="0"/>
          </a:p>
        </p:txBody>
      </p:sp>
      <p:pic>
        <p:nvPicPr>
          <p:cNvPr id="5" name="Рисунок 4" descr="Мальчуган думает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000372"/>
            <a:ext cx="2786082" cy="35784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6439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Закончив свой проект, я могу сказать, что не все из того, что было задумано, получилось, например …………………………………………………..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произошло, потому что ……………………………………..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бы я начал работу заново, я бы ……………………………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следующем году я, может быть, продолжу эту работу для того, чтобы……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думаю, что я решил проблему своего проекта, так как ………………..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над проектом показала мне, (что узнал о себе и о проблеме, над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которой работал) ……………………………………………………………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book2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4857760"/>
            <a:ext cx="2231309" cy="14316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357166"/>
          <a:ext cx="8786874" cy="621510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57375"/>
                <a:gridCol w="1546499"/>
                <a:gridCol w="1616793"/>
                <a:gridCol w="2038562"/>
                <a:gridCol w="1827645"/>
              </a:tblGrid>
              <a:tr h="871277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проекта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Проектный</a:t>
                      </a:r>
                    </a:p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 деятельности учащегося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Формируемая</a:t>
                      </a:r>
                    </a:p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компетентность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06915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kern="12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Практико</a:t>
                      </a:r>
                      <a:r>
                        <a:rPr lang="ru-RU" sz="12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2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ориентированный</a:t>
                      </a:r>
                      <a:endParaRPr lang="ru-RU" sz="12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практических задач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заказчика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Учебные пособия, макеты и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модели, инструкции, памятки,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рекомендации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Практическая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определен-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ной учебно-предметной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Деятельностная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0213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Исследовательский</a:t>
                      </a:r>
                    </a:p>
                    <a:p>
                      <a:pPr algn="ctr"/>
                      <a:r>
                        <a:rPr lang="ru-RU" sz="12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</a:t>
                      </a:r>
                      <a:endParaRPr lang="ru-RU" sz="12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Доказательство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или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опровержение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какой-либо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гипотезы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 исследования,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оформленный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установленным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способом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Деятельность,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связанная с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экспериментированием,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логическими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мыслительными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операциями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Мыслительная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6702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Информационный проект</a:t>
                      </a:r>
                      <a:endParaRPr lang="ru-RU" sz="12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Сбор ин-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формации о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каком-либо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объекте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или явлении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Статистические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данные, результаты опросов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общественного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мнения, обобщение высказываний различных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авторов по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какому-либо во-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просу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Деятельность,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связанная со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сбором, проверкой, ранжированием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 из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различных источников; общение с людьми,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источника-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 информации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Информационная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500042"/>
          <a:ext cx="8715434" cy="551309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43087"/>
                <a:gridCol w="1685937"/>
                <a:gridCol w="1451636"/>
                <a:gridCol w="1952265"/>
                <a:gridCol w="18825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проекта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Проектный</a:t>
                      </a:r>
                    </a:p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 деятельности учащегося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Формируемая</a:t>
                      </a:r>
                    </a:p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компетентность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00376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Творческий проект</a:t>
                      </a:r>
                      <a:endParaRPr lang="ru-RU" sz="14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 интереса публики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проблеме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Литературные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произведения,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произведения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изобрази-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тельного или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декоративно-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прикладного искусства, видео-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фильмы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Творческая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деятельность,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связанная с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получением об-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ратной связи от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Коммуникативная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63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Игровой или ролевой проект</a:t>
                      </a:r>
                      <a:endParaRPr lang="ru-RU" sz="14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публике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опыта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участия в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решении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Мероприятие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(игра, состязание, викторина,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экскурсия и тому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подобное)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Деятельность,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связанная с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групповой коммуникацией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Коммуникативная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857232"/>
            <a:ext cx="864399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к проекту: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Исследовательский характер;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Практическа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значимость;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Грамотное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изложением материала;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Наглядность.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357298"/>
            <a:ext cx="68729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Успехов 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работе с проектами!</a:t>
            </a:r>
            <a:endParaRPr lang="ru-RU" sz="54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786190"/>
            <a:ext cx="2214578" cy="27425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85728"/>
            <a:ext cx="85725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Реферат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сбор и представление исчерпывающей информации по заданной теме из различных источников, в том числе представление различных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точек зрения по этому вопросу, приведение статистических данных, интересных фактов.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 тема: «Роль рекламы в нашей жизни»)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Исследовательская работа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связанная с решением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творческой,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исследовательской задачи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заранее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неизвестным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результатом.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(тема: «Велика ли роль рекламы в образовании?»)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работа, направленная на решение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конкретной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проблемы, на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достижение оптимальным способом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заранее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запланированного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результата.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 тема: « Создание рекламного ролика: «Знание- СИЛА!»).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85728"/>
          <a:ext cx="8786874" cy="628174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72612"/>
                <a:gridCol w="2448801"/>
                <a:gridCol w="2268742"/>
                <a:gridCol w="2196719"/>
              </a:tblGrid>
              <a:tr h="642942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rgbClr val="C00000"/>
                          </a:solidFill>
                        </a:rPr>
                        <a:t>Этапы работы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rgbClr val="C00000"/>
                          </a:solidFill>
                        </a:rPr>
                        <a:t>над проектом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rgbClr val="C00000"/>
                          </a:solidFill>
                        </a:rPr>
                        <a:t>Степень участия педагога  1–6-е 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rgbClr val="C00000"/>
                          </a:solidFill>
                        </a:rPr>
                        <a:t>Степень участия педагога  7–8-е 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rgbClr val="C00000"/>
                          </a:solidFill>
                        </a:rPr>
                        <a:t>Степень участия педагога   9–10-е 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863">
                <a:tc>
                  <a:txBody>
                    <a:bodyPr/>
                    <a:lstStyle/>
                    <a:p>
                      <a:endParaRPr lang="ru-RU" sz="1600" b="1" i="1" kern="120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i="1" kern="12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Проблематизация</a:t>
                      </a:r>
                      <a:endParaRPr lang="ru-RU" sz="16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/>
                        <a:t>Максимальное</a:t>
                      </a:r>
                    </a:p>
                    <a:p>
                      <a:r>
                        <a:rPr lang="ru-RU" sz="1600" b="1" kern="1200" baseline="0" dirty="0" smtClean="0"/>
                        <a:t>участие на всех</a:t>
                      </a:r>
                    </a:p>
                    <a:p>
                      <a:r>
                        <a:rPr lang="ru-RU" sz="1600" b="1" kern="1200" baseline="0" dirty="0" smtClean="0"/>
                        <a:t>этапах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/>
                        <a:t> по</a:t>
                      </a:r>
                    </a:p>
                    <a:p>
                      <a:r>
                        <a:rPr lang="ru-RU" sz="1600" b="1" kern="1200" baseline="0" dirty="0" smtClean="0"/>
                        <a:t>запросу</a:t>
                      </a:r>
                    </a:p>
                    <a:p>
                      <a:r>
                        <a:rPr lang="ru-RU" sz="1600" b="1" kern="1200" baseline="0" dirty="0" smtClean="0"/>
                        <a:t>учащегося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/>
                        <a:t>Минимальное</a:t>
                      </a:r>
                    </a:p>
                    <a:p>
                      <a:r>
                        <a:rPr lang="ru-RU" sz="1600" b="1" kern="1200" baseline="0" dirty="0" smtClean="0"/>
                        <a:t>участие на всех</a:t>
                      </a:r>
                    </a:p>
                    <a:p>
                      <a:r>
                        <a:rPr lang="ru-RU" sz="1600" b="1" kern="1200" baseline="0" dirty="0" smtClean="0"/>
                        <a:t>этапах в форме</a:t>
                      </a:r>
                    </a:p>
                    <a:p>
                      <a:r>
                        <a:rPr lang="ru-RU" sz="1600" b="1" kern="1200" baseline="0" dirty="0" smtClean="0"/>
                        <a:t>консультации,</a:t>
                      </a:r>
                    </a:p>
                    <a:p>
                      <a:r>
                        <a:rPr lang="ru-RU" sz="1600" b="1" kern="1200" baseline="0" dirty="0" smtClean="0"/>
                        <a:t>советов, обсуждений по запросу учащегося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8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Целеполагание</a:t>
                      </a:r>
                      <a:endParaRPr lang="ru-RU" sz="1600" b="1" i="1" kern="120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kern="120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Планирование</a:t>
                      </a:r>
                    </a:p>
                    <a:p>
                      <a:endParaRPr lang="ru-RU" sz="1600" b="1" i="1" kern="120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</a:t>
                      </a:r>
                    </a:p>
                    <a:p>
                      <a:r>
                        <a:rPr lang="ru-RU" sz="16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6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kern="120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/>
                        <a:t>в форме</a:t>
                      </a:r>
                    </a:p>
                    <a:p>
                      <a:r>
                        <a:rPr lang="ru-RU" sz="1600" b="1" kern="1200" baseline="0" dirty="0" smtClean="0"/>
                        <a:t>организующей,</a:t>
                      </a:r>
                    </a:p>
                    <a:p>
                      <a:r>
                        <a:rPr lang="ru-RU" sz="1600" b="1" kern="1200" baseline="0" dirty="0" smtClean="0"/>
                        <a:t>стимулирую-</a:t>
                      </a:r>
                    </a:p>
                    <a:p>
                      <a:r>
                        <a:rPr lang="ru-RU" sz="1600" b="1" kern="1200" baseline="0" dirty="0" smtClean="0"/>
                        <a:t>щей и обучаю-</a:t>
                      </a:r>
                    </a:p>
                    <a:p>
                      <a:r>
                        <a:rPr lang="ru-RU" sz="1600" b="1" kern="1200" baseline="0" dirty="0" smtClean="0"/>
                        <a:t>щей помощи и</a:t>
                      </a:r>
                    </a:p>
                    <a:p>
                      <a:r>
                        <a:rPr lang="ru-RU" sz="1600" b="1" kern="1200" baseline="0" dirty="0" smtClean="0"/>
                        <a:t>руководства, не</a:t>
                      </a:r>
                    </a:p>
                    <a:p>
                      <a:r>
                        <a:rPr lang="ru-RU" sz="1600" b="1" kern="1200" baseline="0" dirty="0" smtClean="0"/>
                        <a:t>подменяющее</a:t>
                      </a:r>
                    </a:p>
                    <a:p>
                      <a:r>
                        <a:rPr lang="ru-RU" sz="1600" b="1" kern="1200" baseline="0" dirty="0" smtClean="0"/>
                        <a:t>самостоятельной работы ребенка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/>
                        <a:t>Организующая</a:t>
                      </a:r>
                    </a:p>
                    <a:p>
                      <a:r>
                        <a:rPr lang="ru-RU" sz="1600" b="1" kern="1200" baseline="0" dirty="0" smtClean="0"/>
                        <a:t>и стимулирующая помощь. В</a:t>
                      </a:r>
                    </a:p>
                    <a:p>
                      <a:r>
                        <a:rPr lang="ru-RU" sz="1600" b="1" kern="1200" baseline="0" dirty="0" smtClean="0"/>
                        <a:t>отдельных случаях обучающая помощь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8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kern="120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Рефлексия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kern="120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Презентация</a:t>
                      </a:r>
                      <a:endParaRPr lang="ru-RU" sz="16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/>
                        <a:t>Незначительная помощь,</a:t>
                      </a:r>
                    </a:p>
                    <a:p>
                      <a:r>
                        <a:rPr lang="ru-RU" sz="1600" b="1" kern="1200" baseline="0" dirty="0" smtClean="0"/>
                        <a:t>оказываемая</a:t>
                      </a:r>
                    </a:p>
                    <a:p>
                      <a:r>
                        <a:rPr lang="ru-RU" sz="1600" b="1" kern="1200" baseline="0" dirty="0" smtClean="0"/>
                        <a:t>в отдельных</a:t>
                      </a:r>
                    </a:p>
                    <a:p>
                      <a:r>
                        <a:rPr lang="ru-RU" sz="1600" b="1" kern="1200" baseline="0" dirty="0" smtClean="0"/>
                        <a:t>случаях по</a:t>
                      </a:r>
                    </a:p>
                    <a:p>
                      <a:r>
                        <a:rPr lang="ru-RU" sz="1600" b="1" kern="1200" baseline="0" dirty="0" smtClean="0"/>
                        <a:t>инициативе</a:t>
                      </a:r>
                    </a:p>
                    <a:p>
                      <a:r>
                        <a:rPr lang="ru-RU" sz="1600" b="1" kern="1200" baseline="0" dirty="0" smtClean="0"/>
                        <a:t>учителя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929718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этап.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желательно не предлагать детям готовых тем проектной работы. Лучше предложить какую-либо проблему в самых общих чертах и дать детям возможность обсудить ее и домыслить, может быть, переформулировать или даже самостоятельно выбрать проблему, над которой им было бы интересно поработать.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МОТИВАЦИЯ! </a:t>
            </a:r>
          </a:p>
          <a:p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этап.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определить,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каким будет проектный продукт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решить, что будет создано для того, чтобы цель проекта была достигнута.</a:t>
            </a:r>
          </a:p>
          <a:p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этап.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предстоит придать появившимся идеям и отдаленным целям более приземленный характер, разложив их на отдельные шаги, определив задачи и способы работы, наметив сроки и оценив имеющиеся ресурсы. Важно только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начать планировать вместо ребенка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Это может привести к тому, что у него возникнет ощущение, что ему предстоит реализация чужого плана, поэтому он не отвечает за работу. Надо лишь показать алгоритм планирования.</a:t>
            </a:r>
          </a:p>
          <a:p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этап. 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Следить, чтобы ученик не потерял мотив к работе.</a:t>
            </a:r>
          </a:p>
          <a:p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этап.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Помочь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корректно и лаконично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описать весь ход работы.</a:t>
            </a:r>
          </a:p>
          <a:p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этап.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Очень важно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детей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выбирать самое главное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коротко и ясно излагать свои мысли.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Лучше, если текст презентации будет написан в виде тезисов.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Презентацию желательно отрепетировать.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000108"/>
            <a:ext cx="80724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При работе над проектным продуктом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автор должен все время помнить,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 создает этот продукт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только для себя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 и для любого другого человека,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которому доведется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столкнуться с проблемой,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решению которой посвящен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данный проект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85728"/>
            <a:ext cx="7232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планирования для ученика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071546"/>
          <a:ext cx="8643998" cy="5557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21999"/>
                <a:gridCol w="43219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ВОПРОС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ОТВЕТ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/>
                        <a:t>Почему выбрана эта </a:t>
                      </a:r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</a:rPr>
                        <a:t>тема</a:t>
                      </a:r>
                      <a:r>
                        <a:rPr lang="ru-RU" sz="1400" b="1" kern="1200" baseline="0" dirty="0" smtClean="0"/>
                        <a:t> проекта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</a:rPr>
                        <a:t>Проблема</a:t>
                      </a:r>
                      <a:r>
                        <a:rPr lang="ru-RU" sz="1400" b="1" kern="1200" baseline="0" dirty="0" smtClean="0"/>
                        <a:t> проекта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/>
                        <a:t>Что надо сделать, чтобы решить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данную проблему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</a:rPr>
                        <a:t>Цель</a:t>
                      </a:r>
                      <a:r>
                        <a:rPr lang="ru-RU" sz="1400" b="1" kern="1200" baseline="0" dirty="0" smtClean="0"/>
                        <a:t> </a:t>
                      </a:r>
                      <a:r>
                        <a:rPr lang="ru-RU" sz="1400" b="1" kern="1200" baseline="0" dirty="0" smtClean="0"/>
                        <a:t>проекта ( что решать)  и </a:t>
                      </a:r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</a:rPr>
                        <a:t>задачи</a:t>
                      </a:r>
                      <a:r>
                        <a:rPr lang="ru-RU" sz="1400" b="1" kern="1200" baseline="0" dirty="0" smtClean="0"/>
                        <a:t>( как решить)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/>
                        <a:t>Что ты создашь, чтобы цель была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достигнута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/>
                        <a:t>Образ проектного продукта (</a:t>
                      </a:r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</a:rPr>
                        <a:t>ожидаемый результат</a:t>
                      </a:r>
                      <a:r>
                        <a:rPr lang="ru-RU" sz="1400" b="1" kern="1200" baseline="0" dirty="0" smtClean="0"/>
                        <a:t>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/>
                        <a:t>Если ты сделаешь такой продукт,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достигнешь ли ты цели проекта и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будет ли в этом случае решена его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проблема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/>
                        <a:t>Существует ли необходимая </a:t>
                      </a:r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</a:rPr>
                        <a:t>связь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между проблемой, целью и проектным продуктом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/>
                        <a:t>Какие шаги ты должен проделать от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проблемы проекта до реализации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цели проекта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/>
                        <a:t>Перечисление </a:t>
                      </a:r>
                      <a:r>
                        <a:rPr lang="ru-RU" sz="1400" b="1" kern="1200" baseline="0" dirty="0" smtClean="0"/>
                        <a:t>основных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 этапов   работы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и </a:t>
                      </a:r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</a:rPr>
                        <a:t>методы</a:t>
                      </a:r>
                      <a:r>
                        <a:rPr lang="ru-RU" sz="1400" b="1" kern="1200" baseline="0" dirty="0" smtClean="0"/>
                        <a:t> решения проблемы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/>
                        <a:t>Все ли у тебя есть, чтобы проделать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эти шаги (информация, оборудование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и прочее для проведения исследований, материалы для изготовления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продукта, чего не хватает, где это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найти, что ты уже умеешь делать и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чему придется научиться)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/>
                        <a:t>Развернутый </a:t>
                      </a:r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</a:rPr>
                        <a:t>план </a:t>
                      </a:r>
                      <a:r>
                        <a:rPr lang="ru-RU" sz="1400" b="1" kern="1200" baseline="0" dirty="0" smtClean="0"/>
                        <a:t>работы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/>
                        <a:t>Когда ты будешь осуществлять все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необходимое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/>
                        <a:t>Индивидуальный </a:t>
                      </a:r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</a:rPr>
                        <a:t>график </a:t>
                      </a:r>
                      <a:r>
                        <a:rPr lang="ru-RU" sz="1400" b="1" kern="1200" baseline="0" dirty="0" smtClean="0"/>
                        <a:t>проектной</a:t>
                      </a:r>
                    </a:p>
                    <a:p>
                      <a:pPr algn="ctr"/>
                      <a:r>
                        <a:rPr lang="ru-RU" sz="1400" b="1" kern="1200" baseline="0" dirty="0" smtClean="0"/>
                        <a:t>работы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00042"/>
            <a:ext cx="7553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работы над проектом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3" y="1285860"/>
            <a:ext cx="8715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Творческие проектные мастерские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небольшие коллективы,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состоящие из педагога-предметника,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который становится руководителем данной мастерской,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учащихся (может быть, разновозрастных),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которые выполняют различные проекты в одной предметной облас</a:t>
            </a:r>
            <a:r>
              <a:rPr lang="ru-RU" sz="2400" dirty="0" smtClean="0"/>
              <a:t>ти.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3929066"/>
            <a:ext cx="85011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/>
              <a:t>Члены творческой проектной мастерской в течение определенного времени работают каждый над своим проектом. При этом, встречаясь на занятиях своих мастерских, они могут помогать друг другу и обмениваться информацией, учиться друг у друга и вместе осваивать технологию работы над проектом. Старшие будут делиться опытом с младшими, хорошо успевающие ученики будут вдохновлять более слабых. Занятия творческой проектной мастерской могут проходить не чаще одного раза в неделю и не реже одного раза в месяц.</a:t>
            </a:r>
            <a:endParaRPr lang="ru-RU" sz="20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35824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химии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может одновременно руководить такими проектами,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«Сколько стоит стакан чистой воды» (8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 «Алхимики – колдуны или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ученые» (8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 «Чипсы: польза или вред» (9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 «Реклама глазами химика» (10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биологии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может вести такие проекты: «Есть ли чувства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растений» (6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 «Лечат ли растения» (6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 «Почему люди не любят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червей» (7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 «Охота на хищников – это хорошо или плохо» (8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 «Заповедные территории, зачем они нужны» (8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«Пропорции вокруг нас» (6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«Проценты в жизни моей семьи» (6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 «Законы симметрии в искусстве» (7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 «Какая геометрия нужна кассирам в метро (7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 «Почему теорему Пифагора доказывают уже 25 веков» (8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 «Математические системы в окружающем нас мире» (8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 «Правдолюбцы и лжецы: математическая логика» (9кл.), «Математика в казино» (10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Шаблон –отчёт о работе для ученика.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Тема моего проекта …………………………………………………...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выбрал эту тему, потому что ……………………………………....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 моей работы – ……………………………………….....………..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Проектным продуктом будет – .………………………………………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Этот продукт поможет достичь цель проекта, так как………………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моей работы (указать время выполнения и перечислить все про-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межуточные этапы):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Выбор темы и уточнение названия ………………………………………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Сбор информации (где и как искал информацию)………………………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Изготовление продукта (что и как делал)……………………………….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Написание письменной части проекта (как это делал)……………….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Основная часть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начал свою работу с того, что ………………………………………..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Потом я приступил к …………………………………………………….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завершил работу тем, что…………………………………………………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ходе работы я столкнулся с такими проблемами………………………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Чтобы справиться с возникшими проблемами, я……………………….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отклонился от плана (указать, когда был нарушен график работы)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………..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моей работы был нарушен, потому что……………………………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ходе работы я принял решение изменить проектный продукт, так как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 все же мне удалось достичь цели проекта, потому что……………….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1402</Words>
  <PresentationFormat>Экран (4:3)</PresentationFormat>
  <Paragraphs>278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38</cp:revision>
  <dcterms:modified xsi:type="dcterms:W3CDTF">2011-11-15T10:49:19Z</dcterms:modified>
</cp:coreProperties>
</file>