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2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FCFD51C-9991-44D7-A181-7F1D83B84F94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1777057-8876-49C3-9536-9522A6358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FD51C-9991-44D7-A181-7F1D83B84F94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77057-8876-49C3-9536-9522A6358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FCFD51C-9991-44D7-A181-7F1D83B84F94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777057-8876-49C3-9536-9522A6358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FD51C-9991-44D7-A181-7F1D83B84F94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77057-8876-49C3-9536-9522A6358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CFD51C-9991-44D7-A181-7F1D83B84F94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1777057-8876-49C3-9536-9522A6358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FD51C-9991-44D7-A181-7F1D83B84F94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77057-8876-49C3-9536-9522A6358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FD51C-9991-44D7-A181-7F1D83B84F94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77057-8876-49C3-9536-9522A6358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FD51C-9991-44D7-A181-7F1D83B84F94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77057-8876-49C3-9536-9522A6358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CFD51C-9991-44D7-A181-7F1D83B84F94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77057-8876-49C3-9536-9522A6358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FD51C-9991-44D7-A181-7F1D83B84F94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77057-8876-49C3-9536-9522A6358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FD51C-9991-44D7-A181-7F1D83B84F94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77057-8876-49C3-9536-9522A6358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FCFD51C-9991-44D7-A181-7F1D83B84F94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1777057-8876-49C3-9536-9522A6358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-1643098"/>
            <a:ext cx="5105400" cy="7715304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500042"/>
            <a:ext cx="5114778" cy="800105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МУЗЕЙНАЯ       ПЕДАГОГИКА , </a:t>
            </a:r>
          </a:p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КАК СРЕДСТВО ФОРМИРОВАНИЯ ГРАЖДАНСКО – НРАВСТВЕННЫХ И ПАТРИОТИЧЕСКИХ КАЧЕСТВ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  <a:p>
            <a:pPr algn="l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РАЗРАБОТАЛА ПРЕПОДАВАТЕЛЬ ИСТОРИИ 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КУРИЛКИНА  ИРИНА  ВИКТОРОВНА</a:t>
            </a:r>
            <a:endParaRPr lang="ru-RU" sz="1800" dirty="0"/>
          </a:p>
        </p:txBody>
      </p:sp>
      <p:pic>
        <p:nvPicPr>
          <p:cNvPr id="18433" name="Picture 1" descr="C:\Users\user\Desktop\музей\музей\фото парада\j43606_1210349155.jpg"/>
          <p:cNvPicPr>
            <a:picLocks noChangeAspect="1" noChangeArrowheads="1"/>
          </p:cNvPicPr>
          <p:nvPr/>
        </p:nvPicPr>
        <p:blipFill>
          <a:blip r:embed="rId2"/>
          <a:srcRect l="8750" t="20000"/>
          <a:stretch>
            <a:fillRect/>
          </a:stretch>
        </p:blipFill>
        <p:spPr bwMode="auto">
          <a:xfrm>
            <a:off x="285720" y="714356"/>
            <a:ext cx="228601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624144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dirty="0" smtClean="0">
                <a:solidFill>
                  <a:srgbClr val="FF0000"/>
                </a:solidFill>
              </a:rPr>
              <a:t>К нетрадиционным формам (технологиям) проведения урока, которые могут применяться и в музейной педагогике, относятся:</a:t>
            </a:r>
          </a:p>
          <a:p>
            <a:endParaRPr lang="ru-RU" sz="2800" b="1" dirty="0" smtClean="0"/>
          </a:p>
          <a:p>
            <a:pPr>
              <a:buNone/>
            </a:pPr>
            <a:r>
              <a:rPr lang="ru-RU" dirty="0" smtClean="0"/>
              <a:t>- интегрированные уроки, основанные на </a:t>
            </a:r>
            <a:r>
              <a:rPr lang="ru-RU" dirty="0" err="1" smtClean="0"/>
              <a:t>межпредметных</a:t>
            </a:r>
            <a:r>
              <a:rPr lang="ru-RU" dirty="0" smtClean="0"/>
              <a:t> связях;</a:t>
            </a:r>
          </a:p>
          <a:p>
            <a:pPr>
              <a:buNone/>
            </a:pPr>
            <a:r>
              <a:rPr lang="ru-RU" dirty="0" smtClean="0"/>
              <a:t>- уроки в форме соревнований и игр, конкурсов, турниров, эстафет, викторин;</a:t>
            </a:r>
          </a:p>
          <a:p>
            <a:pPr>
              <a:buNone/>
            </a:pPr>
            <a:r>
              <a:rPr lang="ru-RU" dirty="0" smtClean="0"/>
              <a:t>- уроки, основанные на формах, жанрах и методах работы, известных в общественной практике: исследование, изобретательство, анализ первоисточников, комментарий, мозговая атака, репортаж;</a:t>
            </a:r>
          </a:p>
          <a:p>
            <a:pPr>
              <a:buNone/>
            </a:pPr>
            <a:r>
              <a:rPr lang="ru-RU" dirty="0" smtClean="0"/>
              <a:t>- уроки на основе нетрадиционной организации и представления учебного материала: урок мудрости, урок мужества, урок любви, урок-презентация;</a:t>
            </a:r>
          </a:p>
          <a:p>
            <a:pPr>
              <a:buNone/>
            </a:pPr>
            <a:r>
              <a:rPr lang="ru-RU" dirty="0" smtClean="0"/>
              <a:t>-  уроки с использованием фантазии: урок-сказка, урок-сюрприз;</a:t>
            </a:r>
          </a:p>
          <a:p>
            <a:pPr>
              <a:buNone/>
            </a:pPr>
            <a:r>
              <a:rPr lang="ru-RU" dirty="0" smtClean="0"/>
              <a:t>- уроки, основанные на имитации деятельности учреждений и организаций: урок-суд, следствие, дебаты в парламенте.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7239000" cy="63128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u="sng" dirty="0" smtClean="0">
                <a:solidFill>
                  <a:srgbClr val="FF0000"/>
                </a:solidFill>
              </a:rPr>
              <a:t>Задачами педагога, осуществляющего деятельность в  рамках музейной педагогики, как организатора и помощника в осуществлении этих сложных  процессов и проектов, проводника в мир культуры, являются:</a:t>
            </a:r>
          </a:p>
          <a:p>
            <a:pPr>
              <a:buNone/>
            </a:pPr>
            <a:r>
              <a:rPr lang="ru-RU" dirty="0" smtClean="0"/>
              <a:t>- научить ребёнка видеть историко-культурный контекст окружающих его вещей, т.е. оценивать их с точки зрения  развития культуры;</a:t>
            </a:r>
          </a:p>
          <a:p>
            <a:pPr>
              <a:buNone/>
            </a:pPr>
            <a:r>
              <a:rPr lang="ru-RU" dirty="0" smtClean="0"/>
              <a:t>- формировать понимание взаимосвязи исторических эпох и своей причастности к современной культуре, неразрывно связанной с прошлым;</a:t>
            </a:r>
          </a:p>
          <a:p>
            <a:pPr>
              <a:buNone/>
            </a:pPr>
            <a:r>
              <a:rPr lang="ru-RU" dirty="0" smtClean="0"/>
              <a:t>- формировать устойчивую потребность и навыки общения, взаимодействия с памятниками культуры, музеем;</a:t>
            </a:r>
          </a:p>
          <a:p>
            <a:pPr>
              <a:buNone/>
            </a:pPr>
            <a:r>
              <a:rPr lang="ru-RU" dirty="0" smtClean="0"/>
              <a:t>- развивать способность к эстетическому созерцанию, сопереживанию и наслаждению;</a:t>
            </a:r>
          </a:p>
          <a:p>
            <a:pPr>
              <a:buNone/>
            </a:pPr>
            <a:r>
              <a:rPr lang="ru-RU" dirty="0" smtClean="0"/>
              <a:t>- формировать толерантность, уважение к другим культурам, их понимание, принятие.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конкурс по афгану\конкурс\фото группы\Новая папка\Фото0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714356"/>
            <a:ext cx="7358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Встреча с ветеранами локальных войн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Новая папка\P1181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21533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28604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Лекция, посвященная Дню снятия блокады Ленинграда  (слушают воспитанники реабилитационного центра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« Планета детства»)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Список использованной литературы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endParaRPr lang="ru-RU" b="1" dirty="0" smtClean="0"/>
          </a:p>
          <a:p>
            <a:endParaRPr lang="ru-RU" dirty="0" smtClean="0"/>
          </a:p>
          <a:p>
            <a:pPr lvl="0">
              <a:buNone/>
            </a:pPr>
            <a:r>
              <a:rPr lang="ru-RU" i="1" dirty="0" err="1" smtClean="0"/>
              <a:t>Воронович</a:t>
            </a:r>
            <a:r>
              <a:rPr lang="ru-RU" i="1" dirty="0" smtClean="0"/>
              <a:t> В.М</a:t>
            </a:r>
            <a:r>
              <a:rPr lang="ru-RU" dirty="0" smtClean="0"/>
              <a:t>. Управление учебно-воспитательным процессом средствами музейной педагогики/ В.М. </a:t>
            </a:r>
            <a:r>
              <a:rPr lang="ru-RU" dirty="0" err="1" smtClean="0"/>
              <a:t>Воронович</a:t>
            </a:r>
            <a:r>
              <a:rPr lang="ru-RU" dirty="0" smtClean="0"/>
              <a:t>.–  № 12. – 2007. – С. </a:t>
            </a:r>
          </a:p>
          <a:p>
            <a:pPr lvl="0">
              <a:buNone/>
            </a:pPr>
            <a:r>
              <a:rPr lang="ru-RU" i="1" dirty="0" smtClean="0"/>
              <a:t>Васичева Э.В., Иванова Л.М., Соколова Т.А.</a:t>
            </a:r>
            <a:r>
              <a:rPr lang="ru-RU" dirty="0" smtClean="0"/>
              <a:t> Музейная педагогика в образовательном пространстве школы / Методист. – № 7. – 2007.– С. 53-59.</a:t>
            </a:r>
          </a:p>
          <a:p>
            <a:pPr lvl="0">
              <a:buNone/>
            </a:pPr>
            <a:r>
              <a:rPr lang="ru-RU" i="1" dirty="0" err="1" smtClean="0"/>
              <a:t>Следзевский</a:t>
            </a:r>
            <a:r>
              <a:rPr lang="ru-RU" i="1" dirty="0" smtClean="0"/>
              <a:t> И.В.</a:t>
            </a:r>
            <a:r>
              <a:rPr lang="ru-RU" dirty="0" smtClean="0"/>
              <a:t> </a:t>
            </a:r>
            <a:r>
              <a:rPr lang="ru-RU" dirty="0" err="1" smtClean="0"/>
              <a:t>Гражданско-патриотичнеское</a:t>
            </a:r>
            <a:r>
              <a:rPr lang="ru-RU" dirty="0" smtClean="0"/>
              <a:t> воспитание детей и молодежи: проблемы и стратегия / И.В.   </a:t>
            </a:r>
            <a:r>
              <a:rPr lang="ru-RU" dirty="0" err="1" smtClean="0"/>
              <a:t>Следзевский</a:t>
            </a:r>
            <a:r>
              <a:rPr lang="ru-RU" dirty="0" smtClean="0"/>
              <a:t> // Преподавание истории  в школе. – 2007. – № 7. – С. 10-15.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43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66994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400" b="1" u="sng" dirty="0" smtClean="0">
                <a:solidFill>
                  <a:srgbClr val="FF0000"/>
                </a:solidFill>
              </a:rPr>
              <a:t>Музейная педагогика</a:t>
            </a:r>
            <a:r>
              <a:rPr lang="ru-RU" sz="4400" u="sng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– есть область научного знания, возникающая на стыке педагогики, психологии, музееведения, искусства (как части общей культуры) и краеведения. </a:t>
            </a:r>
          </a:p>
          <a:p>
            <a:endParaRPr lang="ru-RU" sz="3600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600" u="sng" dirty="0" smtClean="0">
                <a:solidFill>
                  <a:srgbClr val="FF0000"/>
                </a:solidFill>
              </a:rPr>
              <a:t>«</a:t>
            </a:r>
            <a:r>
              <a:rPr lang="ru-RU" sz="4600" b="1" u="sng" dirty="0" smtClean="0">
                <a:solidFill>
                  <a:srgbClr val="FF0000"/>
                </a:solidFill>
              </a:rPr>
              <a:t>Музейная педагогика</a:t>
            </a:r>
            <a:r>
              <a:rPr lang="ru-RU" sz="4600" u="sng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– область науки, изучающая историю, особенности культурной образовательной деятельности музеев, методы воздействия музеев на различные категории посетителей, взаимодействие музеев с образовательными учреждениями»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100" b="1" u="sng" dirty="0" smtClean="0">
                <a:solidFill>
                  <a:srgbClr val="FF0000"/>
                </a:solidFill>
              </a:rPr>
              <a:t>Цель музейной педагогики </a:t>
            </a:r>
            <a:r>
              <a:rPr lang="ru-RU" b="1" dirty="0" smtClean="0">
                <a:solidFill>
                  <a:srgbClr val="FF0000"/>
                </a:solidFill>
              </a:rPr>
              <a:t>–</a:t>
            </a:r>
          </a:p>
          <a:p>
            <a:pPr>
              <a:buNone/>
            </a:pPr>
            <a:r>
              <a:rPr lang="ru-RU" sz="2900" b="1" dirty="0" smtClean="0"/>
              <a:t> </a:t>
            </a:r>
            <a:r>
              <a:rPr lang="ru-RU" b="1" dirty="0" smtClean="0"/>
              <a:t>создание условий для развития личности путём  включения её в многообразную деятельность музея.</a:t>
            </a:r>
          </a:p>
          <a:p>
            <a:pPr>
              <a:buNone/>
            </a:pPr>
            <a:r>
              <a:rPr lang="ru-RU" sz="4000" b="1" u="sng" dirty="0" smtClean="0">
                <a:solidFill>
                  <a:srgbClr val="FF0000"/>
                </a:solidFill>
              </a:rPr>
              <a:t>Задачи музейной педагогики</a:t>
            </a:r>
            <a:r>
              <a:rPr lang="ru-RU" b="1" u="sng" dirty="0" smtClean="0">
                <a:solidFill>
                  <a:srgbClr val="FF0000"/>
                </a:solidFill>
              </a:rPr>
              <a:t>:</a:t>
            </a:r>
          </a:p>
          <a:p>
            <a:pPr lvl="0">
              <a:buNone/>
            </a:pPr>
            <a:r>
              <a:rPr lang="ru-RU" b="1" dirty="0" smtClean="0"/>
              <a:t>Воспитание любви к училищу, уважения к учителям, работникам училища;</a:t>
            </a:r>
          </a:p>
          <a:p>
            <a:pPr lvl="0">
              <a:buNone/>
            </a:pPr>
            <a:r>
              <a:rPr lang="ru-RU" b="1" dirty="0" smtClean="0"/>
              <a:t>Воспитание любви к родному краю  и людям, заботящимся о его процветании;</a:t>
            </a:r>
          </a:p>
          <a:p>
            <a:pPr lvl="0">
              <a:buNone/>
            </a:pPr>
            <a:r>
              <a:rPr lang="ru-RU" b="1" dirty="0" smtClean="0"/>
              <a:t>Формирование самосознания, становления активной жизненной позиции, умения успешно адаптироваться в окружающем мире;</a:t>
            </a:r>
          </a:p>
          <a:p>
            <a:pPr lvl="0">
              <a:buNone/>
            </a:pPr>
            <a:r>
              <a:rPr lang="ru-RU" b="1" dirty="0" smtClean="0"/>
              <a:t>  Развитие творческих и организаторских способностей, предоставление возможности реализоваться в соответствии со своими склонностями и интересами, выявить свою  неповторимую индивидуальность;</a:t>
            </a:r>
          </a:p>
          <a:p>
            <a:pPr lvl="0">
              <a:buNone/>
            </a:pPr>
            <a:r>
              <a:rPr lang="ru-RU" b="1" dirty="0" smtClean="0"/>
              <a:t>Формирование детско-взрослой совместной деятельности на материале музейной практики;</a:t>
            </a:r>
          </a:p>
          <a:p>
            <a:pPr lvl="0">
              <a:buNone/>
            </a:pPr>
            <a:r>
              <a:rPr lang="ru-RU" b="1" dirty="0" smtClean="0"/>
              <a:t>Освоение нового типа учебных занятий, формирование профессиональной компетентности музейного педагога;</a:t>
            </a:r>
          </a:p>
          <a:p>
            <a:pPr lvl="0">
              <a:buNone/>
            </a:pPr>
            <a:r>
              <a:rPr lang="ru-RU" b="1" dirty="0" smtClean="0"/>
              <a:t>Формирование системы критериев и механизмов оценки образовательного результата музейной педагогики.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62414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Ключевыми понятиями музейной педагогики</a:t>
            </a: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600" dirty="0" smtClean="0"/>
          </a:p>
          <a:p>
            <a:pPr lvl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Музейный предмет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– прежде всего подлинник, обладающий большой научной, мемориальной,  исторической и художественной значимостью, его можно в определенных условиях музейно-педагогической деятельности «брать в руки», «рассматривать», манипулировать им. </a:t>
            </a:r>
          </a:p>
          <a:p>
            <a:pPr lvl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Музейная культура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представлена, с одной стороны, как хранилище, набор музейных предметов, с другой – как культура, втягивающая в себя, рефлектирующая процессы производства и воспроизведения (пополнения и хранения) предметов культуры.</a:t>
            </a:r>
          </a:p>
          <a:p>
            <a:pPr lvl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Музейная коммуникация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– такая необходимая </a:t>
            </a:r>
            <a:r>
              <a:rPr lang="ru-RU" sz="1600" dirty="0" err="1" smtClean="0"/>
              <a:t>соорганизация</a:t>
            </a:r>
            <a:r>
              <a:rPr lang="ru-RU" sz="1600" dirty="0" smtClean="0"/>
              <a:t> определённых позиций, которые должны обеспечивать существование музейной культуры.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Объект музейной  педагогики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– культурно-образовательные аспекты музейной коммуникации, то есть особый подход к происходящим в музее диалоговым процессам, ставящий задачу участия в формировании свободной, творческой, инициативной личности, способной стать активным участником диалога.</a:t>
            </a:r>
          </a:p>
          <a:p>
            <a:pPr lvl="0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7239000" cy="6098570"/>
          </a:xfrm>
        </p:spPr>
        <p:txBody>
          <a:bodyPr/>
          <a:lstStyle/>
          <a:p>
            <a:pPr algn="ctr">
              <a:buNone/>
            </a:pPr>
            <a:r>
              <a:rPr lang="ru-RU" sz="4800" b="1" u="sng" dirty="0" smtClean="0">
                <a:solidFill>
                  <a:srgbClr val="FF0000"/>
                </a:solidFill>
              </a:rPr>
              <a:t>Направления деятельности музея</a:t>
            </a:r>
          </a:p>
          <a:p>
            <a:endParaRPr lang="ru-RU" sz="3200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Поисково-собирательское.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sz="3600" b="1" dirty="0" smtClean="0"/>
              <a:t>- Экспозиционное (оформительское). </a:t>
            </a:r>
          </a:p>
          <a:p>
            <a:pPr algn="ctr">
              <a:buNone/>
            </a:pPr>
            <a:r>
              <a:rPr lang="ru-RU" sz="3600" b="1" dirty="0" smtClean="0"/>
              <a:t>- Экскурсионное. </a:t>
            </a:r>
          </a:p>
          <a:p>
            <a:pPr algn="ctr">
              <a:buNone/>
            </a:pPr>
            <a:r>
              <a:rPr lang="ru-RU" sz="3600" b="1" dirty="0" smtClean="0"/>
              <a:t>- Культурно-массовые мероприятия,   дела.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/>
            <a:r>
              <a:rPr lang="ru-RU" dirty="0" smtClean="0"/>
              <a:t>Формы и методы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5598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1.В деятельности музеев можно проследить большое разнообразие форм и методов работы с использованием музейных материалов в учебном процессе, обогащение содержания работы новыми формами, подсказанными современностью. Так появились музейные проекты, интерактивные музейные площадки, новые формы учебного взаимодействия.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 При разработке и проведении мероприятий и культурно-массовых дел в рамках музея необходимо учитывать следующие исторически сложившиеся принципы:</a:t>
            </a:r>
          </a:p>
          <a:p>
            <a:pPr lvl="0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3.Интерактивность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ибо человек воспринимает только то, что делает;</a:t>
            </a:r>
          </a:p>
          <a:p>
            <a:pPr lvl="0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4.Комплексность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включение всех типов восприятия;</a:t>
            </a:r>
          </a:p>
          <a:p>
            <a:pPr lvl="0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5.Программность,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которая обеспечивает усвоение информации и приобретение умений и навыков на основе специально разработанных программ.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6.Проведение занятий требует дифференцированного подхода к учащимся, соблюдения принципа индивидуализации.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Наиболее эффективными формами работы в рамках музейной педагогики являются </a:t>
            </a:r>
            <a:r>
              <a:rPr lang="ru-RU" sz="3600" b="1" i="1" u="sng" dirty="0" smtClean="0">
                <a:solidFill>
                  <a:srgbClr val="FF0000"/>
                </a:solidFill>
              </a:rPr>
              <a:t>массовые, групповые, индивидуальные</a:t>
            </a:r>
            <a:r>
              <a:rPr lang="ru-RU" sz="3600" b="1" u="sng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buNone/>
            </a:pPr>
            <a:r>
              <a:rPr lang="ru-RU" dirty="0" smtClean="0"/>
              <a:t> К </a:t>
            </a:r>
            <a:r>
              <a:rPr lang="ru-RU" b="1" dirty="0" smtClean="0"/>
              <a:t>массовым формам </a:t>
            </a:r>
            <a:r>
              <a:rPr lang="ru-RU" dirty="0" smtClean="0"/>
              <a:t>относятся: театрализованные экскурсии, походы, экспедиции, вечера, олимпиады, викторины, встречи с участниками и свидетелями исторических событий, краеведческие игры, конференции, дебаты, лекции, поездки по другим музеям и городам.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u="sng" dirty="0" smtClean="0">
                <a:solidFill>
                  <a:srgbClr val="FF0000"/>
                </a:solidFill>
              </a:rPr>
              <a:t>Групповыми формами </a:t>
            </a:r>
          </a:p>
          <a:p>
            <a:pPr>
              <a:buNone/>
            </a:pPr>
            <a:r>
              <a:rPr lang="ru-RU" sz="2800" dirty="0" smtClean="0"/>
              <a:t>работы являются кружок, общество, издание путеводителей, журналов, составление видеофильмов, создание музейных экскурсионных и индивидуально-образовательных маршрутов по карте города, области с техническим или устным (живым) звуковым сопровождением. Они готовятся под  руководством педагога, снимаются и монтируются самими учащимися. Такие видеофильмы могут в дальнейшем использоваться в классно-урочной и внеурочной, внеклассной работе.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7239000" cy="61700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u="sng" dirty="0" smtClean="0">
                <a:solidFill>
                  <a:srgbClr val="FF0000"/>
                </a:solidFill>
              </a:rPr>
              <a:t>Индивидуальная работа</a:t>
            </a:r>
            <a:r>
              <a:rPr lang="ru-RU" sz="3200" u="sng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dirty="0" smtClean="0"/>
              <a:t>предполагает работу с документальными материалами архивов, подготовку докладов, рефератов, запись воспоминаний, наблюдение за жизнью и бытом изучаемого народа, выполнение познавательных заданий, написание научных работ, переписку  с ветеранами, персональные выставки учащихся, разработку индивидуально-образовательных маршрутов с экспонатами школьных музеев по экспозициям, городу, области, республике, поиск эпистолярного  и литературного материала, помогающего ученикам «озвучить» экспонат в ходе устного рассказа.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994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     </vt:lpstr>
      <vt:lpstr>Слайд 2</vt:lpstr>
      <vt:lpstr>Слайд 3</vt:lpstr>
      <vt:lpstr>Слайд 4</vt:lpstr>
      <vt:lpstr>Слайд 5</vt:lpstr>
      <vt:lpstr>Формы и методы работы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user</dc:creator>
  <cp:lastModifiedBy>user</cp:lastModifiedBy>
  <cp:revision>12</cp:revision>
  <dcterms:created xsi:type="dcterms:W3CDTF">2011-11-30T18:21:22Z</dcterms:created>
  <dcterms:modified xsi:type="dcterms:W3CDTF">2012-03-03T17:44:29Z</dcterms:modified>
</cp:coreProperties>
</file>