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0"/>
  </p:notesMasterIdLst>
  <p:sldIdLst>
    <p:sldId id="256" r:id="rId2"/>
    <p:sldId id="259" r:id="rId3"/>
    <p:sldId id="260" r:id="rId4"/>
    <p:sldId id="261" r:id="rId5"/>
    <p:sldId id="262" r:id="rId6"/>
    <p:sldId id="263" r:id="rId7"/>
    <p:sldId id="264" r:id="rId8"/>
    <p:sldId id="265" r:id="rId9"/>
    <p:sldId id="268" r:id="rId10"/>
    <p:sldId id="266" r:id="rId11"/>
    <p:sldId id="271" r:id="rId12"/>
    <p:sldId id="272" r:id="rId13"/>
    <p:sldId id="273" r:id="rId14"/>
    <p:sldId id="274" r:id="rId15"/>
    <p:sldId id="275" r:id="rId16"/>
    <p:sldId id="276" r:id="rId17"/>
    <p:sldId id="277" r:id="rId18"/>
    <p:sldId id="270" r:id="rId1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522"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5962FC-3C0D-4E8D-A80D-399A6A0FE057}" type="datetimeFigureOut">
              <a:rPr lang="ru-RU" smtClean="0"/>
              <a:pPr/>
              <a:t>30.01.2012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FEF4E5-E03A-466A-95E4-04EE99C5C98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F3FEF4E5-E03A-466A-95E4-04EE99C5C988}" type="slidenum">
              <a:rPr lang="ru-RU" smtClean="0"/>
              <a:pPr/>
              <a:t>1</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pPr>
              <a:defRPr/>
            </a:pPr>
            <a:fld id="{8C606479-A751-4154-8684-CCC03B5F8AC5}" type="datetimeFigureOut">
              <a:rPr lang="ru-RU" smtClean="0"/>
              <a:pPr>
                <a:defRPr/>
              </a:pPr>
              <a:t>30.01.2012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pPr>
              <a:defRPr/>
            </a:pPr>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pPr>
              <a:defRPr/>
            </a:pPr>
            <a:fld id="{C517FA6C-FADD-4267-98DF-F8685A7A5789}"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ED8762B6-378F-40AB-94D0-0A4FC2E30A18}" type="datetimeFigureOut">
              <a:rPr lang="ru-RU" smtClean="0"/>
              <a:pPr>
                <a:defRPr/>
              </a:pPr>
              <a:t>30.01.2012</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052AEC29-68F5-4F87-A458-24C45D5068E3}"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pPr>
              <a:defRPr/>
            </a:pPr>
            <a:fld id="{AFB7A178-AA91-420C-B76A-C0D8FAAB8BE0}" type="datetimeFigureOut">
              <a:rPr lang="ru-RU" smtClean="0"/>
              <a:pPr>
                <a:defRPr/>
              </a:pPr>
              <a:t>30.01.2012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pPr>
              <a:defRPr/>
            </a:pPr>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pPr>
              <a:defRPr/>
            </a:pPr>
            <a:fld id="{7AA4B991-5AA4-4FC4-B6FA-92E9907B1E6E}"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F12B4994-E229-44B1-999C-1B49FFF71D5D}" type="datetimeFigureOut">
              <a:rPr lang="ru-RU" smtClean="0"/>
              <a:pPr>
                <a:defRPr/>
              </a:pPr>
              <a:t>30.01.2012</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C424150A-F6FF-467D-A0EF-F035EC4531AB}"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pPr>
              <a:defRPr/>
            </a:pPr>
            <a:fld id="{C6FE0DA2-4B91-4D20-BEDE-0B28F8CD305D}" type="datetimeFigureOut">
              <a:rPr lang="ru-RU" smtClean="0"/>
              <a:pPr>
                <a:defRPr/>
              </a:pPr>
              <a:t>30.01.2012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pPr>
              <a:defRPr/>
            </a:pPr>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pPr>
              <a:defRPr/>
            </a:pPr>
            <a:fld id="{3531B8A0-215C-44FD-8C8F-E289AD3705A2}"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CE07C563-3DDD-4BF3-8DD1-5FC4EDF99C09}" type="datetimeFigureOut">
              <a:rPr lang="ru-RU" smtClean="0"/>
              <a:pPr>
                <a:defRPr/>
              </a:pPr>
              <a:t>30.01.2012</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7FB6E302-7900-4372-BA6C-D594EB7C7CF9}"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6AA5A9A4-E886-4155-BA51-153D220F5A65}" type="datetimeFigureOut">
              <a:rPr lang="ru-RU" smtClean="0"/>
              <a:pPr>
                <a:defRPr/>
              </a:pPr>
              <a:t>30.01.2012</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BD78FA7B-94E6-47E1-9801-B76F559E01A9}"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pPr>
              <a:defRPr/>
            </a:pPr>
            <a:fld id="{1ADCFC5B-9A19-4361-A1A4-94A58F248EED}" type="datetimeFigureOut">
              <a:rPr lang="ru-RU" smtClean="0"/>
              <a:pPr>
                <a:defRPr/>
              </a:pPr>
              <a:t>30.01.2012</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27EBC207-E711-4281-B4AE-746598D1828B}"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pPr>
              <a:defRPr/>
            </a:pPr>
            <a:fld id="{11F15DF6-E19C-48FA-A444-E292E5E1DECB}" type="datetimeFigureOut">
              <a:rPr lang="ru-RU" smtClean="0"/>
              <a:pPr>
                <a:defRPr/>
              </a:pPr>
              <a:t>30.01.2012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42BFFCB4-C6B2-4B8F-9E61-AA6864DA6679}"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E0B261D3-FEFA-405F-99E1-FD5F2978347B}" type="datetimeFigureOut">
              <a:rPr lang="ru-RU" smtClean="0"/>
              <a:pPr>
                <a:defRPr/>
              </a:pPr>
              <a:t>30.01.2012</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6C078B70-413B-4EC7-8194-A8AC85C25A0C}" type="slidenum">
              <a:rPr lang="ru-RU" smtClean="0"/>
              <a:pPr>
                <a:defRPr/>
              </a:pPr>
              <a:t>‹#›</a:t>
            </a:fld>
            <a:endParaRPr lang="ru-RU"/>
          </a:p>
        </p:txBody>
      </p:sp>
    </p:spTree>
  </p:cSld>
  <p:clrMapOvr>
    <a:masterClrMapping/>
  </p:clrMapOvr>
  <p:transition spd="med">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pPr>
              <a:defRPr/>
            </a:pPr>
            <a:fld id="{6CA6A8AB-E907-41D6-A887-80204223964C}" type="datetimeFigureOut">
              <a:rPr lang="ru-RU" smtClean="0"/>
              <a:pPr>
                <a:defRPr/>
              </a:pPr>
              <a:t>30.01.2012</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31D24A50-7AC3-4381-B175-D9BB86439C59}" type="slidenum">
              <a:rPr lang="ru-RU" smtClean="0"/>
              <a:pPr>
                <a:defRPr/>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pPr>
              <a:defRPr/>
            </a:pPr>
            <a:fld id="{918C147C-BA50-4DA8-AFD2-3865BB96AA54}" type="datetimeFigureOut">
              <a:rPr lang="ru-RU" smtClean="0"/>
              <a:pPr>
                <a:defRPr/>
              </a:pPr>
              <a:t>30.01.2012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defRPr/>
            </a:pPr>
            <a:fld id="{A5CF2E0D-DD1A-4179-8008-317B0E5BCC5A}"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med">
    <p:fade thruBlk="1"/>
  </p:transition>
  <p:timing>
    <p:tnLst>
      <p:par>
        <p:cTn id="1" dur="indefinite" restart="never" nodeType="tmRoot"/>
      </p:par>
    </p:tnLst>
  </p:timing>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audio" Target="../media/audio1.wav"/><Relationship Id="rId7"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11" Type="http://schemas.openxmlformats.org/officeDocument/2006/relationships/image" Target="../media/image8.png"/><Relationship Id="rId5" Type="http://schemas.openxmlformats.org/officeDocument/2006/relationships/hyperlink" Target="&#1055;&#1088;&#1077;&#1079;&#1077;&#1085;&#1090;&#1072;&#1094;&#1080;&#1103;1.ppt" TargetMode="External"/><Relationship Id="rId10" Type="http://schemas.openxmlformats.org/officeDocument/2006/relationships/image" Target="../media/image7.wmf"/><Relationship Id="rId4" Type="http://schemas.openxmlformats.org/officeDocument/2006/relationships/image" Target="../media/image2.png"/><Relationship Id="rId9" Type="http://schemas.openxmlformats.org/officeDocument/2006/relationships/image" Target="../media/image6.gif"/></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roshkolu.ru/user/ce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86050" y="1643050"/>
            <a:ext cx="6000792" cy="3286148"/>
          </a:xfrm>
        </p:spPr>
        <p:txBody>
          <a:bodyPr/>
          <a:lstStyle/>
          <a:p>
            <a:pPr algn="ctr" eaLnBrk="1" fontAlgn="auto" hangingPunct="1">
              <a:spcAft>
                <a:spcPts val="0"/>
              </a:spcAft>
              <a:defRPr/>
            </a:pPr>
            <a:r>
              <a:rPr lang="ru-RU" sz="3200" dirty="0" smtClean="0"/>
              <a:t>Система контроля и </a:t>
            </a:r>
            <a:br>
              <a:rPr lang="ru-RU" sz="3200" dirty="0" smtClean="0"/>
            </a:br>
            <a:r>
              <a:rPr lang="ru-RU" sz="3200" dirty="0" smtClean="0"/>
              <a:t>оценки  учащихся </a:t>
            </a:r>
            <a:br>
              <a:rPr lang="ru-RU" sz="3200" dirty="0" smtClean="0"/>
            </a:br>
            <a:r>
              <a:rPr lang="ru-RU" sz="3200" dirty="0" smtClean="0"/>
              <a:t>на уроках </a:t>
            </a:r>
            <a:r>
              <a:rPr lang="ru-RU" dirty="0" smtClean="0"/>
              <a:t/>
            </a:r>
            <a:br>
              <a:rPr lang="ru-RU" dirty="0" smtClean="0"/>
            </a:br>
            <a:endParaRPr lang="ru-RU" dirty="0"/>
          </a:p>
        </p:txBody>
      </p:sp>
      <p:sp>
        <p:nvSpPr>
          <p:cNvPr id="4" name="TextBox 3"/>
          <p:cNvSpPr txBox="1"/>
          <p:nvPr/>
        </p:nvSpPr>
        <p:spPr>
          <a:xfrm>
            <a:off x="-500063" y="6286500"/>
            <a:ext cx="3500438" cy="369888"/>
          </a:xfrm>
          <a:prstGeom prst="rect">
            <a:avLst/>
          </a:prstGeom>
          <a:noFill/>
        </p:spPr>
        <p:txBody>
          <a:bodyPr>
            <a:spAutoFit/>
          </a:bodyPr>
          <a:lstStyle/>
          <a:p>
            <a:pPr algn="ctr" fontAlgn="auto">
              <a:spcBef>
                <a:spcPts val="0"/>
              </a:spcBef>
              <a:spcAft>
                <a:spcPts val="0"/>
              </a:spcAft>
              <a:defRPr/>
            </a:pPr>
            <a:endParaRPr lang="ru-RU" b="1" dirty="0">
              <a:solidFill>
                <a:schemeClr val="accent6">
                  <a:lumMod val="20000"/>
                  <a:lumOff val="80000"/>
                </a:schemeClr>
              </a:solidFill>
              <a:latin typeface="+mn-lt"/>
            </a:endParaRPr>
          </a:p>
        </p:txBody>
      </p:sp>
      <p:pic>
        <p:nvPicPr>
          <p:cNvPr id="5" name="Picture 10" descr="Безымянный">
            <a:hlinkClick r:id="" action="ppaction://hlinkshowjump?jump=firstslide"/>
            <a:hlinkHover r:id="" action="ppaction://hlinkshowjump?jump=nextslide">
              <a:snd r:embed="rId3" name="chimes.wav"/>
            </a:hlinkHover>
          </p:cNvPr>
          <p:cNvPicPr>
            <a:picLocks noChangeAspect="1" noChangeArrowheads="1"/>
          </p:cNvPicPr>
          <p:nvPr/>
        </p:nvPicPr>
        <p:blipFill>
          <a:blip r:embed="rId4" cstate="print">
            <a:lum bright="-6000" contrast="42000"/>
          </a:blip>
          <a:srcRect r="75214"/>
          <a:stretch>
            <a:fillRect/>
          </a:stretch>
        </p:blipFill>
        <p:spPr bwMode="auto">
          <a:xfrm>
            <a:off x="214313" y="214313"/>
            <a:ext cx="828675" cy="865187"/>
          </a:xfrm>
          <a:prstGeom prst="rect">
            <a:avLst/>
          </a:prstGeom>
          <a:noFill/>
          <a:ln w="9525">
            <a:noFill/>
            <a:miter lim="800000"/>
            <a:headEnd/>
            <a:tailEnd/>
          </a:ln>
        </p:spPr>
      </p:pic>
      <p:pic>
        <p:nvPicPr>
          <p:cNvPr id="6" name="Picture 11" descr="J0076161">
            <a:hlinkClick r:id="rId5" action="ppaction://hlinkpres?slideindex=2&amp;slidetitle=Учебный проект"/>
            <a:hlinkHover r:id="" action="ppaction://noaction">
              <a:snd r:embed="rId3" name="chimes.wav"/>
            </a:hlinkHover>
          </p:cNvPr>
          <p:cNvPicPr>
            <a:picLocks noChangeAspect="1" noChangeArrowheads="1" noCrop="1"/>
          </p:cNvPicPr>
          <p:nvPr/>
        </p:nvPicPr>
        <p:blipFill>
          <a:blip r:embed="rId6" cstate="print"/>
          <a:srcRect/>
          <a:stretch>
            <a:fillRect/>
          </a:stretch>
        </p:blipFill>
        <p:spPr bwMode="auto">
          <a:xfrm>
            <a:off x="1214438" y="214313"/>
            <a:ext cx="1223962" cy="903287"/>
          </a:xfrm>
          <a:prstGeom prst="rect">
            <a:avLst/>
          </a:prstGeom>
          <a:noFill/>
          <a:ln w="9525">
            <a:noFill/>
            <a:miter lim="800000"/>
            <a:headEnd/>
            <a:tailEnd/>
          </a:ln>
        </p:spPr>
      </p:pic>
      <p:pic>
        <p:nvPicPr>
          <p:cNvPr id="7" name="Picture 14" descr="знак вопроса">
            <a:hlinkClick r:id="rId5" action="ppaction://hlinkpres?slideindex=5&amp;slidetitle=Содержание и этапы учебного проекта."/>
            <a:hlinkHover r:id="" action="ppaction://hlinkshowjump?jump=nextslide">
              <a:snd r:embed="rId3" name="chimes.wav"/>
            </a:hlinkHover>
          </p:cNvPr>
          <p:cNvPicPr>
            <a:picLocks noChangeAspect="1" noChangeArrowheads="1" noCrop="1"/>
          </p:cNvPicPr>
          <p:nvPr/>
        </p:nvPicPr>
        <p:blipFill>
          <a:blip r:embed="rId7" cstate="print"/>
          <a:srcRect/>
          <a:stretch>
            <a:fillRect/>
          </a:stretch>
        </p:blipFill>
        <p:spPr bwMode="auto">
          <a:xfrm>
            <a:off x="2571750" y="285750"/>
            <a:ext cx="863600" cy="863600"/>
          </a:xfrm>
          <a:prstGeom prst="rect">
            <a:avLst/>
          </a:prstGeom>
          <a:noFill/>
          <a:ln w="9525">
            <a:noFill/>
            <a:miter lim="800000"/>
            <a:headEnd/>
            <a:tailEnd/>
          </a:ln>
        </p:spPr>
      </p:pic>
      <p:pic>
        <p:nvPicPr>
          <p:cNvPr id="8" name="Picture 12" descr="j0296945">
            <a:hlinkClick r:id="rId5" action="ppaction://hlinkpres?slideindex=3&amp;slidetitle=Проектная деятельность"/>
            <a:hlinkHover r:id="" action="ppaction://hlinkshowjump?jump=nextslide">
              <a:snd r:embed="rId3" name="chimes.wav"/>
            </a:hlinkHover>
          </p:cNvPr>
          <p:cNvPicPr>
            <a:picLocks noChangeAspect="1" noChangeArrowheads="1" noCrop="1"/>
          </p:cNvPicPr>
          <p:nvPr/>
        </p:nvPicPr>
        <p:blipFill>
          <a:blip r:embed="rId8" cstate="print"/>
          <a:srcRect/>
          <a:stretch>
            <a:fillRect/>
          </a:stretch>
        </p:blipFill>
        <p:spPr bwMode="auto">
          <a:xfrm>
            <a:off x="3786188" y="285750"/>
            <a:ext cx="1081087" cy="850900"/>
          </a:xfrm>
          <a:prstGeom prst="rect">
            <a:avLst/>
          </a:prstGeom>
          <a:noFill/>
          <a:ln w="9525">
            <a:noFill/>
            <a:miter lim="800000"/>
            <a:headEnd/>
            <a:tailEnd/>
          </a:ln>
        </p:spPr>
      </p:pic>
      <p:pic>
        <p:nvPicPr>
          <p:cNvPr id="9" name="Picture 17" descr="j0303470">
            <a:hlinkClick r:id="rId5" action="ppaction://hlinkpres?slideindex=8&amp;slidetitle=Содержание и этапы учебного проекта."/>
            <a:hlinkHover r:id="" action="ppaction://hlinkshowjump?jump=nextslide">
              <a:snd r:embed="rId3" name="chimes.wav"/>
            </a:hlinkHover>
          </p:cNvPr>
          <p:cNvPicPr>
            <a:picLocks noChangeAspect="1" noChangeArrowheads="1" noCrop="1"/>
          </p:cNvPicPr>
          <p:nvPr/>
        </p:nvPicPr>
        <p:blipFill>
          <a:blip r:embed="rId9" cstate="print"/>
          <a:srcRect/>
          <a:stretch>
            <a:fillRect/>
          </a:stretch>
        </p:blipFill>
        <p:spPr bwMode="auto">
          <a:xfrm>
            <a:off x="6143625" y="214313"/>
            <a:ext cx="1223963" cy="849312"/>
          </a:xfrm>
          <a:prstGeom prst="rect">
            <a:avLst/>
          </a:prstGeom>
          <a:noFill/>
          <a:ln w="9525">
            <a:noFill/>
            <a:miter lim="800000"/>
            <a:headEnd/>
            <a:tailEnd/>
          </a:ln>
        </p:spPr>
      </p:pic>
      <p:pic>
        <p:nvPicPr>
          <p:cNvPr id="10" name="Picture 19" descr="BS00554_">
            <a:hlinkClick r:id="rId5" action="ppaction://hlinkpres?slideindex=10&amp;slidetitle=Содержание и этапы учебного проекта."/>
            <a:hlinkHover r:id="" action="ppaction://hlinkshowjump?jump=nextslide">
              <a:snd r:embed="rId3" name="chimes.wav"/>
            </a:hlinkHover>
          </p:cNvPr>
          <p:cNvPicPr>
            <a:picLocks noChangeAspect="1" noChangeArrowheads="1"/>
          </p:cNvPicPr>
          <p:nvPr/>
        </p:nvPicPr>
        <p:blipFill>
          <a:blip r:embed="rId10" cstate="print"/>
          <a:srcRect/>
          <a:stretch>
            <a:fillRect/>
          </a:stretch>
        </p:blipFill>
        <p:spPr bwMode="auto">
          <a:xfrm>
            <a:off x="7429500" y="214313"/>
            <a:ext cx="1370013" cy="898525"/>
          </a:xfrm>
          <a:prstGeom prst="rect">
            <a:avLst/>
          </a:prstGeom>
          <a:noFill/>
          <a:ln w="9525">
            <a:noFill/>
            <a:miter lim="800000"/>
            <a:headEnd/>
            <a:tailEnd/>
          </a:ln>
        </p:spPr>
      </p:pic>
      <p:pic>
        <p:nvPicPr>
          <p:cNvPr id="11" name="Picture 2" descr="C:\Documents and Settings\Olga\Мои документы\Мои рисунки\boy-1.gif"/>
          <p:cNvPicPr>
            <a:picLocks noChangeAspect="1" noChangeArrowheads="1"/>
          </p:cNvPicPr>
          <p:nvPr/>
        </p:nvPicPr>
        <p:blipFill>
          <a:blip r:embed="rId11" cstate="print"/>
          <a:srcRect l="15352" r="15352"/>
          <a:stretch>
            <a:fillRect/>
          </a:stretch>
        </p:blipFill>
        <p:spPr bwMode="auto">
          <a:xfrm>
            <a:off x="5072063" y="285750"/>
            <a:ext cx="785812" cy="785813"/>
          </a:xfrm>
          <a:prstGeom prst="rect">
            <a:avLst/>
          </a:prstGeom>
          <a:noFill/>
          <a:ln w="9525">
            <a:noFill/>
            <a:miter lim="800000"/>
            <a:headEnd/>
            <a:tailEnd/>
          </a:ln>
        </p:spPr>
      </p:pic>
      <p:sp>
        <p:nvSpPr>
          <p:cNvPr id="13" name="TextBox 12"/>
          <p:cNvSpPr txBox="1"/>
          <p:nvPr/>
        </p:nvSpPr>
        <p:spPr>
          <a:xfrm>
            <a:off x="4357686" y="5000636"/>
            <a:ext cx="4500594" cy="1015663"/>
          </a:xfrm>
          <a:prstGeom prst="rect">
            <a:avLst/>
          </a:prstGeom>
          <a:noFill/>
        </p:spPr>
        <p:txBody>
          <a:bodyPr wrap="square" rtlCol="0">
            <a:spAutoFit/>
          </a:bodyPr>
          <a:lstStyle/>
          <a:p>
            <a:pPr algn="just">
              <a:defRPr/>
            </a:pPr>
            <a:r>
              <a:rPr lang="ru-RU" sz="2000" b="1" dirty="0" smtClean="0">
                <a:solidFill>
                  <a:schemeClr val="accent4">
                    <a:lumMod val="20000"/>
                    <a:lumOff val="80000"/>
                  </a:schemeClr>
                </a:solidFill>
                <a:effectLst>
                  <a:outerShdw blurRad="38100" dist="38100" dir="2700000" algn="tl">
                    <a:srgbClr val="000000">
                      <a:alpha val="43137"/>
                    </a:srgbClr>
                  </a:outerShdw>
                </a:effectLst>
                <a:latin typeface="Trebuchet MS" pitchFamily="34" charset="0"/>
              </a:rPr>
              <a:t>Учитель математики и физики МБОУ «Хову-Аксынская СОШ»</a:t>
            </a:r>
          </a:p>
          <a:p>
            <a:pPr algn="just">
              <a:defRPr/>
            </a:pPr>
            <a:r>
              <a:rPr lang="ru-RU" sz="2000" b="1" dirty="0" smtClean="0">
                <a:solidFill>
                  <a:schemeClr val="accent4">
                    <a:lumMod val="20000"/>
                    <a:lumOff val="80000"/>
                  </a:schemeClr>
                </a:solidFill>
                <a:effectLst>
                  <a:outerShdw blurRad="38100" dist="38100" dir="2700000" algn="tl">
                    <a:srgbClr val="000000">
                      <a:alpha val="43137"/>
                    </a:srgbClr>
                  </a:outerShdw>
                </a:effectLst>
                <a:latin typeface="Trebuchet MS" pitchFamily="34" charset="0"/>
              </a:rPr>
              <a:t>Седип Эмма Эрес-ооловна</a:t>
            </a:r>
            <a:endParaRPr lang="ru-RU" b="1" dirty="0">
              <a:solidFill>
                <a:schemeClr val="accent4">
                  <a:lumMod val="20000"/>
                  <a:lumOff val="80000"/>
                </a:schemeClr>
              </a:solidFill>
              <a:effectLst>
                <a:outerShdw blurRad="38100" dist="38100" dir="2700000" algn="tl">
                  <a:srgbClr val="000000">
                    <a:alpha val="43137"/>
                  </a:srgbClr>
                </a:outerShdw>
              </a:effectLst>
              <a:latin typeface="Trebuchet MS" pitchFamily="34" charset="0"/>
            </a:endParaRP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2000"/>
                                        <p:tgtEl>
                                          <p:spTgt spid="6"/>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2000"/>
                                        <p:tgtEl>
                                          <p:spTgt spid="8"/>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2000"/>
                                        <p:tgtEl>
                                          <p:spTgt spid="11"/>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2000"/>
                                        <p:tgtEl>
                                          <p:spTgt spid="9"/>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2000"/>
                                        <p:tgtEl>
                                          <p:spTgt spid="10"/>
                                        </p:tgtEl>
                                      </p:cBhvr>
                                    </p:animEffect>
                                  </p:childTnLst>
                                </p:cTn>
                              </p:par>
                            </p:childTnLst>
                          </p:cTn>
                        </p:par>
                        <p:par>
                          <p:cTn id="32" fill="hold">
                            <p:stCondLst>
                              <p:cond delay="14000"/>
                            </p:stCondLst>
                            <p:childTnLst>
                              <p:par>
                                <p:cTn id="33" presetID="9" presetClass="entr" presetSubtype="0"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dissolve">
                                      <p:cBhvr>
                                        <p:cTn id="35" dur="2000"/>
                                        <p:tgtEl>
                                          <p:spTgt spid="2"/>
                                        </p:tgtEl>
                                      </p:cBhvr>
                                    </p:animEffect>
                                  </p:childTnLst>
                                </p:cTn>
                              </p:par>
                            </p:childTnLst>
                          </p:cTn>
                        </p:par>
                        <p:par>
                          <p:cTn id="36" fill="hold">
                            <p:stCondLst>
                              <p:cond delay="16000"/>
                            </p:stCondLst>
                            <p:childTnLst>
                              <p:par>
                                <p:cTn id="37" presetID="10"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214282" y="1643050"/>
            <a:ext cx="7715250" cy="4585871"/>
          </a:xfrm>
        </p:spPr>
        <p:txBody>
          <a:bodyPr wrap="square" lIns="91440" tIns="45720" rIns="91440" bIns="45720" numCol="1" anchor="ctr" compatLnSpc="1">
            <a:prstTxWarp prst="textNoShape">
              <a:avLst/>
            </a:prstTxWarp>
            <a:spAutoFit/>
          </a:bodyPr>
          <a:lstStyle/>
          <a:p>
            <a:pPr algn="ctr"/>
            <a:r>
              <a:rPr lang="ru-RU" sz="2400" i="1" dirty="0" smtClean="0">
                <a:solidFill>
                  <a:schemeClr val="bg2">
                    <a:lumMod val="50000"/>
                  </a:schemeClr>
                </a:solidFill>
              </a:rPr>
              <a:t>Памятка для учащихся «Рефлексия урока» </a:t>
            </a:r>
            <a:r>
              <a:rPr lang="ru-RU" sz="2400" dirty="0" smtClean="0">
                <a:solidFill>
                  <a:schemeClr val="bg2">
                    <a:lumMod val="50000"/>
                  </a:schemeClr>
                </a:solidFill>
              </a:rPr>
              <a:t> </a:t>
            </a:r>
            <a:br>
              <a:rPr lang="ru-RU" sz="2400" dirty="0" smtClean="0">
                <a:solidFill>
                  <a:schemeClr val="bg2">
                    <a:lumMod val="50000"/>
                  </a:schemeClr>
                </a:solidFill>
              </a:rPr>
            </a:br>
            <a:r>
              <a:rPr lang="ru-RU" sz="2400" dirty="0" smtClean="0">
                <a:solidFill>
                  <a:schemeClr val="bg2">
                    <a:lumMod val="50000"/>
                  </a:schemeClr>
                </a:solidFill>
              </a:rPr>
              <a:t/>
            </a:r>
            <a:br>
              <a:rPr lang="ru-RU" sz="2400" dirty="0" smtClean="0">
                <a:solidFill>
                  <a:schemeClr val="bg2">
                    <a:lumMod val="50000"/>
                  </a:schemeClr>
                </a:solidFill>
              </a:rPr>
            </a:br>
            <a:r>
              <a:rPr lang="ru-RU" sz="2000" dirty="0" smtClean="0">
                <a:solidFill>
                  <a:schemeClr val="bg2">
                    <a:lumMod val="50000"/>
                  </a:schemeClr>
                </a:solidFill>
              </a:rPr>
              <a:t>Наш  урок  подошёл  к концу, и Я хочу сказать...</a:t>
            </a:r>
            <a:br>
              <a:rPr lang="ru-RU" sz="2000" dirty="0" smtClean="0">
                <a:solidFill>
                  <a:schemeClr val="bg2">
                    <a:lumMod val="50000"/>
                  </a:schemeClr>
                </a:solidFill>
              </a:rPr>
            </a:br>
            <a:r>
              <a:rPr lang="ru-RU" sz="2000" dirty="0" smtClean="0">
                <a:solidFill>
                  <a:schemeClr val="bg2">
                    <a:lumMod val="50000"/>
                  </a:schemeClr>
                </a:solidFill>
              </a:rPr>
              <a:t/>
            </a:r>
            <a:br>
              <a:rPr lang="ru-RU" sz="2000" dirty="0" smtClean="0">
                <a:solidFill>
                  <a:schemeClr val="bg2">
                    <a:lumMod val="50000"/>
                  </a:schemeClr>
                </a:solidFill>
              </a:rPr>
            </a:br>
            <a:r>
              <a:rPr lang="ru-RU" sz="2000" dirty="0" smtClean="0">
                <a:solidFill>
                  <a:schemeClr val="bg2">
                    <a:lumMod val="50000"/>
                  </a:schemeClr>
                </a:solidFill>
              </a:rPr>
              <a:t> </a:t>
            </a:r>
            <a:br>
              <a:rPr lang="ru-RU" sz="2000" dirty="0" smtClean="0">
                <a:solidFill>
                  <a:schemeClr val="bg2">
                    <a:lumMod val="50000"/>
                  </a:schemeClr>
                </a:solidFill>
              </a:rPr>
            </a:br>
            <a:r>
              <a:rPr lang="ru-RU" sz="2000" dirty="0" smtClean="0">
                <a:solidFill>
                  <a:schemeClr val="bg2">
                    <a:lumMod val="50000"/>
                  </a:schemeClr>
                </a:solidFill>
              </a:rPr>
              <a:t> -Мне больше всего удалось ... </a:t>
            </a:r>
            <a:br>
              <a:rPr lang="ru-RU" sz="2000" dirty="0" smtClean="0">
                <a:solidFill>
                  <a:schemeClr val="bg2">
                    <a:lumMod val="50000"/>
                  </a:schemeClr>
                </a:solidFill>
              </a:rPr>
            </a:br>
            <a:r>
              <a:rPr lang="ru-RU" sz="2000" dirty="0" smtClean="0">
                <a:solidFill>
                  <a:schemeClr val="bg2">
                    <a:lumMod val="50000"/>
                  </a:schemeClr>
                </a:solidFill>
              </a:rPr>
              <a:t> -За что я могу себя похвалить? </a:t>
            </a:r>
            <a:br>
              <a:rPr lang="ru-RU" sz="2000" dirty="0" smtClean="0">
                <a:solidFill>
                  <a:schemeClr val="bg2">
                    <a:lumMod val="50000"/>
                  </a:schemeClr>
                </a:solidFill>
              </a:rPr>
            </a:br>
            <a:r>
              <a:rPr lang="ru-RU" sz="2000" dirty="0" smtClean="0">
                <a:solidFill>
                  <a:schemeClr val="bg2">
                    <a:lumMod val="50000"/>
                  </a:schemeClr>
                </a:solidFill>
              </a:rPr>
              <a:t> -за что я  могу похвалить одноклассников? </a:t>
            </a:r>
            <a:br>
              <a:rPr lang="ru-RU" sz="2000" dirty="0" smtClean="0">
                <a:solidFill>
                  <a:schemeClr val="bg2">
                    <a:lumMod val="50000"/>
                  </a:schemeClr>
                </a:solidFill>
              </a:rPr>
            </a:br>
            <a:r>
              <a:rPr lang="ru-RU" sz="2000" dirty="0" smtClean="0">
                <a:solidFill>
                  <a:schemeClr val="bg2">
                    <a:lumMod val="50000"/>
                  </a:schemeClr>
                </a:solidFill>
              </a:rPr>
              <a:t> -Что приобрёл? </a:t>
            </a:r>
            <a:br>
              <a:rPr lang="ru-RU" sz="2000" dirty="0" smtClean="0">
                <a:solidFill>
                  <a:schemeClr val="bg2">
                    <a:lumMod val="50000"/>
                  </a:schemeClr>
                </a:solidFill>
              </a:rPr>
            </a:br>
            <a:r>
              <a:rPr lang="ru-RU" sz="2000" dirty="0" smtClean="0">
                <a:solidFill>
                  <a:schemeClr val="bg2">
                    <a:lumMod val="50000"/>
                  </a:schemeClr>
                </a:solidFill>
              </a:rPr>
              <a:t> -Что меня удивило?</a:t>
            </a:r>
            <a:br>
              <a:rPr lang="ru-RU" sz="2000" dirty="0" smtClean="0">
                <a:solidFill>
                  <a:schemeClr val="bg2">
                    <a:lumMod val="50000"/>
                  </a:schemeClr>
                </a:solidFill>
              </a:rPr>
            </a:br>
            <a:r>
              <a:rPr lang="ru-RU" sz="2000" dirty="0" smtClean="0">
                <a:solidFill>
                  <a:schemeClr val="bg2">
                    <a:lumMod val="50000"/>
                  </a:schemeClr>
                </a:solidFill>
              </a:rPr>
              <a:t> - Для меня было открытием то, что ... </a:t>
            </a:r>
            <a:br>
              <a:rPr lang="ru-RU" sz="2000" dirty="0" smtClean="0">
                <a:solidFill>
                  <a:schemeClr val="bg2">
                    <a:lumMod val="50000"/>
                  </a:schemeClr>
                </a:solidFill>
              </a:rPr>
            </a:br>
            <a:r>
              <a:rPr lang="ru-RU" sz="2000" dirty="0" smtClean="0">
                <a:solidFill>
                  <a:schemeClr val="bg2">
                    <a:lumMod val="50000"/>
                  </a:schemeClr>
                </a:solidFill>
              </a:rPr>
              <a:t> - Что, на мой взгляд, не удалось? Почему? Что учесть на будущее?</a:t>
            </a:r>
            <a:br>
              <a:rPr lang="ru-RU" sz="2000" dirty="0" smtClean="0">
                <a:solidFill>
                  <a:schemeClr val="bg2">
                    <a:lumMod val="50000"/>
                  </a:schemeClr>
                </a:solidFill>
              </a:rPr>
            </a:br>
            <a:endParaRPr lang="ru-RU" sz="2400" cap="none" dirty="0" smtClean="0">
              <a:ln>
                <a:noFill/>
              </a:ln>
              <a:solidFill>
                <a:schemeClr val="bg2">
                  <a:lumMod val="50000"/>
                </a:schemeClr>
              </a:solidFill>
              <a:latin typeface="Times New Roman" pitchFamily="18" charset="0"/>
              <a:cs typeface="Times New Roman" pitchFamily="18" charset="0"/>
            </a:endParaRPr>
          </a:p>
        </p:txBody>
      </p:sp>
      <p:sp>
        <p:nvSpPr>
          <p:cNvPr id="3" name="Текст 2"/>
          <p:cNvSpPr>
            <a:spLocks noGrp="1"/>
          </p:cNvSpPr>
          <p:nvPr>
            <p:ph type="body" idx="1"/>
          </p:nvPr>
        </p:nvSpPr>
        <p:spPr>
          <a:xfrm>
            <a:off x="500063" y="428625"/>
            <a:ext cx="7072312" cy="928688"/>
          </a:xfrm>
        </p:spPr>
        <p:txBody>
          <a:bodyPr>
            <a:noAutofit/>
          </a:bodyPr>
          <a:lstStyle/>
          <a:p>
            <a:pPr eaLnBrk="1" fontAlgn="auto" hangingPunct="1">
              <a:spcAft>
                <a:spcPts val="0"/>
              </a:spcAft>
              <a:buFont typeface="Wingdings 2"/>
              <a:buNone/>
              <a:defRPr/>
            </a:pPr>
            <a:r>
              <a:rPr lang="ru-RU" sz="3200" b="1" i="1" dirty="0" smtClean="0">
                <a:solidFill>
                  <a:schemeClr val="bg2">
                    <a:lumMod val="50000"/>
                  </a:schemeClr>
                </a:solidFill>
                <a:latin typeface="Times New Roman" pitchFamily="18" charset="0"/>
                <a:cs typeface="Times New Roman" pitchFamily="18" charset="0"/>
              </a:rPr>
              <a:t>Формирование самооценки  ученика</a:t>
            </a:r>
            <a:endParaRPr lang="ru-RU" sz="3200" b="1" i="1" dirty="0">
              <a:solidFill>
                <a:schemeClr val="bg2">
                  <a:lumMod val="50000"/>
                </a:schemeClr>
              </a:solidFill>
              <a:latin typeface="Times New Roman" pitchFamily="18" charset="0"/>
              <a:cs typeface="Times New Roman" pitchFamily="18" charset="0"/>
            </a:endParaRPr>
          </a:p>
        </p:txBody>
      </p:sp>
      <p:pic>
        <p:nvPicPr>
          <p:cNvPr id="2050" name="Picture 2"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643578"/>
            <a:ext cx="952500" cy="952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2049"/>
                                        </p:tgtEl>
                                        <p:attrNameLst>
                                          <p:attrName>style.visibility</p:attrName>
                                        </p:attrNameLst>
                                      </p:cBhvr>
                                      <p:to>
                                        <p:strVal val="visible"/>
                                      </p:to>
                                    </p:set>
                                    <p:anim calcmode="lin" valueType="num">
                                      <p:cBhvr>
                                        <p:cTn id="11" dur="1000" fill="hold"/>
                                        <p:tgtEl>
                                          <p:spTgt spid="2049"/>
                                        </p:tgtEl>
                                        <p:attrNameLst>
                                          <p:attrName>ppt_w</p:attrName>
                                        </p:attrNameLst>
                                      </p:cBhvr>
                                      <p:tavLst>
                                        <p:tav tm="0">
                                          <p:val>
                                            <p:fltVal val="0"/>
                                          </p:val>
                                        </p:tav>
                                        <p:tav tm="100000">
                                          <p:val>
                                            <p:strVal val="#ppt_w"/>
                                          </p:val>
                                        </p:tav>
                                      </p:tavLst>
                                    </p:anim>
                                    <p:anim calcmode="lin" valueType="num">
                                      <p:cBhvr>
                                        <p:cTn id="12" dur="1000" fill="hold"/>
                                        <p:tgtEl>
                                          <p:spTgt spid="2049"/>
                                        </p:tgtEl>
                                        <p:attrNameLst>
                                          <p:attrName>ppt_h</p:attrName>
                                        </p:attrNameLst>
                                      </p:cBhvr>
                                      <p:tavLst>
                                        <p:tav tm="0">
                                          <p:val>
                                            <p:fltVal val="0"/>
                                          </p:val>
                                        </p:tav>
                                        <p:tav tm="100000">
                                          <p:val>
                                            <p:strVal val="#ppt_h"/>
                                          </p:val>
                                        </p:tav>
                                      </p:tavLst>
                                    </p:anim>
                                    <p:animEffect transition="in" filter="fade">
                                      <p:cBhvr>
                                        <p:cTn id="13" dur="1000"/>
                                        <p:tgtEl>
                                          <p:spTgt spid="2049"/>
                                        </p:tgtEl>
                                      </p:cBhvr>
                                    </p:animEffect>
                                  </p:childTnLst>
                                </p:cTn>
                              </p:par>
                            </p:childTnLst>
                          </p:cTn>
                        </p:par>
                        <p:par>
                          <p:cTn id="14" fill="hold">
                            <p:stCondLst>
                              <p:cond delay="3000"/>
                            </p:stCondLst>
                            <p:childTnLst>
                              <p:par>
                                <p:cTn id="15" presetID="9" presetClass="entr" presetSubtype="0" fill="hold" nodeType="after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dissolve">
                                      <p:cBhvr>
                                        <p:cTn id="1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7818" y="857232"/>
            <a:ext cx="3429000" cy="1557350"/>
          </a:xfrm>
        </p:spPr>
        <p:txBody>
          <a:bodyPr/>
          <a:lstStyle/>
          <a:p>
            <a:r>
              <a:rPr lang="ru-RU" dirty="0" smtClean="0"/>
              <a:t>Леонов Николай Филиппович</a:t>
            </a:r>
            <a:endParaRPr lang="ru-RU" dirty="0"/>
          </a:p>
        </p:txBody>
      </p:sp>
      <p:sp>
        <p:nvSpPr>
          <p:cNvPr id="3" name="Текст 2"/>
          <p:cNvSpPr>
            <a:spLocks noGrp="1"/>
          </p:cNvSpPr>
          <p:nvPr>
            <p:ph type="body" sz="half" idx="2"/>
          </p:nvPr>
        </p:nvSpPr>
        <p:spPr>
          <a:xfrm>
            <a:off x="5389098" y="3283634"/>
            <a:ext cx="3429000" cy="2931448"/>
          </a:xfrm>
        </p:spPr>
        <p:txBody>
          <a:bodyPr>
            <a:noAutofit/>
          </a:bodyPr>
          <a:lstStyle/>
          <a:p>
            <a:r>
              <a:rPr lang="ru-RU" sz="3600" dirty="0" smtClean="0"/>
              <a:t>Технология обучения всех без пробелов, без итоговых троек.</a:t>
            </a:r>
            <a:endParaRPr lang="ru-RU" sz="3600" dirty="0"/>
          </a:p>
        </p:txBody>
      </p:sp>
      <p:pic>
        <p:nvPicPr>
          <p:cNvPr id="5" name="Рисунок 4" descr="http://static.ozone.ru/multimedia/books_covers/c200/1001538638.jpg"/>
          <p:cNvPicPr>
            <a:picLocks noGrp="1"/>
          </p:cNvPicPr>
          <p:nvPr>
            <p:ph type="pic" idx="1"/>
          </p:nvPr>
        </p:nvPicPr>
        <p:blipFill>
          <a:blip r:embed="rId2" cstate="print"/>
          <a:srcRect t="19" b="19"/>
          <a:stretch>
            <a:fillRect/>
          </a:stretch>
        </p:blipFill>
        <p:spPr bwMode="auto">
          <a:prstGeom prst="rect">
            <a:avLst/>
          </a:prstGeom>
          <a:noFill/>
          <a:ln w="9525">
            <a:noFill/>
            <a:miter lim="800000"/>
            <a:headEnd/>
            <a:tailEnd/>
          </a:ln>
        </p:spPr>
      </p:pic>
    </p:spTree>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7239000" cy="1748816"/>
          </a:xfrm>
        </p:spPr>
        <p:txBody>
          <a:bodyPr>
            <a:normAutofit fontScale="90000"/>
          </a:bodyPr>
          <a:lstStyle/>
          <a:p>
            <a:r>
              <a:rPr lang="ru-RU" sz="3100" dirty="0" smtClean="0"/>
              <a:t>Почему качество образования 30-40%. Это значит, что брак в работе педагогов составляет 60-70 %.</a:t>
            </a:r>
            <a:r>
              <a:rPr lang="ru-RU" dirty="0" smtClean="0"/>
              <a:t/>
            </a:r>
            <a:br>
              <a:rPr lang="ru-RU" dirty="0" smtClean="0"/>
            </a:br>
            <a:endParaRPr lang="ru-RU" dirty="0"/>
          </a:p>
        </p:txBody>
      </p:sp>
      <p:sp>
        <p:nvSpPr>
          <p:cNvPr id="3" name="Содержимое 2"/>
          <p:cNvSpPr>
            <a:spLocks noGrp="1"/>
          </p:cNvSpPr>
          <p:nvPr>
            <p:ph idx="1"/>
          </p:nvPr>
        </p:nvSpPr>
        <p:spPr>
          <a:xfrm>
            <a:off x="457200" y="1785926"/>
            <a:ext cx="7239000" cy="4669810"/>
          </a:xfrm>
        </p:spPr>
        <p:txBody>
          <a:bodyPr/>
          <a:lstStyle/>
          <a:p>
            <a:pPr>
              <a:buNone/>
            </a:pPr>
            <a:r>
              <a:rPr lang="ru-RU" dirty="0" smtClean="0"/>
              <a:t>   С такой педагогикой качественный параметры учебного процесса находятся в тупиковой ситуации и нисколько не могут быть улучшены даже при использовании сверх модных компьютерных и других технологий обучения.</a:t>
            </a:r>
          </a:p>
          <a:p>
            <a:pPr>
              <a:buNone/>
            </a:pPr>
            <a:r>
              <a:rPr lang="ru-RU" dirty="0" smtClean="0"/>
              <a:t>       Качество образования зависит от двух параметров: от содержания образования и от технологии обучения.</a:t>
            </a:r>
            <a:endParaRPr lang="ru-RU" dirty="0"/>
          </a:p>
        </p:txBody>
      </p:sp>
    </p:spTree>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1463040"/>
          </a:xfrm>
        </p:spPr>
        <p:txBody>
          <a:bodyPr>
            <a:noAutofit/>
          </a:bodyPr>
          <a:lstStyle/>
          <a:p>
            <a:r>
              <a:rPr lang="ru-RU" sz="3200" dirty="0" smtClean="0"/>
              <a:t>Самое эффективное и качественное обучение это самообучение</a:t>
            </a:r>
            <a:endParaRPr lang="ru-RU" sz="3200"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t>         Поэтому процесс обучения в рассматриваемой новой дидактической системе представляет собой управление самообучением учащихся и основан на усовершенствованной теории обучения, на использовании новой педагогической идеологии, на новой организации учебного процесса, на использовании психологической системы, автоматически управляющей эффективностью и качеством познавательной деятельности каждого учащегося, независимо от того, есть у них интерес к учёбе или нет и независимо от количества учащихся в классе. </a:t>
            </a:r>
            <a:br>
              <a:rPr lang="ru-RU" dirty="0" smtClean="0"/>
            </a:br>
            <a:r>
              <a:rPr lang="ru-RU" dirty="0" smtClean="0"/>
              <a:t>       Новая дидактическая система обучения, при правильном её использовании, гарантирует успешность в достижении учебных целей всеми учащимися в любом учебном заведении, на любом учебном предмете. Реально даёт 100%-е качество обучения по сравнению с существующими 30-40 процентами. </a:t>
            </a:r>
            <a:br>
              <a:rPr lang="ru-RU" dirty="0" smtClean="0"/>
            </a:br>
            <a:endParaRPr lang="ru-RU" dirty="0"/>
          </a:p>
        </p:txBody>
      </p:sp>
    </p:spTree>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197346"/>
            <a:ext cx="7215238" cy="4093428"/>
          </a:xfrm>
          <a:prstGeom prst="rect">
            <a:avLst/>
          </a:prstGeom>
        </p:spPr>
        <p:txBody>
          <a:bodyPr wrap="square">
            <a:spAutoFit/>
          </a:bodyPr>
          <a:lstStyle/>
          <a:p>
            <a:r>
              <a:rPr lang="ru-RU" sz="2000" dirty="0" smtClean="0"/>
              <a:t>     Учащимся на уроке даётся учебное задание, состоящее из нескольких частей. Даются критерии оценки выполнения задания. Выполняя задание, ученик оценивает каждую часть выполненного задания. Выставляет себе оценку своей работы за каждую его часть, причём такую оценку, на которую он претендует и обязуется её защитить при проверке.  Затем продукция проходит через  контроль, где качество  проверяется выборочно. Либо совсем не проверяется, если человеку за систематическое высокое качество  доверили и вручили личное клеймо качества. </a:t>
            </a:r>
          </a:p>
          <a:p>
            <a:r>
              <a:rPr lang="ru-RU" sz="2000" dirty="0" smtClean="0"/>
              <a:t/>
            </a:r>
            <a:br>
              <a:rPr lang="ru-RU" sz="2000" dirty="0" smtClean="0"/>
            </a:br>
            <a:endParaRPr lang="ru-RU" sz="2000" dirty="0"/>
          </a:p>
        </p:txBody>
      </p:sp>
    </p:spTree>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42853"/>
            <a:ext cx="7858180" cy="6863417"/>
          </a:xfrm>
          <a:prstGeom prst="rect">
            <a:avLst/>
          </a:prstGeom>
        </p:spPr>
        <p:txBody>
          <a:bodyPr wrap="square">
            <a:spAutoFit/>
          </a:bodyPr>
          <a:lstStyle/>
          <a:p>
            <a:r>
              <a:rPr lang="ru-RU" sz="2000" dirty="0" smtClean="0"/>
              <a:t>Для управления учением требуется иметь интенсивную обратную связь с каждым учащимся. </a:t>
            </a:r>
            <a:br>
              <a:rPr lang="ru-RU" sz="2000" dirty="0" smtClean="0"/>
            </a:br>
            <a:r>
              <a:rPr lang="ru-RU" sz="2000" dirty="0" smtClean="0"/>
              <a:t>Очевидно, что такую информацию можно получить: </a:t>
            </a:r>
            <a:br>
              <a:rPr lang="ru-RU" sz="2000" dirty="0" smtClean="0"/>
            </a:br>
            <a:r>
              <a:rPr lang="ru-RU" sz="2000" dirty="0" smtClean="0"/>
              <a:t>во-первых, учителем, при персональной проверке знаний каждого ученика; </a:t>
            </a:r>
            <a:br>
              <a:rPr lang="ru-RU" sz="2000" dirty="0" smtClean="0"/>
            </a:br>
            <a:r>
              <a:rPr lang="ru-RU" sz="2000" dirty="0" smtClean="0"/>
              <a:t>во-вторых, от другого ученика, хорошо усвоившего материал и сверившего знания одноклассника со своими знаниями; </a:t>
            </a:r>
            <a:br>
              <a:rPr lang="ru-RU" sz="2000" dirty="0" smtClean="0"/>
            </a:br>
            <a:r>
              <a:rPr lang="ru-RU" sz="2000" dirty="0" smtClean="0"/>
              <a:t>в-третьих, от самого ученика, сверившего свои знания с неким "эталоном", т.е. с тем, что давал учитель или что дано в книге. </a:t>
            </a:r>
            <a:br>
              <a:rPr lang="ru-RU" sz="2000" dirty="0" smtClean="0"/>
            </a:br>
            <a:r>
              <a:rPr lang="ru-RU" sz="2000" dirty="0" smtClean="0"/>
              <a:t>Первый способ в настоящее время основной (традиционный), широко применяемый в школе. </a:t>
            </a:r>
            <a:br>
              <a:rPr lang="ru-RU" sz="2000" dirty="0" smtClean="0"/>
            </a:br>
            <a:r>
              <a:rPr lang="ru-RU" sz="2000" dirty="0" smtClean="0"/>
              <a:t>С помощью второго способа еще Я.А. Коменский решал проблему оперативной обратной связи путем деления учащихся на группы по 10 человек, во главе которых были поставлены старосты из числа способных учащихся. Третий способ получения обратной связи в научно-методической литературе кроме меня никто не дискутирует. Причиной тому, на мой взгляд, является наличие психологического "барьера недоверия" к способности учащихся ставить себе достоверные оценки и боязнь вырваться из наезженной колеи существующей примитивной, первобытной педагогики и мн. др. </a:t>
            </a:r>
            <a:br>
              <a:rPr lang="ru-RU" sz="2000" dirty="0" smtClean="0"/>
            </a:br>
            <a:endParaRPr lang="ru-RU" sz="2000" dirty="0"/>
          </a:p>
        </p:txBody>
      </p:sp>
    </p:spTree>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1463040"/>
          </a:xfrm>
        </p:spPr>
        <p:txBody>
          <a:bodyPr>
            <a:normAutofit fontScale="90000"/>
          </a:bodyPr>
          <a:lstStyle/>
          <a:p>
            <a:r>
              <a:rPr lang="ru-RU" sz="2000" dirty="0" smtClean="0"/>
              <a:t>Учащиеся сами следят за тем, чтобы в конце этапа обучения у них не было ни каких пробелов по данному предмету. При этом учащиеся стараются не пропускать занятия даже при наличии уважительной причины</a:t>
            </a:r>
            <a:r>
              <a:rPr lang="ru-RU" dirty="0" smtClean="0"/>
              <a:t>. </a:t>
            </a:r>
            <a:endParaRPr lang="ru-RU" dirty="0"/>
          </a:p>
        </p:txBody>
      </p:sp>
      <p:sp>
        <p:nvSpPr>
          <p:cNvPr id="3" name="Содержимое 2"/>
          <p:cNvSpPr>
            <a:spLocks noGrp="1"/>
          </p:cNvSpPr>
          <p:nvPr>
            <p:ph idx="1"/>
          </p:nvPr>
        </p:nvSpPr>
        <p:spPr/>
        <p:txBody>
          <a:bodyPr>
            <a:normAutofit/>
          </a:bodyPr>
          <a:lstStyle/>
          <a:p>
            <a:r>
              <a:rPr lang="ru-RU" sz="2000" dirty="0" smtClean="0"/>
              <a:t>Новая дидактическая система позволяет учителю-преподавателю ещё </a:t>
            </a:r>
            <a:r>
              <a:rPr lang="ru-RU" sz="2000" b="1" u="sng" dirty="0" smtClean="0"/>
              <a:t>до начала урока,</a:t>
            </a:r>
            <a:r>
              <a:rPr lang="ru-RU" sz="2000" dirty="0" smtClean="0"/>
              <a:t> без технических средств, без затраты труда и учебного времени, </a:t>
            </a:r>
            <a:br>
              <a:rPr lang="ru-RU" sz="2000" dirty="0" smtClean="0"/>
            </a:br>
            <a:r>
              <a:rPr lang="ru-RU" sz="2000" dirty="0" smtClean="0"/>
              <a:t>получать подробную систематизированную информацию о состоянии знаний и умений каждого учащегося по изученному материалу предыдущего занятия. </a:t>
            </a:r>
            <a:br>
              <a:rPr lang="ru-RU" sz="2000" dirty="0" smtClean="0"/>
            </a:br>
            <a:endParaRPr lang="ru-RU" sz="2000" dirty="0"/>
          </a:p>
        </p:txBody>
      </p:sp>
    </p:spTree>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Литература и источники:</a:t>
            </a:r>
            <a:endParaRPr lang="ru-RU" dirty="0"/>
          </a:p>
        </p:txBody>
      </p:sp>
      <p:sp>
        <p:nvSpPr>
          <p:cNvPr id="3" name="Содержимое 2"/>
          <p:cNvSpPr>
            <a:spLocks noGrp="1"/>
          </p:cNvSpPr>
          <p:nvPr>
            <p:ph idx="1"/>
          </p:nvPr>
        </p:nvSpPr>
        <p:spPr/>
        <p:txBody>
          <a:bodyPr/>
          <a:lstStyle/>
          <a:p>
            <a:r>
              <a:rPr lang="ru-RU" dirty="0" smtClean="0"/>
              <a:t>Урок как педагогический феномен. </a:t>
            </a:r>
            <a:r>
              <a:rPr lang="ru-RU" dirty="0" err="1" smtClean="0"/>
              <a:t>Татарченкова</a:t>
            </a:r>
            <a:r>
              <a:rPr lang="ru-RU" dirty="0" smtClean="0"/>
              <a:t> С.С. Санкт- </a:t>
            </a:r>
            <a:r>
              <a:rPr lang="ru-RU" dirty="0" err="1" smtClean="0"/>
              <a:t>петербург</a:t>
            </a:r>
            <a:r>
              <a:rPr lang="ru-RU" dirty="0" smtClean="0"/>
              <a:t>: КАРО, 2005.</a:t>
            </a:r>
          </a:p>
          <a:p>
            <a:r>
              <a:rPr lang="ru-RU" dirty="0" smtClean="0"/>
              <a:t>Организация контроля знаний и умений учащихся на уроках.- статья Тищенко Ю.Н.</a:t>
            </a:r>
          </a:p>
          <a:p>
            <a:r>
              <a:rPr lang="ru-RU" dirty="0" smtClean="0"/>
              <a:t>Исследовательская работа: Контроль, учет и оценка знаний учащихся. Смирнова М.Р.</a:t>
            </a:r>
          </a:p>
          <a:p>
            <a:r>
              <a:rPr lang="ru-RU" dirty="0" smtClean="0"/>
              <a:t>Новая эффективная </a:t>
            </a:r>
            <a:r>
              <a:rPr lang="ru-RU" dirty="0" err="1" smtClean="0"/>
              <a:t>дидактивка</a:t>
            </a:r>
            <a:r>
              <a:rPr lang="ru-RU" dirty="0" smtClean="0"/>
              <a:t>. Леонов Н.Ф. М: </a:t>
            </a:r>
            <a:r>
              <a:rPr lang="ru-RU" dirty="0" err="1" smtClean="0"/>
              <a:t>спутник+</a:t>
            </a:r>
            <a:r>
              <a:rPr lang="ru-RU" dirty="0" smtClean="0"/>
              <a:t>, 2009.</a:t>
            </a:r>
          </a:p>
          <a:p>
            <a:r>
              <a:rPr lang="en-US" dirty="0" smtClean="0">
                <a:hlinkClick r:id="rId2"/>
              </a:rPr>
              <a:t>http://www.proshkolu.ru/user/cee</a:t>
            </a:r>
            <a:r>
              <a:rPr lang="en-US" dirty="0" smtClean="0">
                <a:hlinkClick r:id="rId2"/>
              </a:rPr>
              <a:t>/</a:t>
            </a:r>
            <a:endParaRPr lang="ru-RU" dirty="0" smtClean="0"/>
          </a:p>
          <a:p>
            <a:r>
              <a:rPr lang="en-US" dirty="0" smtClean="0"/>
              <a:t>http://www.proshkolu.ru/user/nfleon/</a:t>
            </a:r>
            <a:endParaRPr lang="ru-RU" dirty="0" smtClean="0"/>
          </a:p>
          <a:p>
            <a:pPr>
              <a:buNone/>
            </a:pPr>
            <a:endParaRPr lang="ru-RU" dirty="0"/>
          </a:p>
        </p:txBody>
      </p:sp>
    </p:spTree>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21837"/>
            <a:ext cx="6822254" cy="1362075"/>
          </a:xfrm>
        </p:spPr>
        <p:txBody>
          <a:bodyPr/>
          <a:lstStyle/>
          <a:p>
            <a:pPr algn="ctr"/>
            <a:r>
              <a:rPr lang="ru-RU" dirty="0" smtClean="0"/>
              <a:t>Спасибо за внимание!</a:t>
            </a:r>
            <a:endParaRPr lang="ru-RU" dirty="0"/>
          </a:p>
        </p:txBody>
      </p:sp>
      <p:pic>
        <p:nvPicPr>
          <p:cNvPr id="3" name="Picture 2"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643578"/>
            <a:ext cx="952500" cy="952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071546"/>
            <a:ext cx="7786742" cy="5572164"/>
          </a:xfrm>
        </p:spPr>
        <p:txBody>
          <a:bodyPr>
            <a:normAutofit fontScale="90000"/>
          </a:bodyPr>
          <a:lstStyle/>
          <a:p>
            <a:pPr algn="just" eaLnBrk="1" fontAlgn="auto" hangingPunct="1">
              <a:spcAft>
                <a:spcPts val="0"/>
              </a:spcAft>
              <a:defRPr/>
            </a:pPr>
            <a:r>
              <a:rPr lang="ru-RU" sz="1300" dirty="0" smtClean="0"/>
              <a:t>  </a:t>
            </a:r>
            <a:br>
              <a:rPr lang="ru-RU" sz="1300" dirty="0" smtClean="0"/>
            </a:br>
            <a:r>
              <a:rPr lang="ru-RU" sz="1300" b="0" dirty="0" smtClean="0">
                <a:latin typeface="Times New Roman" pitchFamily="18" charset="0"/>
                <a:cs typeface="Times New Roman" pitchFamily="18" charset="0"/>
              </a:rPr>
              <a:t>- </a:t>
            </a:r>
            <a:r>
              <a:rPr lang="ru-RU" sz="1300" b="0" i="1" dirty="0" smtClean="0">
                <a:latin typeface="Times New Roman" pitchFamily="18" charset="0"/>
                <a:cs typeface="Times New Roman" pitchFamily="18" charset="0"/>
              </a:rPr>
              <a:t>любая деятельность ученика по добыванию знаний должна быть оценена; </a:t>
            </a:r>
            <a:r>
              <a:rPr lang="ru-RU" sz="1300" b="0" dirty="0" smtClean="0">
                <a:latin typeface="Times New Roman" pitchFamily="18" charset="0"/>
                <a:cs typeface="Times New Roman" pitchFamily="18" charset="0"/>
              </a:rPr>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оценка не должна носить в первую очередь контролирующей  и констатирующей функции на каждом уроке;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a:t>
            </a:r>
            <a:r>
              <a:rPr lang="ru-RU" sz="1300" b="0" i="1" dirty="0" smtClean="0">
                <a:latin typeface="Times New Roman" pitchFamily="18" charset="0"/>
                <a:cs typeface="Times New Roman" pitchFamily="18" charset="0"/>
              </a:rPr>
              <a:t>она должна прежде всего содержать в себе побуждающие для ученика стимулы,</a:t>
            </a:r>
            <a:br>
              <a:rPr lang="ru-RU" sz="1300" b="0" i="1" dirty="0" smtClean="0">
                <a:latin typeface="Times New Roman" pitchFamily="18" charset="0"/>
                <a:cs typeface="Times New Roman" pitchFamily="18" charset="0"/>
              </a:rPr>
            </a:br>
            <a:r>
              <a:rPr lang="ru-RU" sz="1300" b="0" i="1" dirty="0" smtClean="0">
                <a:latin typeface="Times New Roman" pitchFamily="18" charset="0"/>
                <a:cs typeface="Times New Roman" pitchFamily="18" charset="0"/>
              </a:rPr>
              <a:t> - должна способствовать тому, чтобы у ученика проснулось желание учиться, если таковое пока дремлет, или желание узнать больше, основательнее, глубже, если это желание уже есть; </a:t>
            </a:r>
            <a:r>
              <a:rPr lang="ru-RU" sz="1300" b="0" dirty="0" smtClean="0">
                <a:latin typeface="Times New Roman" pitchFamily="18" charset="0"/>
                <a:cs typeface="Times New Roman" pitchFamily="18" charset="0"/>
              </a:rPr>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контролирующие и констатирующие функции оценка проявит на итоговом уроке, при итоговом тестировании или зачете, в общем, тогда, когда подводится итог изучения учебного материала;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a:t>
            </a:r>
            <a:r>
              <a:rPr lang="ru-RU" sz="1300" b="0" i="1" dirty="0" smtClean="0">
                <a:latin typeface="Times New Roman" pitchFamily="18" charset="0"/>
                <a:cs typeface="Times New Roman" pitchFamily="18" charset="0"/>
              </a:rPr>
              <a:t>оценка на уроке должна быть полностью лишена какого-либо момента сравнения одного ученика с другим; </a:t>
            </a:r>
            <a:r>
              <a:rPr lang="ru-RU" sz="1300" b="0" dirty="0" smtClean="0">
                <a:latin typeface="Times New Roman" pitchFamily="18" charset="0"/>
                <a:cs typeface="Times New Roman" pitchFamily="18" charset="0"/>
              </a:rPr>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она в первую очередь должна отмечать изменения, происходящие с данным учащимся, позитивные или негативные;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a:t>
            </a:r>
            <a:r>
              <a:rPr lang="ru-RU" sz="1300" b="0" i="1" dirty="0" smtClean="0">
                <a:latin typeface="Times New Roman" pitchFamily="18" charset="0"/>
                <a:cs typeface="Times New Roman" pitchFamily="18" charset="0"/>
              </a:rPr>
              <a:t>оценка не должна быть наказанием для ученика со стороны учителя; </a:t>
            </a:r>
            <a:br>
              <a:rPr lang="ru-RU" sz="1300" b="0" i="1"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 </a:t>
            </a:r>
            <a:r>
              <a:rPr lang="ru-RU" sz="1300" b="0" i="1" dirty="0" smtClean="0">
                <a:latin typeface="Times New Roman" pitchFamily="18" charset="0"/>
                <a:cs typeface="Times New Roman" pitchFamily="18" charset="0"/>
              </a:rPr>
              <a:t>оценке учителя должна предшествовать самооценка ученика, а отсюда необходимое условие - постоянно учить детей самооценке и </a:t>
            </a:r>
            <a:r>
              <a:rPr lang="ru-RU" sz="1300" b="0" i="1" dirty="0" err="1" smtClean="0">
                <a:latin typeface="Times New Roman" pitchFamily="18" charset="0"/>
                <a:cs typeface="Times New Roman" pitchFamily="18" charset="0"/>
              </a:rPr>
              <a:t>саморефлексии</a:t>
            </a:r>
            <a:r>
              <a:rPr lang="ru-RU" sz="1300" b="0" i="1" dirty="0" smtClean="0">
                <a:latin typeface="Times New Roman" pitchFamily="18" charset="0"/>
                <a:cs typeface="Times New Roman" pitchFamily="18" charset="0"/>
              </a:rPr>
              <a:t>; </a:t>
            </a:r>
            <a:r>
              <a:rPr lang="ru-RU" sz="1300" b="0" dirty="0" smtClean="0">
                <a:latin typeface="Times New Roman" pitchFamily="18" charset="0"/>
                <a:cs typeface="Times New Roman" pitchFamily="18" charset="0"/>
              </a:rPr>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a:t>
            </a:r>
            <a:r>
              <a:rPr lang="ru-RU" sz="1300" b="0" i="1" dirty="0" smtClean="0">
                <a:latin typeface="Times New Roman" pitchFamily="18" charset="0"/>
                <a:cs typeface="Times New Roman" pitchFamily="18" charset="0"/>
              </a:rPr>
              <a:t>оценка должна быть понятна ученику и восприниматься им как объективная; </a:t>
            </a:r>
            <a:r>
              <a:rPr lang="ru-RU" sz="1300" b="0" dirty="0" smtClean="0">
                <a:latin typeface="Times New Roman" pitchFamily="18" charset="0"/>
                <a:cs typeface="Times New Roman" pitchFamily="18" charset="0"/>
              </a:rPr>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оценка не должна быть убийственной для того, кто старался и у него пока не получается, она должна постоянно давать ему надежду на то, что количество обязательно перейдет в качество;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нельзя абсолютизировать роль оценки на уроке, учащийся должен понимать: это не самое главное в процессе обучения, и роль учителя во многом состоит в том, чтобы разъяснить детям, зачем нужна оценка на уроке; </a:t>
            </a:r>
            <a:br>
              <a:rPr lang="ru-RU" sz="1300" b="0" dirty="0" smtClean="0">
                <a:latin typeface="Times New Roman" pitchFamily="18" charset="0"/>
                <a:cs typeface="Times New Roman" pitchFamily="18" charset="0"/>
              </a:rPr>
            </a:br>
            <a:r>
              <a:rPr lang="ru-RU" sz="1300" b="0" dirty="0" smtClean="0">
                <a:latin typeface="Times New Roman" pitchFamily="18" charset="0"/>
                <a:cs typeface="Times New Roman" pitchFamily="18" charset="0"/>
              </a:rPr>
              <a:t>- </a:t>
            </a:r>
            <a:r>
              <a:rPr lang="ru-RU" sz="1300" b="0" i="1" dirty="0" smtClean="0">
                <a:latin typeface="Times New Roman" pitchFamily="18" charset="0"/>
                <a:cs typeface="Times New Roman" pitchFamily="18" charset="0"/>
              </a:rPr>
              <a:t>оценку должен давать не только учитель, но и ученики друг другу.</a:t>
            </a:r>
            <a:r>
              <a:rPr lang="ru-RU" b="0" dirty="0" smtClean="0">
                <a:latin typeface="Times New Roman" pitchFamily="18" charset="0"/>
                <a:cs typeface="Times New Roman" pitchFamily="18" charset="0"/>
              </a:rPr>
              <a:t> </a:t>
            </a:r>
            <a:br>
              <a:rPr lang="ru-RU" b="0" dirty="0" smtClean="0">
                <a:latin typeface="Times New Roman" pitchFamily="18" charset="0"/>
                <a:cs typeface="Times New Roman" pitchFamily="18" charset="0"/>
              </a:rPr>
            </a:br>
            <a:endParaRPr lang="ru-RU" b="0" dirty="0">
              <a:latin typeface="Times New Roman" pitchFamily="18" charset="0"/>
              <a:cs typeface="Times New Roman" pitchFamily="18" charset="0"/>
            </a:endParaRPr>
          </a:p>
        </p:txBody>
      </p:sp>
      <p:sp>
        <p:nvSpPr>
          <p:cNvPr id="3" name="Текст 2"/>
          <p:cNvSpPr>
            <a:spLocks noGrp="1"/>
          </p:cNvSpPr>
          <p:nvPr>
            <p:ph type="body" idx="1"/>
          </p:nvPr>
        </p:nvSpPr>
        <p:spPr>
          <a:xfrm>
            <a:off x="714375" y="0"/>
            <a:ext cx="7072313" cy="1457325"/>
          </a:xfrm>
        </p:spPr>
        <p:txBody>
          <a:bodyPr>
            <a:noAutofit/>
          </a:bodyPr>
          <a:lstStyle/>
          <a:p>
            <a:pPr algn="just" eaLnBrk="1" fontAlgn="auto" hangingPunct="1">
              <a:spcAft>
                <a:spcPts val="0"/>
              </a:spcAft>
              <a:buFont typeface="Wingdings 2"/>
              <a:buNone/>
              <a:defRPr/>
            </a:pPr>
            <a:r>
              <a:rPr lang="ru-RU" b="1" i="1" dirty="0" smtClean="0">
                <a:solidFill>
                  <a:schemeClr val="tx2">
                    <a:lumMod val="75000"/>
                  </a:schemeClr>
                </a:solidFill>
              </a:rPr>
              <a:t>Принципы, которыми следует руководствоваться учителю при осуществлении оценочной деятельности: </a:t>
            </a:r>
            <a:br>
              <a:rPr lang="ru-RU" b="1" i="1" dirty="0" smtClean="0">
                <a:solidFill>
                  <a:schemeClr val="tx2">
                    <a:lumMod val="75000"/>
                  </a:schemeClr>
                </a:solidFill>
              </a:rPr>
            </a:br>
            <a:endParaRPr lang="ru-RU" b="1" i="1" dirty="0">
              <a:solidFill>
                <a:schemeClr val="tx2">
                  <a:lumMod val="75000"/>
                </a:schemeClr>
              </a:solidFill>
            </a:endParaRPr>
          </a:p>
        </p:txBody>
      </p:sp>
      <p:pic>
        <p:nvPicPr>
          <p:cNvPr id="9217" name="Picture 1"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715016"/>
            <a:ext cx="952500" cy="952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53"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3000"/>
                            </p:stCondLst>
                            <p:childTnLst>
                              <p:par>
                                <p:cTn id="15" presetID="42" presetClass="entr" presetSubtype="0" fill="hold" nodeType="afterEffect">
                                  <p:stCondLst>
                                    <p:cond delay="0"/>
                                  </p:stCondLst>
                                  <p:childTnLst>
                                    <p:set>
                                      <p:cBhvr>
                                        <p:cTn id="16" dur="1" fill="hold">
                                          <p:stCondLst>
                                            <p:cond delay="0"/>
                                          </p:stCondLst>
                                        </p:cTn>
                                        <p:tgtEl>
                                          <p:spTgt spid="9217"/>
                                        </p:tgtEl>
                                        <p:attrNameLst>
                                          <p:attrName>style.visibility</p:attrName>
                                        </p:attrNameLst>
                                      </p:cBhvr>
                                      <p:to>
                                        <p:strVal val="visible"/>
                                      </p:to>
                                    </p:set>
                                    <p:animEffect transition="in" filter="fade">
                                      <p:cBhvr>
                                        <p:cTn id="17" dur="1000"/>
                                        <p:tgtEl>
                                          <p:spTgt spid="9217"/>
                                        </p:tgtEl>
                                      </p:cBhvr>
                                    </p:animEffect>
                                    <p:anim calcmode="lin" valueType="num">
                                      <p:cBhvr>
                                        <p:cTn id="18" dur="1000" fill="hold"/>
                                        <p:tgtEl>
                                          <p:spTgt spid="9217"/>
                                        </p:tgtEl>
                                        <p:attrNameLst>
                                          <p:attrName>ppt_x</p:attrName>
                                        </p:attrNameLst>
                                      </p:cBhvr>
                                      <p:tavLst>
                                        <p:tav tm="0">
                                          <p:val>
                                            <p:strVal val="#ppt_x"/>
                                          </p:val>
                                        </p:tav>
                                        <p:tav tm="100000">
                                          <p:val>
                                            <p:strVal val="#ppt_x"/>
                                          </p:val>
                                        </p:tav>
                                      </p:tavLst>
                                    </p:anim>
                                    <p:anim calcmode="lin" valueType="num">
                                      <p:cBhvr>
                                        <p:cTn id="19" dur="1000" fill="hold"/>
                                        <p:tgtEl>
                                          <p:spTgt spid="92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285860"/>
            <a:ext cx="7215238" cy="4572032"/>
          </a:xfrm>
        </p:spPr>
        <p:txBody>
          <a:bodyPr>
            <a:normAutofit fontScale="90000"/>
          </a:bodyPr>
          <a:lstStyle/>
          <a:p>
            <a:pPr algn="ctr" eaLnBrk="1" fontAlgn="auto" hangingPunct="1">
              <a:spcAft>
                <a:spcPts val="0"/>
              </a:spcAft>
              <a:defRPr/>
            </a:pPr>
            <a:r>
              <a:rPr lang="ru-RU" sz="3100" dirty="0" smtClean="0">
                <a:solidFill>
                  <a:srgbClr val="C00000"/>
                </a:solidFill>
              </a:rPr>
              <a:t>Взаимооценка</a:t>
            </a:r>
            <a:r>
              <a:rPr lang="ru-RU" sz="3100" dirty="0" smtClean="0">
                <a:solidFill>
                  <a:schemeClr val="tx2">
                    <a:lumMod val="75000"/>
                  </a:schemeClr>
                </a:solidFill>
              </a:rPr>
              <a:t> - важнейшая составляющая оценочной деятельности на уроке, </a:t>
            </a:r>
            <a:r>
              <a:rPr lang="ru-RU" sz="3100" smtClean="0">
                <a:solidFill>
                  <a:schemeClr val="tx2">
                    <a:lumMod val="75000"/>
                  </a:schemeClr>
                </a:solidFill>
              </a:rPr>
              <a:t>так как  </a:t>
            </a:r>
            <a:r>
              <a:rPr lang="ru-RU" sz="3100" dirty="0" smtClean="0">
                <a:solidFill>
                  <a:schemeClr val="tx2">
                    <a:lumMod val="75000"/>
                  </a:schemeClr>
                </a:solidFill>
              </a:rPr>
              <a:t>эта деятельность побуждает ученика быть на уроке в активной деятельной позиции, анализировать, сравнивать, оценивать, делать выводы, стремиться работать лучше.  </a:t>
            </a:r>
            <a:r>
              <a:rPr lang="ru-RU" dirty="0" smtClean="0">
                <a:solidFill>
                  <a:schemeClr val="tx2">
                    <a:lumMod val="75000"/>
                  </a:schemeClr>
                </a:solidFill>
              </a:rPr>
              <a:t/>
            </a:r>
            <a:br>
              <a:rPr lang="ru-RU" dirty="0" smtClean="0">
                <a:solidFill>
                  <a:schemeClr val="tx2">
                    <a:lumMod val="75000"/>
                  </a:schemeClr>
                </a:solidFill>
              </a:rPr>
            </a:br>
            <a:endParaRPr lang="ru-RU" dirty="0">
              <a:solidFill>
                <a:schemeClr val="tx2">
                  <a:lumMod val="75000"/>
                </a:schemeClr>
              </a:solidFill>
            </a:endParaRPr>
          </a:p>
        </p:txBody>
      </p:sp>
      <p:pic>
        <p:nvPicPr>
          <p:cNvPr id="8193" name="Picture 1"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715016"/>
            <a:ext cx="952500" cy="952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8193"/>
                                        </p:tgtEl>
                                        <p:attrNameLst>
                                          <p:attrName>style.visibility</p:attrName>
                                        </p:attrNameLst>
                                      </p:cBhvr>
                                      <p:to>
                                        <p:strVal val="visible"/>
                                      </p:to>
                                    </p:set>
                                    <p:animEffect transition="in" filter="fade">
                                      <p:cBhvr>
                                        <p:cTn id="11" dur="1000"/>
                                        <p:tgtEl>
                                          <p:spTgt spid="8193"/>
                                        </p:tgtEl>
                                      </p:cBhvr>
                                    </p:animEffect>
                                    <p:anim calcmode="lin" valueType="num">
                                      <p:cBhvr>
                                        <p:cTn id="12" dur="1000" fill="hold"/>
                                        <p:tgtEl>
                                          <p:spTgt spid="8193"/>
                                        </p:tgtEl>
                                        <p:attrNameLst>
                                          <p:attrName>ppt_x</p:attrName>
                                        </p:attrNameLst>
                                      </p:cBhvr>
                                      <p:tavLst>
                                        <p:tav tm="0">
                                          <p:val>
                                            <p:strVal val="#ppt_x"/>
                                          </p:val>
                                        </p:tav>
                                        <p:tav tm="100000">
                                          <p:val>
                                            <p:strVal val="#ppt_x"/>
                                          </p:val>
                                        </p:tav>
                                      </p:tavLst>
                                    </p:anim>
                                    <p:anim calcmode="lin" valueType="num">
                                      <p:cBhvr>
                                        <p:cTn id="13" dur="1000" fill="hold"/>
                                        <p:tgtEl>
                                          <p:spTgt spid="819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662" y="3786190"/>
            <a:ext cx="6255488" cy="4286256"/>
          </a:xfrm>
        </p:spPr>
        <p:txBody>
          <a:bodyPr>
            <a:noAutofit/>
          </a:bodyPr>
          <a:lstStyle/>
          <a:p>
            <a:pPr algn="ctr" eaLnBrk="1" fontAlgn="auto" hangingPunct="1">
              <a:spcAft>
                <a:spcPts val="0"/>
              </a:spcAft>
              <a:defRPr/>
            </a:pPr>
            <a:r>
              <a:rPr lang="ru-RU" sz="1800" dirty="0" smtClean="0">
                <a:solidFill>
                  <a:schemeClr val="tx2">
                    <a:lumMod val="75000"/>
                  </a:schemeClr>
                </a:solidFill>
              </a:rPr>
              <a:t>Урок-концерт, </a:t>
            </a:r>
            <a:br>
              <a:rPr lang="ru-RU" sz="1800" dirty="0" smtClean="0">
                <a:solidFill>
                  <a:schemeClr val="tx2">
                    <a:lumMod val="75000"/>
                  </a:schemeClr>
                </a:solidFill>
              </a:rPr>
            </a:br>
            <a:r>
              <a:rPr lang="ru-RU" sz="1800" dirty="0" smtClean="0">
                <a:solidFill>
                  <a:schemeClr val="tx2">
                    <a:lumMod val="75000"/>
                  </a:schemeClr>
                </a:solidFill>
              </a:rPr>
              <a:t>урок-пресс-конференция,</a:t>
            </a:r>
            <a:br>
              <a:rPr lang="ru-RU" sz="1800" dirty="0" smtClean="0">
                <a:solidFill>
                  <a:schemeClr val="tx2">
                    <a:lumMod val="75000"/>
                  </a:schemeClr>
                </a:solidFill>
              </a:rPr>
            </a:br>
            <a:r>
              <a:rPr lang="ru-RU" sz="1800" dirty="0" smtClean="0">
                <a:solidFill>
                  <a:schemeClr val="tx2">
                    <a:lumMod val="75000"/>
                  </a:schemeClr>
                </a:solidFill>
              </a:rPr>
              <a:t> </a:t>
            </a:r>
            <a:r>
              <a:rPr lang="ru-RU" sz="1800" dirty="0" err="1" smtClean="0">
                <a:solidFill>
                  <a:schemeClr val="tx2">
                    <a:lumMod val="75000"/>
                  </a:schemeClr>
                </a:solidFill>
              </a:rPr>
              <a:t>урок-инсценирование</a:t>
            </a:r>
            <a:r>
              <a:rPr lang="ru-RU" sz="1800" dirty="0" smtClean="0">
                <a:solidFill>
                  <a:schemeClr val="tx2">
                    <a:lumMod val="75000"/>
                  </a:schemeClr>
                </a:solidFill>
              </a:rPr>
              <a:t>, </a:t>
            </a:r>
            <a:br>
              <a:rPr lang="ru-RU" sz="1800" dirty="0" smtClean="0">
                <a:solidFill>
                  <a:schemeClr val="tx2">
                    <a:lumMod val="75000"/>
                  </a:schemeClr>
                </a:solidFill>
              </a:rPr>
            </a:br>
            <a:r>
              <a:rPr lang="ru-RU" sz="1800" dirty="0" smtClean="0">
                <a:solidFill>
                  <a:schemeClr val="tx2">
                    <a:lumMod val="75000"/>
                  </a:schemeClr>
                </a:solidFill>
              </a:rPr>
              <a:t>урок-презентация</a:t>
            </a:r>
            <a:endParaRPr lang="ru-RU" sz="1800" dirty="0">
              <a:solidFill>
                <a:schemeClr val="tx2">
                  <a:lumMod val="75000"/>
                </a:schemeClr>
              </a:solidFill>
            </a:endParaRPr>
          </a:p>
        </p:txBody>
      </p:sp>
      <p:pic>
        <p:nvPicPr>
          <p:cNvPr id="7169" name="Picture 1"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643578"/>
            <a:ext cx="952500" cy="952500"/>
          </a:xfrm>
          <a:prstGeom prst="rect">
            <a:avLst/>
          </a:prstGeom>
          <a:noFill/>
          <a:ln w="9525">
            <a:noFill/>
            <a:miter lim="800000"/>
            <a:headEnd/>
            <a:tailEnd/>
          </a:ln>
        </p:spPr>
      </p:pic>
      <p:pic>
        <p:nvPicPr>
          <p:cNvPr id="5" name="Picture 6" descr="ф2 015"/>
          <p:cNvPicPr>
            <a:picLocks noChangeAspect="1" noChangeArrowheads="1"/>
          </p:cNvPicPr>
          <p:nvPr/>
        </p:nvPicPr>
        <p:blipFill>
          <a:blip r:embed="rId3" cstate="print">
            <a:lum bright="18000" contrast="24000"/>
          </a:blip>
          <a:srcRect r="34738"/>
          <a:stretch>
            <a:fillRect/>
          </a:stretch>
        </p:blipFill>
        <p:spPr bwMode="auto">
          <a:xfrm>
            <a:off x="250825" y="4365625"/>
            <a:ext cx="2227263" cy="2339975"/>
          </a:xfrm>
          <a:prstGeom prst="rect">
            <a:avLst/>
          </a:prstGeom>
          <a:noFill/>
          <a:ln w="57150">
            <a:solidFill>
              <a:schemeClr val="bg1">
                <a:lumMod val="50000"/>
              </a:schemeClr>
            </a:solidFill>
            <a:miter lim="800000"/>
            <a:headEnd/>
            <a:tailEnd/>
          </a:ln>
        </p:spPr>
      </p:pic>
      <p:pic>
        <p:nvPicPr>
          <p:cNvPr id="6" name="Picture 13" descr="Image-172"/>
          <p:cNvPicPr>
            <a:picLocks noChangeAspect="1" noChangeArrowheads="1"/>
          </p:cNvPicPr>
          <p:nvPr/>
        </p:nvPicPr>
        <p:blipFill>
          <a:blip r:embed="rId4" cstate="print"/>
          <a:srcRect r="50754" b="18770"/>
          <a:stretch>
            <a:fillRect/>
          </a:stretch>
        </p:blipFill>
        <p:spPr bwMode="auto">
          <a:xfrm>
            <a:off x="5643563" y="4286250"/>
            <a:ext cx="2306637" cy="2376488"/>
          </a:xfrm>
          <a:prstGeom prst="rect">
            <a:avLst/>
          </a:prstGeom>
          <a:noFill/>
          <a:ln w="57150">
            <a:solidFill>
              <a:schemeClr val="bg1">
                <a:lumMod val="50000"/>
              </a:schemeClr>
            </a:solidFill>
            <a:miter lim="800000"/>
            <a:headEnd/>
            <a:tailEnd/>
          </a:ln>
        </p:spPr>
      </p:pic>
      <p:pic>
        <p:nvPicPr>
          <p:cNvPr id="10244" name="Picture 4" descr="H:\Olga\Школа\Фотографии\Новая папка\IMG_0038.JPG"/>
          <p:cNvPicPr>
            <a:picLocks noChangeAspect="1" noChangeArrowheads="1"/>
          </p:cNvPicPr>
          <p:nvPr/>
        </p:nvPicPr>
        <p:blipFill>
          <a:blip r:embed="rId5" cstate="print">
            <a:lum bright="20000"/>
          </a:blip>
          <a:srcRect/>
          <a:stretch>
            <a:fillRect/>
          </a:stretch>
        </p:blipFill>
        <p:spPr bwMode="auto">
          <a:xfrm>
            <a:off x="214313" y="285750"/>
            <a:ext cx="2852737" cy="2139950"/>
          </a:xfrm>
          <a:prstGeom prst="rect">
            <a:avLst/>
          </a:prstGeom>
          <a:noFill/>
          <a:ln w="57150">
            <a:solidFill>
              <a:schemeClr val="bg1">
                <a:lumMod val="50000"/>
              </a:schemeClr>
            </a:solidFill>
          </a:ln>
        </p:spPr>
      </p:pic>
      <p:pic>
        <p:nvPicPr>
          <p:cNvPr id="10245" name="Picture 5" descr="H:\Olga\Школа\Фотографии\Новая папка\IMG_0039.JPG"/>
          <p:cNvPicPr>
            <a:picLocks noChangeAspect="1" noChangeArrowheads="1"/>
          </p:cNvPicPr>
          <p:nvPr/>
        </p:nvPicPr>
        <p:blipFill>
          <a:blip r:embed="rId6" cstate="print">
            <a:lum bright="20000"/>
          </a:blip>
          <a:srcRect/>
          <a:stretch>
            <a:fillRect/>
          </a:stretch>
        </p:blipFill>
        <p:spPr bwMode="auto">
          <a:xfrm>
            <a:off x="4714875" y="214313"/>
            <a:ext cx="3238500" cy="2428875"/>
          </a:xfrm>
          <a:prstGeom prst="rect">
            <a:avLst/>
          </a:prstGeom>
          <a:noFill/>
          <a:ln w="38100">
            <a:solidFill>
              <a:schemeClr val="bg1">
                <a:lumMod val="50000"/>
              </a:schemeClr>
            </a:solidFill>
          </a:ln>
        </p:spPr>
      </p:pic>
      <p:pic>
        <p:nvPicPr>
          <p:cNvPr id="10" name="Picture 9" descr="ф2 012"/>
          <p:cNvPicPr>
            <a:picLocks noChangeAspect="1" noChangeArrowheads="1"/>
          </p:cNvPicPr>
          <p:nvPr/>
        </p:nvPicPr>
        <p:blipFill>
          <a:blip r:embed="rId7" cstate="print">
            <a:lum bright="18000" contrast="18000"/>
          </a:blip>
          <a:srcRect l="36186" t="49564" r="33226" b="20210"/>
          <a:stretch>
            <a:fillRect/>
          </a:stretch>
        </p:blipFill>
        <p:spPr bwMode="auto">
          <a:xfrm>
            <a:off x="2571750" y="1714500"/>
            <a:ext cx="3143250" cy="1949450"/>
          </a:xfrm>
          <a:prstGeom prst="rect">
            <a:avLst/>
          </a:prstGeom>
          <a:noFill/>
          <a:ln w="57150">
            <a:solidFill>
              <a:schemeClr val="bg1">
                <a:lumMod val="50000"/>
              </a:schemeClr>
            </a:solid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10244"/>
                                        </p:tgtEl>
                                        <p:attrNameLst>
                                          <p:attrName>style.visibility</p:attrName>
                                        </p:attrNameLst>
                                      </p:cBhvr>
                                      <p:to>
                                        <p:strVal val="visible"/>
                                      </p:to>
                                    </p:set>
                                    <p:animEffect transition="in" filter="dissolve">
                                      <p:cBhvr>
                                        <p:cTn id="11" dur="1000"/>
                                        <p:tgtEl>
                                          <p:spTgt spid="10244"/>
                                        </p:tgtEl>
                                      </p:cBhvr>
                                    </p:animEffect>
                                  </p:childTnLst>
                                </p:cTn>
                              </p:par>
                            </p:childTnLst>
                          </p:cTn>
                        </p:par>
                        <p:par>
                          <p:cTn id="12" fill="hold">
                            <p:stCondLst>
                              <p:cond delay="3000"/>
                            </p:stCondLst>
                            <p:childTnLst>
                              <p:par>
                                <p:cTn id="13" presetID="9" presetClass="entr" presetSubtype="0" fill="hold" nodeType="afterEffect">
                                  <p:stCondLst>
                                    <p:cond delay="0"/>
                                  </p:stCondLst>
                                  <p:childTnLst>
                                    <p:set>
                                      <p:cBhvr>
                                        <p:cTn id="14" dur="1" fill="hold">
                                          <p:stCondLst>
                                            <p:cond delay="0"/>
                                          </p:stCondLst>
                                        </p:cTn>
                                        <p:tgtEl>
                                          <p:spTgt spid="10245"/>
                                        </p:tgtEl>
                                        <p:attrNameLst>
                                          <p:attrName>style.visibility</p:attrName>
                                        </p:attrNameLst>
                                      </p:cBhvr>
                                      <p:to>
                                        <p:strVal val="visible"/>
                                      </p:to>
                                    </p:set>
                                    <p:animEffect transition="in" filter="dissolve">
                                      <p:cBhvr>
                                        <p:cTn id="15" dur="1000"/>
                                        <p:tgtEl>
                                          <p:spTgt spid="10245"/>
                                        </p:tgtEl>
                                      </p:cBhvr>
                                    </p:animEffect>
                                  </p:childTnLst>
                                </p:cTn>
                              </p:par>
                            </p:childTnLst>
                          </p:cTn>
                        </p:par>
                        <p:par>
                          <p:cTn id="16" fill="hold">
                            <p:stCondLst>
                              <p:cond delay="4000"/>
                            </p:stCondLst>
                            <p:childTnLst>
                              <p:par>
                                <p:cTn id="17" presetID="9"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dissolve">
                                      <p:cBhvr>
                                        <p:cTn id="19" dur="1000"/>
                                        <p:tgtEl>
                                          <p:spTgt spid="5"/>
                                        </p:tgtEl>
                                      </p:cBhvr>
                                    </p:animEffect>
                                  </p:childTnLst>
                                </p:cTn>
                              </p:par>
                            </p:childTnLst>
                          </p:cTn>
                        </p:par>
                        <p:par>
                          <p:cTn id="20" fill="hold">
                            <p:stCondLst>
                              <p:cond delay="5000"/>
                            </p:stCondLst>
                            <p:childTnLst>
                              <p:par>
                                <p:cTn id="21" presetID="9" presetClass="entr" presetSubtype="0" fill="hold"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ssolve">
                                      <p:cBhvr>
                                        <p:cTn id="23" dur="1000"/>
                                        <p:tgtEl>
                                          <p:spTgt spid="6"/>
                                        </p:tgtEl>
                                      </p:cBhvr>
                                    </p:animEffect>
                                  </p:childTnLst>
                                </p:cTn>
                              </p:par>
                            </p:childTnLst>
                          </p:cTn>
                        </p:par>
                        <p:par>
                          <p:cTn id="24" fill="hold">
                            <p:stCondLst>
                              <p:cond delay="6000"/>
                            </p:stCondLst>
                            <p:childTnLst>
                              <p:par>
                                <p:cTn id="25" presetID="9" presetClass="entr" presetSubtype="0"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dissolve">
                                      <p:cBhvr>
                                        <p:cTn id="27" dur="1000"/>
                                        <p:tgtEl>
                                          <p:spTgt spid="10"/>
                                        </p:tgtEl>
                                      </p:cBhvr>
                                    </p:animEffect>
                                  </p:childTnLst>
                                </p:cTn>
                              </p:par>
                            </p:childTnLst>
                          </p:cTn>
                        </p:par>
                        <p:par>
                          <p:cTn id="28" fill="hold">
                            <p:stCondLst>
                              <p:cond delay="7000"/>
                            </p:stCondLst>
                            <p:childTnLst>
                              <p:par>
                                <p:cTn id="29" presetID="9" presetClass="entr" presetSubtype="0" fill="hold" nodeType="afterEffect">
                                  <p:stCondLst>
                                    <p:cond delay="0"/>
                                  </p:stCondLst>
                                  <p:childTnLst>
                                    <p:set>
                                      <p:cBhvr>
                                        <p:cTn id="30" dur="1" fill="hold">
                                          <p:stCondLst>
                                            <p:cond delay="0"/>
                                          </p:stCondLst>
                                        </p:cTn>
                                        <p:tgtEl>
                                          <p:spTgt spid="7169"/>
                                        </p:tgtEl>
                                        <p:attrNameLst>
                                          <p:attrName>style.visibility</p:attrName>
                                        </p:attrNameLst>
                                      </p:cBhvr>
                                      <p:to>
                                        <p:strVal val="visible"/>
                                      </p:to>
                                    </p:set>
                                    <p:animEffect transition="in" filter="dissolve">
                                      <p:cBhvr>
                                        <p:cTn id="31" dur="500"/>
                                        <p:tgtEl>
                                          <p:spTgt spid="71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214422"/>
            <a:ext cx="7572428" cy="4786346"/>
          </a:xfrm>
        </p:spPr>
        <p:txBody>
          <a:bodyPr/>
          <a:lstStyle/>
          <a:p>
            <a:pPr algn="ctr" eaLnBrk="1" fontAlgn="auto" hangingPunct="1">
              <a:spcAft>
                <a:spcPts val="0"/>
              </a:spcAft>
              <a:defRPr/>
            </a:pPr>
            <a:r>
              <a:rPr lang="ru-RU" sz="3100" dirty="0" smtClean="0">
                <a:solidFill>
                  <a:schemeClr val="tx2">
                    <a:lumMod val="75000"/>
                  </a:schemeClr>
                </a:solidFill>
              </a:rPr>
              <a:t/>
            </a:r>
            <a:br>
              <a:rPr lang="ru-RU" sz="3100" dirty="0" smtClean="0">
                <a:solidFill>
                  <a:schemeClr val="tx2">
                    <a:lumMod val="75000"/>
                  </a:schemeClr>
                </a:solidFill>
              </a:rPr>
            </a:br>
            <a:r>
              <a:rPr lang="ru-RU" sz="3100" dirty="0" smtClean="0">
                <a:solidFill>
                  <a:schemeClr val="tx2">
                    <a:lumMod val="75000"/>
                  </a:schemeClr>
                </a:solidFill>
              </a:rPr>
              <a:t/>
            </a:r>
            <a:br>
              <a:rPr lang="ru-RU" sz="3100" dirty="0" smtClean="0">
                <a:solidFill>
                  <a:schemeClr val="tx2">
                    <a:lumMod val="75000"/>
                  </a:schemeClr>
                </a:solidFill>
              </a:rPr>
            </a:br>
            <a:r>
              <a:rPr lang="ru-RU" sz="3100" dirty="0" smtClean="0">
                <a:solidFill>
                  <a:schemeClr val="tx2">
                    <a:lumMod val="75000"/>
                  </a:schemeClr>
                </a:solidFill>
              </a:rPr>
              <a:t> - умение четко и логично излагать материал, </a:t>
            </a:r>
            <a:br>
              <a:rPr lang="ru-RU" sz="3100" dirty="0" smtClean="0">
                <a:solidFill>
                  <a:schemeClr val="tx2">
                    <a:lumMod val="75000"/>
                  </a:schemeClr>
                </a:solidFill>
              </a:rPr>
            </a:br>
            <a:r>
              <a:rPr lang="ru-RU" sz="3100" dirty="0" smtClean="0">
                <a:solidFill>
                  <a:schemeClr val="tx2">
                    <a:lumMod val="75000"/>
                  </a:schemeClr>
                </a:solidFill>
              </a:rPr>
              <a:t> - глубина содержания выступления, </a:t>
            </a:r>
            <a:br>
              <a:rPr lang="ru-RU" sz="3100" dirty="0" smtClean="0">
                <a:solidFill>
                  <a:schemeClr val="tx2">
                    <a:lumMod val="75000"/>
                  </a:schemeClr>
                </a:solidFill>
              </a:rPr>
            </a:br>
            <a:r>
              <a:rPr lang="ru-RU" sz="3100" dirty="0" smtClean="0">
                <a:solidFill>
                  <a:schemeClr val="tx2">
                    <a:lumMod val="75000"/>
                  </a:schemeClr>
                </a:solidFill>
              </a:rPr>
              <a:t> - манера изложения, </a:t>
            </a:r>
            <a:br>
              <a:rPr lang="ru-RU" sz="3100" dirty="0" smtClean="0">
                <a:solidFill>
                  <a:schemeClr val="tx2">
                    <a:lumMod val="75000"/>
                  </a:schemeClr>
                </a:solidFill>
              </a:rPr>
            </a:br>
            <a:r>
              <a:rPr lang="ru-RU" sz="3100" dirty="0" smtClean="0">
                <a:solidFill>
                  <a:schemeClr val="tx2">
                    <a:lumMod val="75000"/>
                  </a:schemeClr>
                </a:solidFill>
              </a:rPr>
              <a:t> - умение отвечать на вопросы</a:t>
            </a:r>
            <a:r>
              <a:rPr lang="ru-RU" sz="3100" dirty="0" smtClean="0"/>
              <a:t>. </a:t>
            </a:r>
            <a:r>
              <a:rPr lang="ru-RU" dirty="0" smtClean="0"/>
              <a:t/>
            </a:r>
            <a:br>
              <a:rPr lang="ru-RU" dirty="0" smtClean="0"/>
            </a:br>
            <a:endParaRPr lang="ru-RU" dirty="0"/>
          </a:p>
        </p:txBody>
      </p:sp>
      <p:pic>
        <p:nvPicPr>
          <p:cNvPr id="6145" name="Picture 1"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715016"/>
            <a:ext cx="952500" cy="952500"/>
          </a:xfrm>
          <a:prstGeom prst="rect">
            <a:avLst/>
          </a:prstGeom>
          <a:noFill/>
          <a:ln w="9525">
            <a:noFill/>
            <a:miter lim="800000"/>
            <a:headEnd/>
            <a:tailEnd/>
          </a:ln>
        </p:spPr>
      </p:pic>
      <p:sp>
        <p:nvSpPr>
          <p:cNvPr id="5" name="TextBox 4"/>
          <p:cNvSpPr txBox="1"/>
          <p:nvPr/>
        </p:nvSpPr>
        <p:spPr>
          <a:xfrm>
            <a:off x="642938" y="428625"/>
            <a:ext cx="6357937" cy="1077913"/>
          </a:xfrm>
          <a:prstGeom prst="rect">
            <a:avLst/>
          </a:prstGeom>
          <a:noFill/>
        </p:spPr>
        <p:txBody>
          <a:bodyPr>
            <a:spAutoFit/>
          </a:bodyPr>
          <a:lstStyle/>
          <a:p>
            <a:pPr algn="ctr" fontAlgn="auto">
              <a:spcBef>
                <a:spcPts val="0"/>
              </a:spcBef>
              <a:spcAft>
                <a:spcPts val="0"/>
              </a:spcAft>
              <a:defRPr/>
            </a:pPr>
            <a:r>
              <a:rPr lang="ru-RU" sz="3200" b="1" dirty="0">
                <a:solidFill>
                  <a:schemeClr val="bg2">
                    <a:lumMod val="50000"/>
                  </a:schemeClr>
                </a:solidFill>
                <a:latin typeface="+mn-lt"/>
              </a:rPr>
              <a:t>Критерии оценивания устных ответов:</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par>
                          <p:cTn id="8" fill="hold">
                            <p:stCondLst>
                              <p:cond delay="2000"/>
                            </p:stCondLst>
                            <p:childTnLst>
                              <p:par>
                                <p:cTn id="9" presetID="53"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3000"/>
                            </p:stCondLst>
                            <p:childTnLst>
                              <p:par>
                                <p:cTn id="15" presetID="42" presetClass="entr" presetSubtype="0" fill="hold" nodeType="afterEffect">
                                  <p:stCondLst>
                                    <p:cond delay="0"/>
                                  </p:stCondLst>
                                  <p:childTnLst>
                                    <p:set>
                                      <p:cBhvr>
                                        <p:cTn id="16" dur="1" fill="hold">
                                          <p:stCondLst>
                                            <p:cond delay="0"/>
                                          </p:stCondLst>
                                        </p:cTn>
                                        <p:tgtEl>
                                          <p:spTgt spid="6145"/>
                                        </p:tgtEl>
                                        <p:attrNameLst>
                                          <p:attrName>style.visibility</p:attrName>
                                        </p:attrNameLst>
                                      </p:cBhvr>
                                      <p:to>
                                        <p:strVal val="visible"/>
                                      </p:to>
                                    </p:set>
                                    <p:animEffect transition="in" filter="fade">
                                      <p:cBhvr>
                                        <p:cTn id="17" dur="1000"/>
                                        <p:tgtEl>
                                          <p:spTgt spid="6145"/>
                                        </p:tgtEl>
                                      </p:cBhvr>
                                    </p:animEffect>
                                    <p:anim calcmode="lin" valueType="num">
                                      <p:cBhvr>
                                        <p:cTn id="18" dur="1000" fill="hold"/>
                                        <p:tgtEl>
                                          <p:spTgt spid="6145"/>
                                        </p:tgtEl>
                                        <p:attrNameLst>
                                          <p:attrName>ppt_x</p:attrName>
                                        </p:attrNameLst>
                                      </p:cBhvr>
                                      <p:tavLst>
                                        <p:tav tm="0">
                                          <p:val>
                                            <p:strVal val="#ppt_x"/>
                                          </p:val>
                                        </p:tav>
                                        <p:tav tm="100000">
                                          <p:val>
                                            <p:strVal val="#ppt_x"/>
                                          </p:val>
                                        </p:tav>
                                      </p:tavLst>
                                    </p:anim>
                                    <p:anim calcmode="lin" valueType="num">
                                      <p:cBhvr>
                                        <p:cTn id="19" dur="1000" fill="hold"/>
                                        <p:tgtEl>
                                          <p:spTgt spid="614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21837"/>
            <a:ext cx="7572428" cy="2893179"/>
          </a:xfrm>
        </p:spPr>
        <p:txBody>
          <a:bodyPr>
            <a:normAutofit fontScale="90000"/>
          </a:bodyPr>
          <a:lstStyle/>
          <a:p>
            <a:pPr algn="ctr" eaLnBrk="1" fontAlgn="auto" hangingPunct="1">
              <a:spcAft>
                <a:spcPts val="0"/>
              </a:spcAft>
              <a:defRPr/>
            </a:pPr>
            <a:r>
              <a:rPr lang="ru-RU" sz="3100" dirty="0" smtClean="0"/>
              <a:t> </a:t>
            </a:r>
            <a:br>
              <a:rPr lang="ru-RU" sz="3100" dirty="0" smtClean="0"/>
            </a:br>
            <a:r>
              <a:rPr lang="ru-RU" sz="3100" dirty="0" smtClean="0"/>
              <a:t> </a:t>
            </a:r>
            <a:r>
              <a:rPr lang="ru-RU" sz="3100" dirty="0" smtClean="0">
                <a:solidFill>
                  <a:schemeClr val="tx2">
                    <a:lumMod val="75000"/>
                  </a:schemeClr>
                </a:solidFill>
              </a:rPr>
              <a:t>- содержание, </a:t>
            </a:r>
            <a:br>
              <a:rPr lang="ru-RU" sz="3100" dirty="0" smtClean="0">
                <a:solidFill>
                  <a:schemeClr val="tx2">
                    <a:lumMod val="75000"/>
                  </a:schemeClr>
                </a:solidFill>
              </a:rPr>
            </a:br>
            <a:r>
              <a:rPr lang="ru-RU" sz="3100" dirty="0" smtClean="0">
                <a:solidFill>
                  <a:schemeClr val="tx2">
                    <a:lumMod val="75000"/>
                  </a:schemeClr>
                </a:solidFill>
              </a:rPr>
              <a:t> - оформление, </a:t>
            </a:r>
            <a:br>
              <a:rPr lang="ru-RU" sz="3100" dirty="0" smtClean="0">
                <a:solidFill>
                  <a:schemeClr val="tx2">
                    <a:lumMod val="75000"/>
                  </a:schemeClr>
                </a:solidFill>
              </a:rPr>
            </a:br>
            <a:r>
              <a:rPr lang="ru-RU" sz="3100" dirty="0" smtClean="0">
                <a:solidFill>
                  <a:schemeClr val="tx2">
                    <a:lumMod val="75000"/>
                  </a:schemeClr>
                </a:solidFill>
              </a:rPr>
              <a:t> - представление,</a:t>
            </a:r>
            <a:br>
              <a:rPr lang="ru-RU" sz="3100" dirty="0" smtClean="0">
                <a:solidFill>
                  <a:schemeClr val="tx2">
                    <a:lumMod val="75000"/>
                  </a:schemeClr>
                </a:solidFill>
              </a:rPr>
            </a:br>
            <a:r>
              <a:rPr lang="ru-RU" sz="3100" dirty="0" smtClean="0">
                <a:solidFill>
                  <a:schemeClr val="tx2">
                    <a:lumMod val="75000"/>
                  </a:schemeClr>
                </a:solidFill>
              </a:rPr>
              <a:t> - насколько интересно слушателям и т.д</a:t>
            </a:r>
            <a:r>
              <a:rPr lang="ru-RU" dirty="0" smtClean="0">
                <a:solidFill>
                  <a:schemeClr val="tx2">
                    <a:lumMod val="75000"/>
                  </a:schemeClr>
                </a:solidFill>
              </a:rPr>
              <a:t>. </a:t>
            </a:r>
            <a:br>
              <a:rPr lang="ru-RU" dirty="0" smtClean="0">
                <a:solidFill>
                  <a:schemeClr val="tx2">
                    <a:lumMod val="75000"/>
                  </a:schemeClr>
                </a:solidFill>
              </a:rPr>
            </a:br>
            <a:endParaRPr lang="ru-RU" dirty="0">
              <a:solidFill>
                <a:schemeClr val="tx2">
                  <a:lumMod val="75000"/>
                </a:schemeClr>
              </a:solidFill>
            </a:endParaRPr>
          </a:p>
        </p:txBody>
      </p:sp>
      <p:sp>
        <p:nvSpPr>
          <p:cNvPr id="3" name="Текст 2"/>
          <p:cNvSpPr>
            <a:spLocks noGrp="1"/>
          </p:cNvSpPr>
          <p:nvPr>
            <p:ph type="body" idx="1"/>
          </p:nvPr>
        </p:nvSpPr>
        <p:spPr>
          <a:xfrm>
            <a:off x="428625" y="571500"/>
            <a:ext cx="7429500" cy="1285875"/>
          </a:xfrm>
        </p:spPr>
        <p:txBody>
          <a:bodyPr>
            <a:noAutofit/>
          </a:bodyPr>
          <a:lstStyle/>
          <a:p>
            <a:pPr algn="ctr" eaLnBrk="1" fontAlgn="auto" hangingPunct="1">
              <a:spcAft>
                <a:spcPts val="0"/>
              </a:spcAft>
              <a:buFont typeface="Wingdings 2"/>
              <a:buNone/>
              <a:defRPr/>
            </a:pPr>
            <a:r>
              <a:rPr lang="ru-RU" sz="2400" b="1" i="1" dirty="0" smtClean="0">
                <a:solidFill>
                  <a:schemeClr val="tx2">
                    <a:lumMod val="75000"/>
                  </a:schemeClr>
                </a:solidFill>
              </a:rPr>
              <a:t>Оценка таких творческих работ учащихся, как литературные газеты, афиши к драматическим произведениям, кроссворды, тесты, словарные диктанты</a:t>
            </a:r>
            <a:endParaRPr lang="ru-RU" sz="2400" b="1" i="1" dirty="0">
              <a:solidFill>
                <a:schemeClr val="tx2">
                  <a:lumMod val="75000"/>
                </a:schemeClr>
              </a:solidFill>
            </a:endParaRPr>
          </a:p>
        </p:txBody>
      </p:sp>
      <p:pic>
        <p:nvPicPr>
          <p:cNvPr id="5121" name="Picture 1"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643578"/>
            <a:ext cx="952500" cy="952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53"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3000"/>
                            </p:stCondLst>
                            <p:childTnLst>
                              <p:par>
                                <p:cTn id="15" presetID="9" presetClass="entr" presetSubtype="0" fill="hold" nodeType="afterEffect">
                                  <p:stCondLst>
                                    <p:cond delay="0"/>
                                  </p:stCondLst>
                                  <p:childTnLst>
                                    <p:set>
                                      <p:cBhvr>
                                        <p:cTn id="16" dur="1" fill="hold">
                                          <p:stCondLst>
                                            <p:cond delay="0"/>
                                          </p:stCondLst>
                                        </p:cTn>
                                        <p:tgtEl>
                                          <p:spTgt spid="5121"/>
                                        </p:tgtEl>
                                        <p:attrNameLst>
                                          <p:attrName>style.visibility</p:attrName>
                                        </p:attrNameLst>
                                      </p:cBhvr>
                                      <p:to>
                                        <p:strVal val="visible"/>
                                      </p:to>
                                    </p:set>
                                    <p:animEffect transition="in" filter="dissolve">
                                      <p:cBhvr>
                                        <p:cTn id="17" dur="1000"/>
                                        <p:tgtEl>
                                          <p:spTgt spid="5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3678997"/>
          </a:xfrm>
        </p:spPr>
        <p:txBody>
          <a:bodyPr>
            <a:normAutofit fontScale="90000"/>
          </a:bodyPr>
          <a:lstStyle/>
          <a:p>
            <a:pPr algn="ctr" eaLnBrk="1" fontAlgn="auto" hangingPunct="1">
              <a:spcAft>
                <a:spcPts val="0"/>
              </a:spcAft>
              <a:defRPr/>
            </a:pPr>
            <a:r>
              <a:rPr lang="ru-RU" sz="3600" dirty="0" smtClean="0">
                <a:solidFill>
                  <a:schemeClr val="tx2">
                    <a:lumMod val="75000"/>
                  </a:schemeClr>
                </a:solidFill>
              </a:rPr>
              <a:t> </a:t>
            </a:r>
            <a:br>
              <a:rPr lang="ru-RU" sz="3600" dirty="0" smtClean="0">
                <a:solidFill>
                  <a:schemeClr val="tx2">
                    <a:lumMod val="75000"/>
                  </a:schemeClr>
                </a:solidFill>
              </a:rPr>
            </a:br>
            <a:r>
              <a:rPr lang="ru-RU" sz="3600" dirty="0" smtClean="0">
                <a:solidFill>
                  <a:schemeClr val="tx2">
                    <a:lumMod val="75000"/>
                  </a:schemeClr>
                </a:solidFill>
              </a:rPr>
              <a:t> - </a:t>
            </a:r>
            <a:r>
              <a:rPr lang="ru-RU" sz="3600" i="1" dirty="0" smtClean="0">
                <a:solidFill>
                  <a:srgbClr val="C00000"/>
                </a:solidFill>
              </a:rPr>
              <a:t>достоинства ответа</a:t>
            </a:r>
            <a:r>
              <a:rPr lang="ru-RU" sz="3600" i="1" dirty="0" smtClean="0">
                <a:solidFill>
                  <a:schemeClr val="tx2">
                    <a:lumMod val="75000"/>
                  </a:schemeClr>
                </a:solidFill>
              </a:rPr>
              <a:t>, </a:t>
            </a:r>
            <a:r>
              <a:rPr lang="ru-RU" sz="3600" dirty="0" smtClean="0">
                <a:solidFill>
                  <a:schemeClr val="tx2">
                    <a:lumMod val="75000"/>
                  </a:schemeClr>
                </a:solidFill>
              </a:rPr>
              <a:t/>
            </a:r>
            <a:br>
              <a:rPr lang="ru-RU" sz="3600" dirty="0" smtClean="0">
                <a:solidFill>
                  <a:schemeClr val="tx2">
                    <a:lumMod val="75000"/>
                  </a:schemeClr>
                </a:solidFill>
              </a:rPr>
            </a:br>
            <a:r>
              <a:rPr lang="ru-RU" sz="3600" dirty="0" smtClean="0">
                <a:solidFill>
                  <a:schemeClr val="tx2">
                    <a:lumMod val="75000"/>
                  </a:schemeClr>
                </a:solidFill>
              </a:rPr>
              <a:t> - замечания, </a:t>
            </a:r>
            <a:br>
              <a:rPr lang="ru-RU" sz="3600" dirty="0" smtClean="0">
                <a:solidFill>
                  <a:schemeClr val="tx2">
                    <a:lumMod val="75000"/>
                  </a:schemeClr>
                </a:solidFill>
              </a:rPr>
            </a:br>
            <a:r>
              <a:rPr lang="ru-RU" sz="3600" dirty="0" smtClean="0">
                <a:solidFill>
                  <a:schemeClr val="tx2">
                    <a:lumMod val="75000"/>
                  </a:schemeClr>
                </a:solidFill>
              </a:rPr>
              <a:t> - дополнения,</a:t>
            </a:r>
            <a:br>
              <a:rPr lang="ru-RU" sz="3600" dirty="0" smtClean="0">
                <a:solidFill>
                  <a:schemeClr val="tx2">
                    <a:lumMod val="75000"/>
                  </a:schemeClr>
                </a:solidFill>
              </a:rPr>
            </a:br>
            <a:r>
              <a:rPr lang="ru-RU" sz="3600" dirty="0" smtClean="0">
                <a:solidFill>
                  <a:schemeClr val="tx2">
                    <a:lumMod val="75000"/>
                  </a:schemeClr>
                </a:solidFill>
              </a:rPr>
              <a:t> - исправления, </a:t>
            </a:r>
            <a:br>
              <a:rPr lang="ru-RU" sz="3600" dirty="0" smtClean="0">
                <a:solidFill>
                  <a:schemeClr val="tx2">
                    <a:lumMod val="75000"/>
                  </a:schemeClr>
                </a:solidFill>
              </a:rPr>
            </a:br>
            <a:r>
              <a:rPr lang="ru-RU" sz="3600" dirty="0" smtClean="0">
                <a:solidFill>
                  <a:schemeClr val="tx2">
                    <a:lumMod val="75000"/>
                  </a:schemeClr>
                </a:solidFill>
              </a:rPr>
              <a:t> - общий вывод. </a:t>
            </a:r>
            <a:r>
              <a:rPr lang="ru-RU" dirty="0" smtClean="0">
                <a:solidFill>
                  <a:schemeClr val="tx2">
                    <a:lumMod val="75000"/>
                  </a:schemeClr>
                </a:solidFill>
              </a:rPr>
              <a:t/>
            </a:r>
            <a:br>
              <a:rPr lang="ru-RU" dirty="0" smtClean="0">
                <a:solidFill>
                  <a:schemeClr val="tx2">
                    <a:lumMod val="75000"/>
                  </a:schemeClr>
                </a:solidFill>
              </a:rPr>
            </a:br>
            <a:endParaRPr lang="ru-RU" dirty="0">
              <a:solidFill>
                <a:schemeClr val="tx2">
                  <a:lumMod val="75000"/>
                </a:schemeClr>
              </a:solidFill>
            </a:endParaRPr>
          </a:p>
        </p:txBody>
      </p:sp>
      <p:sp>
        <p:nvSpPr>
          <p:cNvPr id="3" name="Текст 2"/>
          <p:cNvSpPr>
            <a:spLocks noGrp="1"/>
          </p:cNvSpPr>
          <p:nvPr>
            <p:ph type="body" idx="1"/>
          </p:nvPr>
        </p:nvSpPr>
        <p:spPr>
          <a:xfrm>
            <a:off x="1285875" y="714375"/>
            <a:ext cx="6254750" cy="1214438"/>
          </a:xfrm>
        </p:spPr>
        <p:txBody>
          <a:bodyPr>
            <a:noAutofit/>
          </a:bodyPr>
          <a:lstStyle/>
          <a:p>
            <a:pPr eaLnBrk="1" fontAlgn="auto" hangingPunct="1">
              <a:spcAft>
                <a:spcPts val="0"/>
              </a:spcAft>
              <a:buFont typeface="Wingdings 2"/>
              <a:buNone/>
              <a:defRPr/>
            </a:pPr>
            <a:r>
              <a:rPr lang="ru-RU" sz="3200" b="1" i="1" dirty="0" smtClean="0">
                <a:solidFill>
                  <a:schemeClr val="bg2">
                    <a:lumMod val="50000"/>
                  </a:schemeClr>
                </a:solidFill>
              </a:rPr>
              <a:t>Рецензия устного ответа :</a:t>
            </a:r>
            <a:endParaRPr lang="ru-RU" sz="3200" b="1" i="1" dirty="0">
              <a:solidFill>
                <a:schemeClr val="bg2">
                  <a:lumMod val="50000"/>
                </a:schemeClr>
              </a:solidFill>
            </a:endParaRPr>
          </a:p>
        </p:txBody>
      </p:sp>
      <p:pic>
        <p:nvPicPr>
          <p:cNvPr id="4097" name="Picture 1"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8191500" y="5643578"/>
            <a:ext cx="952500" cy="952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53"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3000"/>
                            </p:stCondLst>
                            <p:childTnLst>
                              <p:par>
                                <p:cTn id="15" presetID="9" presetClass="entr" presetSubtype="0" fill="hold" nodeType="afterEffect">
                                  <p:stCondLst>
                                    <p:cond delay="0"/>
                                  </p:stCondLst>
                                  <p:childTnLst>
                                    <p:set>
                                      <p:cBhvr>
                                        <p:cTn id="16" dur="1" fill="hold">
                                          <p:stCondLst>
                                            <p:cond delay="0"/>
                                          </p:stCondLst>
                                        </p:cTn>
                                        <p:tgtEl>
                                          <p:spTgt spid="4097"/>
                                        </p:tgtEl>
                                        <p:attrNameLst>
                                          <p:attrName>style.visibility</p:attrName>
                                        </p:attrNameLst>
                                      </p:cBhvr>
                                      <p:to>
                                        <p:strVal val="visible"/>
                                      </p:to>
                                    </p:set>
                                    <p:animEffect transition="in" filter="dissolve">
                                      <p:cBhvr>
                                        <p:cTn id="17" dur="5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1538" y="1928802"/>
            <a:ext cx="6255488" cy="4143404"/>
          </a:xfrm>
        </p:spPr>
        <p:txBody>
          <a:bodyPr>
            <a:normAutofit fontScale="90000"/>
          </a:bodyPr>
          <a:lstStyle/>
          <a:p>
            <a:pPr algn="ctr" eaLnBrk="1" fontAlgn="auto" hangingPunct="1">
              <a:spcAft>
                <a:spcPts val="0"/>
              </a:spcAft>
              <a:defRPr/>
            </a:pPr>
            <a:r>
              <a:rPr lang="ru-RU" sz="2200" dirty="0" smtClean="0">
                <a:solidFill>
                  <a:schemeClr val="accent1">
                    <a:lumMod val="75000"/>
                  </a:schemeClr>
                </a:solidFill>
              </a:rPr>
              <a:t>Учащийся должен </a:t>
            </a:r>
            <a:br>
              <a:rPr lang="ru-RU" sz="2200" dirty="0" smtClean="0">
                <a:solidFill>
                  <a:schemeClr val="accent1">
                    <a:lumMod val="75000"/>
                  </a:schemeClr>
                </a:solidFill>
              </a:rPr>
            </a:br>
            <a:r>
              <a:rPr lang="ru-RU" sz="2200" dirty="0" smtClean="0">
                <a:solidFill>
                  <a:schemeClr val="accent1">
                    <a:lumMod val="75000"/>
                  </a:schemeClr>
                </a:solidFill>
              </a:rPr>
              <a:t/>
            </a:r>
            <a:br>
              <a:rPr lang="ru-RU" sz="2200" dirty="0" smtClean="0">
                <a:solidFill>
                  <a:schemeClr val="accent1">
                    <a:lumMod val="75000"/>
                  </a:schemeClr>
                </a:solidFill>
              </a:rPr>
            </a:br>
            <a:r>
              <a:rPr lang="ru-RU" sz="2200" dirty="0" smtClean="0">
                <a:solidFill>
                  <a:schemeClr val="accent1">
                    <a:lumMod val="75000"/>
                  </a:schemeClr>
                </a:solidFill>
              </a:rPr>
              <a:t> - иметь четкое представление о цели учебной деятельности; </a:t>
            </a:r>
            <a:br>
              <a:rPr lang="ru-RU" sz="2200" dirty="0" smtClean="0">
                <a:solidFill>
                  <a:schemeClr val="accent1">
                    <a:lumMod val="75000"/>
                  </a:schemeClr>
                </a:solidFill>
              </a:rPr>
            </a:br>
            <a:r>
              <a:rPr lang="ru-RU" sz="2200" dirty="0" smtClean="0">
                <a:solidFill>
                  <a:schemeClr val="accent1">
                    <a:lumMod val="75000"/>
                  </a:schemeClr>
                </a:solidFill>
              </a:rPr>
              <a:t> - иметь четкое представление о познавательных результатах своей учебной деятельности; </a:t>
            </a:r>
            <a:br>
              <a:rPr lang="ru-RU" sz="2200" dirty="0" smtClean="0">
                <a:solidFill>
                  <a:schemeClr val="accent1">
                    <a:lumMod val="75000"/>
                  </a:schemeClr>
                </a:solidFill>
              </a:rPr>
            </a:br>
            <a:r>
              <a:rPr lang="ru-RU" sz="2200" dirty="0" smtClean="0">
                <a:solidFill>
                  <a:schemeClr val="accent1">
                    <a:lumMod val="75000"/>
                  </a:schemeClr>
                </a:solidFill>
              </a:rPr>
              <a:t> - четко представлять, какими навыками и умениями он должен владеть в том или ином классе;</a:t>
            </a:r>
            <a:br>
              <a:rPr lang="ru-RU" sz="2200" dirty="0" smtClean="0">
                <a:solidFill>
                  <a:schemeClr val="accent1">
                    <a:lumMod val="75000"/>
                  </a:schemeClr>
                </a:solidFill>
              </a:rPr>
            </a:br>
            <a:r>
              <a:rPr lang="ru-RU" sz="2200" dirty="0" smtClean="0">
                <a:solidFill>
                  <a:schemeClr val="accent1">
                    <a:lumMod val="75000"/>
                  </a:schemeClr>
                </a:solidFill>
              </a:rPr>
              <a:t> - понимать, что самооценка нужна для того, чтобы процесс его учения становился сознательным, а следовательно, более эффективным</a:t>
            </a:r>
            <a:r>
              <a:rPr lang="ru-RU" dirty="0" smtClean="0">
                <a:solidFill>
                  <a:schemeClr val="accent1">
                    <a:lumMod val="75000"/>
                  </a:schemeClr>
                </a:solidFill>
              </a:rPr>
              <a:t>.</a:t>
            </a:r>
            <a:r>
              <a:rPr lang="ru-RU" dirty="0" smtClean="0"/>
              <a:t> </a:t>
            </a:r>
            <a:br>
              <a:rPr lang="ru-RU" dirty="0" smtClean="0"/>
            </a:br>
            <a:endParaRPr lang="ru-RU" dirty="0"/>
          </a:p>
        </p:txBody>
      </p:sp>
      <p:sp>
        <p:nvSpPr>
          <p:cNvPr id="3" name="Текст 2"/>
          <p:cNvSpPr>
            <a:spLocks noGrp="1"/>
          </p:cNvSpPr>
          <p:nvPr>
            <p:ph type="body" idx="1"/>
          </p:nvPr>
        </p:nvSpPr>
        <p:spPr>
          <a:xfrm>
            <a:off x="1000125" y="285750"/>
            <a:ext cx="6254750" cy="1314450"/>
          </a:xfrm>
        </p:spPr>
        <p:txBody>
          <a:bodyPr>
            <a:normAutofit/>
          </a:bodyPr>
          <a:lstStyle/>
          <a:p>
            <a:pPr algn="ctr" eaLnBrk="1" fontAlgn="auto" hangingPunct="1">
              <a:spcAft>
                <a:spcPts val="0"/>
              </a:spcAft>
              <a:buFont typeface="Wingdings 2"/>
              <a:buNone/>
              <a:defRPr/>
            </a:pPr>
            <a:r>
              <a:rPr lang="ru-RU" sz="2400" i="1" dirty="0" smtClean="0">
                <a:solidFill>
                  <a:schemeClr val="accent1">
                    <a:lumMod val="75000"/>
                  </a:schemeClr>
                </a:solidFill>
              </a:rPr>
              <a:t> </a:t>
            </a:r>
            <a:r>
              <a:rPr lang="ru-RU" sz="2400" b="1" i="1" dirty="0" smtClean="0">
                <a:solidFill>
                  <a:schemeClr val="bg2">
                    <a:lumMod val="50000"/>
                  </a:schemeClr>
                </a:solidFill>
              </a:rPr>
              <a:t>Какие же принципы следует положить в основу формирования у детей умения самооценки? </a:t>
            </a:r>
          </a:p>
          <a:p>
            <a:pPr algn="ctr" eaLnBrk="1" fontAlgn="auto" hangingPunct="1">
              <a:spcAft>
                <a:spcPts val="0"/>
              </a:spcAft>
              <a:buFont typeface="Wingdings 2"/>
              <a:buNone/>
              <a:defRPr/>
            </a:pPr>
            <a:endParaRPr lang="ru-RU" dirty="0"/>
          </a:p>
        </p:txBody>
      </p:sp>
      <p:pic>
        <p:nvPicPr>
          <p:cNvPr id="3073" name="Picture 1" descr="C:\Documents and Settings\Olga\Мои документы\Мои рисунки\2487.gif"/>
          <p:cNvPicPr>
            <a:picLocks noChangeAspect="1" noChangeArrowheads="1"/>
          </p:cNvPicPr>
          <p:nvPr/>
        </p:nvPicPr>
        <p:blipFill>
          <a:blip r:embed="rId2" cstate="print"/>
          <a:srcRect/>
          <a:stretch>
            <a:fillRect/>
          </a:stretch>
        </p:blipFill>
        <p:spPr bwMode="auto">
          <a:xfrm>
            <a:off x="7143750" y="5715000"/>
            <a:ext cx="952500" cy="952500"/>
          </a:xfrm>
          <a:prstGeom prst="rect">
            <a:avLst/>
          </a:prstGeom>
          <a:noFill/>
          <a:ln w="9525">
            <a:noFill/>
            <a:miter lim="800000"/>
            <a:headEnd/>
            <a:tailEnd/>
          </a:ln>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53"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500"/>
                            </p:stCondLst>
                            <p:childTnLst>
                              <p:par>
                                <p:cTn id="15" presetID="9" presetClass="entr" presetSubtype="0" fill="hold" nodeType="afterEffect">
                                  <p:stCondLst>
                                    <p:cond delay="0"/>
                                  </p:stCondLst>
                                  <p:childTnLst>
                                    <p:set>
                                      <p:cBhvr>
                                        <p:cTn id="16" dur="1" fill="hold">
                                          <p:stCondLst>
                                            <p:cond delay="0"/>
                                          </p:stCondLst>
                                        </p:cTn>
                                        <p:tgtEl>
                                          <p:spTgt spid="3073"/>
                                        </p:tgtEl>
                                        <p:attrNameLst>
                                          <p:attrName>style.visibility</p:attrName>
                                        </p:attrNameLst>
                                      </p:cBhvr>
                                      <p:to>
                                        <p:strVal val="visible"/>
                                      </p:to>
                                    </p:set>
                                    <p:animEffect transition="in" filter="dissolve">
                                      <p:cBhvr>
                                        <p:cTn id="17" dur="10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928662" y="1714488"/>
            <a:ext cx="6255488" cy="4005853"/>
          </a:xfrm>
        </p:spPr>
        <p:txBody>
          <a:bodyPr>
            <a:normAutofit/>
          </a:bodyPr>
          <a:lstStyle/>
          <a:p>
            <a:pPr lvl="0" algn="just"/>
            <a:r>
              <a:rPr lang="ru-RU" b="1" dirty="0" smtClean="0">
                <a:solidFill>
                  <a:schemeClr val="bg2">
                    <a:lumMod val="25000"/>
                  </a:schemeClr>
                </a:solidFill>
              </a:rPr>
              <a:t> - </a:t>
            </a:r>
            <a:r>
              <a:rPr lang="ru-RU" sz="2400" b="1" dirty="0" smtClean="0">
                <a:solidFill>
                  <a:schemeClr val="bg2">
                    <a:lumMod val="25000"/>
                  </a:schemeClr>
                </a:solidFill>
              </a:rPr>
              <a:t>заявление ребенка, что он может делать упражнения раньше, чем выучит правила; </a:t>
            </a:r>
          </a:p>
          <a:p>
            <a:pPr lvl="0" algn="just"/>
            <a:r>
              <a:rPr lang="ru-RU" sz="2400" b="1" dirty="0" smtClean="0">
                <a:solidFill>
                  <a:schemeClr val="bg2">
                    <a:lumMod val="25000"/>
                  </a:schemeClr>
                </a:solidFill>
              </a:rPr>
              <a:t> - утверждения, что в классе было так понятно объяснено, что учить и повторять совершенно не требуется; </a:t>
            </a:r>
          </a:p>
          <a:p>
            <a:pPr lvl="0" algn="just"/>
            <a:r>
              <a:rPr lang="ru-RU" sz="2400" b="1" dirty="0" smtClean="0">
                <a:solidFill>
                  <a:schemeClr val="bg2">
                    <a:lumMod val="25000"/>
                  </a:schemeClr>
                </a:solidFill>
              </a:rPr>
              <a:t> - уверения, что плохую отметку в классе он получил случайно, так как забыл в момент, когда вызвали, но вообще-то он все знает хорошо и т.д. </a:t>
            </a:r>
          </a:p>
          <a:p>
            <a:endParaRPr lang="ru-RU" dirty="0"/>
          </a:p>
        </p:txBody>
      </p:sp>
      <p:sp>
        <p:nvSpPr>
          <p:cNvPr id="5" name="TextBox 4"/>
          <p:cNvSpPr txBox="1"/>
          <p:nvPr/>
        </p:nvSpPr>
        <p:spPr>
          <a:xfrm>
            <a:off x="1214414" y="357166"/>
            <a:ext cx="6072230" cy="830997"/>
          </a:xfrm>
          <a:prstGeom prst="rect">
            <a:avLst/>
          </a:prstGeom>
          <a:noFill/>
        </p:spPr>
        <p:txBody>
          <a:bodyPr wrap="square" rtlCol="0">
            <a:spAutoFit/>
          </a:bodyPr>
          <a:lstStyle/>
          <a:p>
            <a:pPr algn="ctr"/>
            <a:r>
              <a:rPr lang="ru-RU" sz="2400" b="1" i="1" dirty="0" smtClean="0">
                <a:solidFill>
                  <a:schemeClr val="bg2">
                    <a:lumMod val="50000"/>
                  </a:schemeClr>
                </a:solidFill>
              </a:rPr>
              <a:t>Обычные признаки кажущейся понятности задания: </a:t>
            </a:r>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265</TotalTime>
  <Words>552</Words>
  <Application>Microsoft Office PowerPoint</Application>
  <PresentationFormat>Экран (4:3)</PresentationFormat>
  <Paragraphs>42</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Изящная</vt:lpstr>
      <vt:lpstr>Система контроля и  оценки  учащихся  на уроках  </vt:lpstr>
      <vt:lpstr>   - любая деятельность ученика по добыванию знаний должна быть оценена;  - оценка не должна носить в первую очередь контролирующей  и констатирующей функции на каждом уроке;  - она должна прежде всего содержать в себе побуждающие для ученика стимулы,  - должна способствовать тому, чтобы у ученика проснулось желание учиться, если таковое пока дремлет, или желание узнать больше, основательнее, глубже, если это желание уже есть;  - контролирующие и констатирующие функции оценка проявит на итоговом уроке, при итоговом тестировании или зачете, в общем, тогда, когда подводится итог изучения учебного материала;  - оценка на уроке должна быть полностью лишена какого-либо момента сравнения одного ученика с другим;  - она в первую очередь должна отмечать изменения, происходящие с данным учащимся, позитивные или негативные;  - оценка не должна быть наказанием для ученика со стороны учителя;   - оценке учителя должна предшествовать самооценка ученика, а отсюда необходимое условие - постоянно учить детей самооценке и саморефлексии;  - оценка должна быть понятна ученику и восприниматься им как объективная;  - оценка не должна быть убийственной для того, кто старался и у него пока не получается, она должна постоянно давать ему надежду на то, что количество обязательно перейдет в качество;  - нельзя абсолютизировать роль оценки на уроке, учащийся должен понимать: это не самое главное в процессе обучения, и роль учителя во многом состоит в том, чтобы разъяснить детям, зачем нужна оценка на уроке;  - оценку должен давать не только учитель, но и ученики друг другу.  </vt:lpstr>
      <vt:lpstr>Взаимооценка - важнейшая составляющая оценочной деятельности на уроке, так как  эта деятельность побуждает ученика быть на уроке в активной деятельной позиции, анализировать, сравнивать, оценивать, делать выводы, стремиться работать лучше.   </vt:lpstr>
      <vt:lpstr>Урок-концерт,  урок-пресс-конференция,  урок-инсценирование,  урок-презентация</vt:lpstr>
      <vt:lpstr>   - умение четко и логично излагать материал,   - глубина содержания выступления,   - манера изложения,   - умение отвечать на вопросы.  </vt:lpstr>
      <vt:lpstr>   - содержание,   - оформление,   - представление,  - насколько интересно слушателям и т.д.  </vt:lpstr>
      <vt:lpstr>   - достоинства ответа,   - замечания,   - дополнения,  - исправления,   - общий вывод.  </vt:lpstr>
      <vt:lpstr>Учащийся должен    - иметь четкое представление о цели учебной деятельности;   - иметь четкое представление о познавательных результатах своей учебной деятельности;   - четко представлять, какими навыками и умениями он должен владеть в том или ином классе;  - понимать, что самооценка нужна для того, чтобы процесс его учения становился сознательным, а следовательно, более эффективным.  </vt:lpstr>
      <vt:lpstr>Слайд 9</vt:lpstr>
      <vt:lpstr>Памятка для учащихся «Рефлексия урока»    Наш  урок  подошёл  к концу, и Я хочу сказать...     -Мне больше всего удалось ...   -За что я могу себя похвалить?   -за что я  могу похвалить одноклассников?   -Что приобрёл?   -Что меня удивило?  - Для меня было открытием то, что ...   - Что, на мой взгляд, не удалось? Почему? Что учесть на будущее? </vt:lpstr>
      <vt:lpstr>Леонов Николай Филиппович</vt:lpstr>
      <vt:lpstr>Почему качество образования 30-40%. Это значит, что брак в работе педагогов составляет 60-70 %. </vt:lpstr>
      <vt:lpstr>Самое эффективное и качественное обучение это самообучение</vt:lpstr>
      <vt:lpstr>Слайд 14</vt:lpstr>
      <vt:lpstr>Слайд 15</vt:lpstr>
      <vt:lpstr>Учащиеся сами следят за тем, чтобы в конце этапа обучения у них не было ни каких пробелов по данному предмету. При этом учащиеся стараются не пропускать занятия даже при наличии уважительной причины. </vt:lpstr>
      <vt:lpstr>Литература и источники:</vt:lpstr>
      <vt:lpstr>Спасибо за внимание!</vt:lpstr>
    </vt:vector>
  </TitlesOfParts>
  <Company>Маруся</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Olga</dc:creator>
  <cp:lastModifiedBy>Admin</cp:lastModifiedBy>
  <cp:revision>31</cp:revision>
  <dcterms:created xsi:type="dcterms:W3CDTF">2009-01-20T06:50:40Z</dcterms:created>
  <dcterms:modified xsi:type="dcterms:W3CDTF">2012-01-30T13:07:23Z</dcterms:modified>
</cp:coreProperties>
</file>