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41"/>
  </p:notesMasterIdLst>
  <p:sldIdLst>
    <p:sldId id="256" r:id="rId2"/>
    <p:sldId id="258" r:id="rId3"/>
    <p:sldId id="294" r:id="rId4"/>
    <p:sldId id="293" r:id="rId5"/>
    <p:sldId id="296" r:id="rId6"/>
    <p:sldId id="259" r:id="rId7"/>
    <p:sldId id="297" r:id="rId8"/>
    <p:sldId id="298" r:id="rId9"/>
    <p:sldId id="299" r:id="rId10"/>
    <p:sldId id="300" r:id="rId11"/>
    <p:sldId id="301" r:id="rId12"/>
    <p:sldId id="261" r:id="rId13"/>
    <p:sldId id="262" r:id="rId14"/>
    <p:sldId id="264" r:id="rId15"/>
    <p:sldId id="265" r:id="rId16"/>
    <p:sldId id="266" r:id="rId17"/>
    <p:sldId id="267" r:id="rId18"/>
    <p:sldId id="271" r:id="rId19"/>
    <p:sldId id="272" r:id="rId20"/>
    <p:sldId id="277" r:id="rId21"/>
    <p:sldId id="302" r:id="rId22"/>
    <p:sldId id="303" r:id="rId23"/>
    <p:sldId id="280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310" r:id="rId36"/>
    <p:sldId id="305" r:id="rId37"/>
    <p:sldId id="295" r:id="rId38"/>
    <p:sldId id="304" r:id="rId39"/>
    <p:sldId id="30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DCE3F-0EA2-4C89-BB1D-05A7BE7B9B72}" type="datetimeFigureOut">
              <a:rPr lang="ru-RU" smtClean="0"/>
              <a:pPr/>
              <a:t>26.05.2012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E18C6-F7E5-4844-A305-47EB3A346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E18C6-F7E5-4844-A305-47EB3A346A7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3137A-E2E2-48A4-8CFE-0C01E489AC3D}" type="datetime1">
              <a:rPr lang="ru-RU" smtClean="0"/>
              <a:pPr/>
              <a:t>26.05.2012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D736B-09FF-4DCB-BE03-09EC55DC44E7}" type="datetime1">
              <a:rPr lang="ru-RU" smtClean="0"/>
              <a:pPr/>
              <a:t>26.05.2012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1D24-97C2-401D-BDDD-76A4DBE354D2}" type="datetime1">
              <a:rPr lang="ru-RU" smtClean="0"/>
              <a:pPr/>
              <a:t>26.05.2012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E799-570F-44A8-9CA3-DAD96FF9B76B}" type="datetime1">
              <a:rPr lang="ru-RU" smtClean="0"/>
              <a:pPr/>
              <a:t>26.05.2012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632F-F032-4B2A-99C4-B9847866442C}" type="datetime1">
              <a:rPr lang="ru-RU" smtClean="0"/>
              <a:pPr/>
              <a:t>26.05.2012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90EC8-3E5E-430A-8FAC-E06C6BA2B702}" type="datetime1">
              <a:rPr lang="ru-RU" smtClean="0"/>
              <a:pPr/>
              <a:t>26.05.2012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4D45-9501-44F2-B7CC-D05707E8488A}" type="datetime1">
              <a:rPr lang="ru-RU" smtClean="0"/>
              <a:pPr/>
              <a:t>26.05.2012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2B78-0E92-45F4-9620-F2CD46D1A400}" type="datetime1">
              <a:rPr lang="ru-RU" smtClean="0"/>
              <a:pPr/>
              <a:t>26.05.2012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6CD9-0B6D-4BDA-BEC6-7CA1A3664346}" type="datetime1">
              <a:rPr lang="ru-RU" smtClean="0"/>
              <a:pPr/>
              <a:t>26.05.2012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2720-5F4B-45DF-B620-026C6BF4E569}" type="datetime1">
              <a:rPr lang="ru-RU" smtClean="0"/>
              <a:pPr/>
              <a:t>26.05.2012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7D4AD-0066-4729-B4E4-8D4F45A32B84}" type="datetime1">
              <a:rPr lang="ru-RU" smtClean="0"/>
              <a:pPr/>
              <a:t>26.05.2012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48BC7E2-5F82-4B91-9693-1B976B0F1019}" type="datetime1">
              <a:rPr lang="ru-RU" smtClean="0"/>
              <a:pPr/>
              <a:t>26.05.2012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wedg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slide" Target="slide25.xml"/><Relationship Id="rId7" Type="http://schemas.openxmlformats.org/officeDocument/2006/relationships/slide" Target="slide29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5" Type="http://schemas.openxmlformats.org/officeDocument/2006/relationships/slide" Target="slide27.xml"/><Relationship Id="rId4" Type="http://schemas.openxmlformats.org/officeDocument/2006/relationships/slide" Target="slide26.xml"/><Relationship Id="rId9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krf.ru/" TargetMode="External"/><Relationship Id="rId7" Type="http://schemas.openxmlformats.org/officeDocument/2006/relationships/hyperlink" Target="http://www.vseslova.ru/" TargetMode="External"/><Relationship Id="rId2" Type="http://schemas.openxmlformats.org/officeDocument/2006/relationships/hyperlink" Target="http://izbiratel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ed" TargetMode="External"/><Relationship Id="rId5" Type="http://schemas.openxmlformats.org/officeDocument/2006/relationships/hyperlink" Target="http://www.adm-serov.ru/" TargetMode="External"/><Relationship Id="rId4" Type="http://schemas.openxmlformats.org/officeDocument/2006/relationships/hyperlink" Target="http://www.ikso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4810" y="381000"/>
            <a:ext cx="4548190" cy="306705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b="1" i="1" dirty="0" smtClean="0">
                <a:solidFill>
                  <a:schemeClr val="tx1"/>
                </a:solidFill>
                <a:latin typeface="Bookman Old Style" pitchFamily="18" charset="0"/>
              </a:rPr>
              <a:t>Тема дня -выборы</a:t>
            </a:r>
            <a:r>
              <a:rPr lang="en-US" b="1" i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n-US" b="1" i="1" dirty="0" smtClean="0">
                <a:solidFill>
                  <a:srgbClr val="FF0000"/>
                </a:solidFill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4214818"/>
            <a:ext cx="5429288" cy="171451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обществознания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Угловская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средняя общеобразовательная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школа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Орлова Тамара Михайловна 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2012г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av-1547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3142466" cy="357187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8674" name="Picture 2" descr="Картинка 3 из 1267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000504"/>
            <a:ext cx="2714644" cy="25565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14291"/>
            <a:ext cx="5857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905375" algn="ctr"/>
              </a:tabLst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Образование избирательных округов и избирательных комиссий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905375" algn="ctr"/>
              </a:tabLst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Какие они, избирательные комиссии?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905375" algn="ctr"/>
              </a:tabLst>
            </a:pPr>
            <a:endParaRPr lang="ru-RU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143240" y="1928802"/>
            <a:ext cx="4429156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Центральная избирательная комиссия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143240" y="2786058"/>
            <a:ext cx="4429156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Избирательные комиссии субъектов федерации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143240" y="3643314"/>
            <a:ext cx="4500594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Окружные избирательные комиссии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143240" y="4500570"/>
            <a:ext cx="4429156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Территориальные (районные, городские и другие) избирательные комиссии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143240" y="5715016"/>
            <a:ext cx="4429156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Участковые избирательные комиссии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3010" name="Picture 2" descr="Картинка 230 из 879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15"/>
            <a:ext cx="2357454" cy="1843101"/>
          </a:xfrm>
          <a:prstGeom prst="rect">
            <a:avLst/>
          </a:prstGeom>
          <a:noFill/>
        </p:spPr>
      </p:pic>
      <p:pic>
        <p:nvPicPr>
          <p:cNvPr id="43012" name="Picture 4" descr="Картинка 199 из 879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857364"/>
            <a:ext cx="1571700" cy="1630350"/>
          </a:xfrm>
          <a:prstGeom prst="rect">
            <a:avLst/>
          </a:prstGeom>
          <a:noFill/>
        </p:spPr>
      </p:pic>
      <p:pic>
        <p:nvPicPr>
          <p:cNvPr id="43016" name="Picture 8" descr="Картинка 99 из 879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5143512"/>
            <a:ext cx="1625974" cy="1500198"/>
          </a:xfrm>
          <a:prstGeom prst="rect">
            <a:avLst/>
          </a:prstGeom>
          <a:noFill/>
        </p:spPr>
      </p:pic>
      <p:pic>
        <p:nvPicPr>
          <p:cNvPr id="43018" name="Picture 10" descr="Картинка 52 из 5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0438"/>
            <a:ext cx="2190750" cy="164782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285728"/>
            <a:ext cx="742955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70C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Право выдвижения кандидатов имеют: 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Избирательные  объединения и                      непосредственно                               избирательные блоки                                       избиратели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4286256"/>
            <a:ext cx="80724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Виды объединений: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партия, фронт, союз и т. д. Чаще всего в выборах участвуют партии. Избирательный блок представляет собой добровольное объединение двух или более общественных объединений. Он обладает правами избирательного объединения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Corpbas\BD19935_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00240"/>
            <a:ext cx="35719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 descr="Картинка 9 из 929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071678"/>
            <a:ext cx="2643206" cy="198240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0000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57752" y="500042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6600CC"/>
                </a:solidFill>
                <a:latin typeface="Bookman Old Style" pitchFamily="18" charset="0"/>
              </a:rPr>
              <a:t>Государственная Дума</a:t>
            </a:r>
          </a:p>
          <a:p>
            <a:pPr algn="ctr"/>
            <a:r>
              <a:rPr lang="ru-RU" b="1" i="1" dirty="0" smtClean="0">
                <a:solidFill>
                  <a:srgbClr val="6600CC"/>
                </a:solidFill>
                <a:latin typeface="Bookman Old Style" pitchFamily="18" charset="0"/>
              </a:rPr>
              <a:t>Федерального Собрания</a:t>
            </a:r>
          </a:p>
          <a:p>
            <a:pPr algn="ctr"/>
            <a:r>
              <a:rPr lang="ru-RU" b="1" i="1" dirty="0" smtClean="0">
                <a:solidFill>
                  <a:srgbClr val="6600CC"/>
                </a:solidFill>
                <a:latin typeface="Bookman Old Style" pitchFamily="18" charset="0"/>
              </a:rPr>
              <a:t>Российской Федерации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496" y="428604"/>
            <a:ext cx="49292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latin typeface="Bookman Old Style" pitchFamily="18" charset="0"/>
              </a:rPr>
              <a:t>Государственная Дума </a:t>
            </a:r>
          </a:p>
          <a:p>
            <a:pPr algn="ctr">
              <a:defRPr/>
            </a:pPr>
            <a:r>
              <a:rPr lang="ru-RU" sz="2000" b="1" i="1" dirty="0" smtClean="0">
                <a:latin typeface="Bookman Old Style" pitchFamily="18" charset="0"/>
              </a:rPr>
              <a:t>Федерального Собрания РФ состоит из 450 депутатов и</a:t>
            </a:r>
          </a:p>
          <a:p>
            <a:pPr algn="ctr">
              <a:defRPr/>
            </a:pPr>
            <a:r>
              <a:rPr lang="ru-RU" sz="2000" b="1" i="1" dirty="0" smtClean="0">
                <a:latin typeface="Bookman Old Style" pitchFamily="18" charset="0"/>
              </a:rPr>
              <a:t>избирается сроком на пять лет.</a:t>
            </a:r>
          </a:p>
          <a:p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143372" y="4214818"/>
            <a:ext cx="47149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Bookman Old Style" pitchFamily="18" charset="0"/>
              </a:rPr>
              <a:t>Государственный Совет РФ</a:t>
            </a:r>
          </a:p>
          <a:p>
            <a:pPr algn="ctr"/>
            <a:r>
              <a:rPr lang="ru-RU" sz="2000" b="1" i="1" dirty="0" smtClean="0">
                <a:latin typeface="Bookman Old Style" pitchFamily="18" charset="0"/>
              </a:rPr>
              <a:t>состоит из 100 депутатов и избирается сроком на</a:t>
            </a:r>
          </a:p>
          <a:p>
            <a:pPr algn="ctr"/>
            <a:r>
              <a:rPr lang="ru-RU" sz="2000" b="1" i="1" dirty="0" smtClean="0">
                <a:latin typeface="Bookman Old Style" pitchFamily="18" charset="0"/>
              </a:rPr>
              <a:t>пять лет.</a:t>
            </a:r>
          </a:p>
          <a:p>
            <a:endParaRPr lang="ru-RU" sz="3200" dirty="0"/>
          </a:p>
        </p:txBody>
      </p:sp>
      <p:pic>
        <p:nvPicPr>
          <p:cNvPr id="4" name="Рисунок 3" descr="480x320_WHAnehQUa3866tYRlC84fMgHIF1SqPy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52"/>
            <a:ext cx="3929058" cy="2500330"/>
          </a:xfrm>
          <a:prstGeom prst="rect">
            <a:avLst/>
          </a:prstGeom>
        </p:spPr>
      </p:pic>
      <p:pic>
        <p:nvPicPr>
          <p:cNvPr id="5" name="Рисунок 4" descr="1865065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71876"/>
            <a:ext cx="4000496" cy="2643206"/>
          </a:xfrm>
          <a:prstGeom prst="rect">
            <a:avLst/>
          </a:prstGeom>
        </p:spPr>
      </p:pic>
      <p:pic>
        <p:nvPicPr>
          <p:cNvPr id="6" name="Picture 2" descr="Картинка 3 из 1267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5357826"/>
            <a:ext cx="1249065" cy="117632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428604"/>
            <a:ext cx="7572428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Bookman Old Style" pitchFamily="18" charset="0"/>
              </a:rPr>
              <a:t>Как полноправный гражданин ты можешь:</a:t>
            </a:r>
          </a:p>
          <a:p>
            <a:pPr algn="ctr"/>
            <a:endParaRPr lang="ru-RU" sz="2800" b="1" i="1" dirty="0" smtClean="0">
              <a:latin typeface="Bookman Old Style" pitchFamily="18" charset="0"/>
            </a:endParaRPr>
          </a:p>
          <a:p>
            <a:pPr algn="ctr"/>
            <a:r>
              <a:rPr lang="ru-RU" sz="2800" b="1" i="1" dirty="0" smtClean="0">
                <a:latin typeface="Bookman Old Style" pitchFamily="18" charset="0"/>
              </a:rPr>
              <a:t>Принимать  участие в референдуме, в выборах с 18 лет и выбирать:</a:t>
            </a:r>
          </a:p>
          <a:p>
            <a:pPr algn="ctr"/>
            <a:endParaRPr lang="ru-RU" b="1" i="1" dirty="0" smtClean="0">
              <a:latin typeface="Bookman Old Style" pitchFamily="18" charset="0"/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ru-RU" b="1" i="1" dirty="0" smtClean="0">
                <a:latin typeface="Bookman Old Style" pitchFamily="18" charset="0"/>
              </a:rPr>
              <a:t>Президента Российской Федерации;</a:t>
            </a:r>
          </a:p>
          <a:p>
            <a:pPr marL="342900" indent="-342900" algn="ctr">
              <a:buFont typeface="+mj-lt"/>
              <a:buAutoNum type="arabicPeriod"/>
            </a:pPr>
            <a:endParaRPr lang="ru-RU" b="1" i="1" dirty="0" smtClean="0">
              <a:latin typeface="Bookman Old Style" pitchFamily="18" charset="0"/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ru-RU" b="1" i="1" dirty="0" smtClean="0">
                <a:latin typeface="Bookman Old Style" pitchFamily="18" charset="0"/>
              </a:rPr>
              <a:t>Депутатов Государственной Думы;</a:t>
            </a:r>
          </a:p>
          <a:p>
            <a:pPr marL="342900" indent="-342900" algn="ctr">
              <a:buFont typeface="+mj-lt"/>
              <a:buAutoNum type="arabicPeriod"/>
            </a:pPr>
            <a:endParaRPr lang="ru-RU" b="1" i="1" dirty="0" smtClean="0">
              <a:latin typeface="Bookman Old Style" pitchFamily="18" charset="0"/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ru-RU" b="1" i="1" dirty="0" smtClean="0">
                <a:latin typeface="Bookman Old Style" pitchFamily="18" charset="0"/>
              </a:rPr>
              <a:t>Федерального Собрания РФ;</a:t>
            </a:r>
          </a:p>
          <a:p>
            <a:pPr marL="342900" indent="-342900" algn="ctr">
              <a:buFont typeface="+mj-lt"/>
              <a:buAutoNum type="arabicPeriod"/>
            </a:pPr>
            <a:endParaRPr lang="ru-RU" b="1" i="1" dirty="0" smtClean="0">
              <a:latin typeface="Bookman Old Style" pitchFamily="18" charset="0"/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ru-RU" b="1" i="1" dirty="0" smtClean="0">
                <a:latin typeface="Bookman Old Style" pitchFamily="18" charset="0"/>
              </a:rPr>
              <a:t>Депутатов Государственного Совета РФ;</a:t>
            </a:r>
          </a:p>
          <a:p>
            <a:pPr marL="342900" indent="-342900" algn="ctr">
              <a:buFont typeface="+mj-lt"/>
              <a:buAutoNum type="arabicPeriod"/>
            </a:pPr>
            <a:endParaRPr lang="ru-RU" b="1" i="1" dirty="0" smtClean="0">
              <a:latin typeface="Bookman Old Style" pitchFamily="18" charset="0"/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ru-RU" b="1" i="1" dirty="0" smtClean="0">
                <a:latin typeface="Bookman Old Style" pitchFamily="18" charset="0"/>
              </a:rPr>
              <a:t>Депутатов представительного органа местного самоуправления города или района, в котором ты живешь.</a:t>
            </a:r>
          </a:p>
          <a:p>
            <a:pPr algn="ctr"/>
            <a:endParaRPr lang="ru-RU" b="1" i="1" dirty="0" smtClean="0">
              <a:latin typeface="Bookman Old Style" pitchFamily="18" charset="0"/>
            </a:endParaRPr>
          </a:p>
          <a:p>
            <a:pPr algn="ctr"/>
            <a:endParaRPr lang="ru-RU" b="1" i="1" dirty="0" smtClean="0">
              <a:latin typeface="Bookman Old Style" pitchFamily="18" charset="0"/>
            </a:endParaRPr>
          </a:p>
          <a:p>
            <a:pPr algn="ctr"/>
            <a:endParaRPr lang="ru-RU" b="1" i="1" dirty="0" smtClean="0">
              <a:latin typeface="Bookman Old Style" pitchFamily="18" charset="0"/>
            </a:endParaRPr>
          </a:p>
        </p:txBody>
      </p:sp>
      <p:pic>
        <p:nvPicPr>
          <p:cNvPr id="3" name="Picture 2" descr="Картинка 3 из 1267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5643578"/>
            <a:ext cx="944776" cy="88975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714488"/>
            <a:ext cx="4572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Bookman Old Style" pitchFamily="18" charset="0"/>
              </a:rPr>
              <a:t>ИЗБИРАТЕЛЬ</a:t>
            </a:r>
            <a:r>
              <a:rPr lang="ru-RU" sz="4800" b="1" i="1" dirty="0" smtClean="0">
                <a:latin typeface="Bookman Old Style" pitchFamily="18" charset="0"/>
              </a:rPr>
              <a:t/>
            </a:r>
            <a:br>
              <a:rPr lang="ru-RU" sz="4800" b="1" i="1" dirty="0" smtClean="0">
                <a:latin typeface="Bookman Old Style" pitchFamily="18" charset="0"/>
              </a:rPr>
            </a:br>
            <a:r>
              <a:rPr lang="ru-RU" sz="4800" b="1" i="1" dirty="0" smtClean="0">
                <a:latin typeface="Bookman Old Style" pitchFamily="18" charset="0"/>
              </a:rPr>
              <a:t>ИМЕЕТ ПРАВО...</a:t>
            </a:r>
            <a:endParaRPr lang="ru-RU" sz="4800" dirty="0"/>
          </a:p>
        </p:txBody>
      </p:sp>
      <p:pic>
        <p:nvPicPr>
          <p:cNvPr id="5" name="Picture 2" descr="Картинка 3 из 1267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000504"/>
            <a:ext cx="2714644" cy="25565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642918"/>
            <a:ext cx="742955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atin typeface="Bookman Old Style" pitchFamily="18" charset="0"/>
              </a:rPr>
              <a:t>…</a:t>
            </a:r>
            <a:r>
              <a:rPr lang="ru-RU" sz="4000" b="1" i="1" dirty="0" smtClean="0">
                <a:latin typeface="Bookman Old Style" pitchFamily="18" charset="0"/>
              </a:rPr>
              <a:t>Избирать, голосовать </a:t>
            </a:r>
          </a:p>
          <a:p>
            <a:pPr algn="ctr"/>
            <a:r>
              <a:rPr lang="ru-RU" sz="4000" b="1" i="1" dirty="0" smtClean="0">
                <a:latin typeface="Bookman Old Style" pitchFamily="18" charset="0"/>
              </a:rPr>
              <a:t>на </a:t>
            </a:r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референдуме</a:t>
            </a:r>
            <a:r>
              <a:rPr lang="ru-RU" sz="4000" b="1" i="1" dirty="0" smtClean="0">
                <a:latin typeface="Bookman Old Style" pitchFamily="18" charset="0"/>
              </a:rPr>
              <a:t>,</a:t>
            </a:r>
          </a:p>
          <a:p>
            <a:pPr algn="ctr"/>
            <a:r>
              <a:rPr lang="ru-RU" sz="4000" b="1" i="1" dirty="0" smtClean="0">
                <a:latin typeface="Bookman Old Style" pitchFamily="18" charset="0"/>
              </a:rPr>
              <a:t>участвовать в предвыборной</a:t>
            </a: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агитации</a:t>
            </a:r>
            <a:r>
              <a:rPr lang="ru-RU" sz="4000" b="1" i="1" dirty="0" smtClean="0">
                <a:latin typeface="Bookman Old Style" pitchFamily="18" charset="0"/>
              </a:rPr>
              <a:t>, </a:t>
            </a:r>
          </a:p>
          <a:p>
            <a:pPr algn="ctr"/>
            <a:r>
              <a:rPr lang="ru-RU" sz="4000" b="1" i="1" dirty="0" smtClean="0">
                <a:latin typeface="Bookman Old Style" pitchFamily="18" charset="0"/>
              </a:rPr>
              <a:t>если гражданину исполнилось </a:t>
            </a:r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18 лет</a:t>
            </a:r>
            <a:r>
              <a:rPr lang="ru-RU" sz="4000" b="1" i="1" dirty="0" smtClean="0">
                <a:latin typeface="Bookman Old Style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20482" name="Picture 2" descr="http://im2-tub-ru.yandex.net/i?id=369418387-62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5000636"/>
            <a:ext cx="2286016" cy="157163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357166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Bookman Old Style" pitchFamily="18" charset="0"/>
              </a:rPr>
              <a:t>…Знать</a:t>
            </a:r>
            <a:r>
              <a:rPr lang="ru-RU" sz="2800" b="1" i="1" dirty="0" smtClean="0">
                <a:latin typeface="Bookman Old Style" pitchFamily="18" charset="0"/>
              </a:rPr>
              <a:t>, за кого голосует.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28794" y="1071546"/>
            <a:ext cx="664373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 smtClean="0">
              <a:latin typeface="Bookman Old Style" pitchFamily="18" charset="0"/>
            </a:endParaRPr>
          </a:p>
          <a:p>
            <a:r>
              <a:rPr lang="ru-RU" sz="2400" b="1" i="1" dirty="0" smtClean="0">
                <a:latin typeface="Bookman Old Style" pitchFamily="18" charset="0"/>
              </a:rPr>
              <a:t>… Сохранять </a:t>
            </a:r>
            <a:r>
              <a:rPr lang="ru-RU" sz="2400" b="1" i="1" dirty="0" smtClean="0">
                <a:solidFill>
                  <a:srgbClr val="FF0000"/>
                </a:solidFill>
                <a:latin typeface="Bookman Old Style" pitchFamily="18" charset="0"/>
              </a:rPr>
              <a:t>в тайне</a:t>
            </a:r>
            <a:r>
              <a:rPr lang="ru-RU" sz="2400" b="1" i="1" dirty="0" smtClean="0">
                <a:latin typeface="Bookman Old Style" pitchFamily="18" charset="0"/>
              </a:rPr>
              <a:t> свой выбор,</a:t>
            </a:r>
            <a:br>
              <a:rPr lang="ru-RU" sz="2400" b="1" i="1" dirty="0" smtClean="0">
                <a:latin typeface="Bookman Old Style" pitchFamily="18" charset="0"/>
              </a:rPr>
            </a:br>
            <a:r>
              <a:rPr lang="ru-RU" sz="2400" b="1" i="1" dirty="0" smtClean="0">
                <a:latin typeface="Bookman Old Style" pitchFamily="18" charset="0"/>
              </a:rPr>
              <a:t>кто бы им не интересовался.</a:t>
            </a:r>
          </a:p>
          <a:p>
            <a:endParaRPr lang="ru-RU" sz="2400" b="1" i="1" dirty="0" smtClean="0">
              <a:latin typeface="Bookman Old Style" pitchFamily="18" charset="0"/>
            </a:endParaRPr>
          </a:p>
          <a:p>
            <a:r>
              <a:rPr lang="ru-RU" sz="2400" b="1" i="1" dirty="0" smtClean="0">
                <a:latin typeface="Bookman Old Style" pitchFamily="18" charset="0"/>
              </a:rPr>
              <a:t> …Голосовать на федеральных выборах и референдумах, </a:t>
            </a:r>
            <a:r>
              <a:rPr lang="ru-RU" sz="2400" b="1" i="1" dirty="0" smtClean="0">
                <a:solidFill>
                  <a:srgbClr val="FF0000"/>
                </a:solidFill>
                <a:latin typeface="Bookman Old Style" pitchFamily="18" charset="0"/>
              </a:rPr>
              <a:t>находясь за пределами</a:t>
            </a:r>
            <a:r>
              <a:rPr lang="ru-RU" sz="2400" b="1" i="1" dirty="0" smtClean="0">
                <a:latin typeface="Bookman Old Style" pitchFamily="18" charset="0"/>
              </a:rPr>
              <a:t> Российской Федерации.</a:t>
            </a:r>
          </a:p>
          <a:p>
            <a:endParaRPr lang="ru-RU" sz="2400" b="1" i="1" dirty="0" smtClean="0">
              <a:latin typeface="Bookman Old Style" pitchFamily="18" charset="0"/>
            </a:endParaRPr>
          </a:p>
          <a:p>
            <a:r>
              <a:rPr lang="ru-RU" sz="2400" b="1" i="1" dirty="0" smtClean="0">
                <a:latin typeface="Bookman Old Style" pitchFamily="18" charset="0"/>
              </a:rPr>
              <a:t> … Молодые избиратели могут работать в </a:t>
            </a:r>
            <a:r>
              <a:rPr lang="ru-RU" sz="2400" b="1" i="1" dirty="0" smtClean="0">
                <a:solidFill>
                  <a:srgbClr val="FF0000"/>
                </a:solidFill>
                <a:latin typeface="Bookman Old Style" pitchFamily="18" charset="0"/>
              </a:rPr>
              <a:t>избирательных  штабах кандидатов</a:t>
            </a:r>
            <a:r>
              <a:rPr lang="ru-RU" sz="2400" b="1" i="1" dirty="0" smtClean="0">
                <a:latin typeface="Bookman Old Style" pitchFamily="18" charset="0"/>
              </a:rPr>
              <a:t>, клубах избирателей, принимать участие</a:t>
            </a:r>
            <a:br>
              <a:rPr lang="ru-RU" sz="2400" b="1" i="1" dirty="0" smtClean="0">
                <a:latin typeface="Bookman Old Style" pitchFamily="18" charset="0"/>
              </a:rPr>
            </a:br>
            <a:r>
              <a:rPr lang="ru-RU" sz="2400" b="1" i="1" dirty="0" smtClean="0">
                <a:latin typeface="Bookman Old Style" pitchFamily="18" charset="0"/>
              </a:rPr>
              <a:t>в волонтёрском движении. </a:t>
            </a:r>
          </a:p>
          <a:p>
            <a:endParaRPr lang="ru-RU" sz="2400" dirty="0" smtClean="0"/>
          </a:p>
          <a:p>
            <a:pPr algn="ctr"/>
            <a:endParaRPr lang="ru-RU" sz="2400" b="1" i="1" dirty="0" smtClean="0">
              <a:latin typeface="Bookman Old Style" pitchFamily="18" charset="0"/>
            </a:endParaRPr>
          </a:p>
          <a:p>
            <a:pPr algn="ctr"/>
            <a:endParaRPr lang="ru-RU" sz="2400" dirty="0" smtClean="0"/>
          </a:p>
          <a:p>
            <a:pPr algn="ctr"/>
            <a:endParaRPr lang="ru-RU" dirty="0"/>
          </a:p>
        </p:txBody>
      </p:sp>
      <p:pic>
        <p:nvPicPr>
          <p:cNvPr id="8" name="Picture 2" descr="Картинка 3 из 1267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26" y="5143512"/>
            <a:ext cx="1441259" cy="135732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786" y="785794"/>
            <a:ext cx="41434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Bookman Old Style" pitchFamily="18" charset="0"/>
              </a:rPr>
              <a:t>ИЗБИРАТЕЛЬ</a:t>
            </a:r>
            <a:br>
              <a:rPr lang="ru-RU" sz="4000" b="1" i="1" dirty="0" smtClean="0">
                <a:latin typeface="Bookman Old Style" pitchFamily="18" charset="0"/>
              </a:rPr>
            </a:br>
            <a:r>
              <a:rPr lang="ru-RU" sz="4000" b="1" i="1" dirty="0" smtClean="0">
                <a:latin typeface="Bookman Old Style" pitchFamily="18" charset="0"/>
              </a:rPr>
              <a:t/>
            </a:r>
            <a:br>
              <a:rPr lang="ru-RU" sz="4000" b="1" i="1" dirty="0" smtClean="0">
                <a:latin typeface="Bookman Old Style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НЕ </a:t>
            </a:r>
            <a:b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4000" b="1" i="1" dirty="0" smtClean="0">
                <a:latin typeface="Bookman Old Style" pitchFamily="18" charset="0"/>
              </a:rPr>
              <a:t/>
            </a:r>
            <a:br>
              <a:rPr lang="ru-RU" sz="4000" b="1" i="1" dirty="0" smtClean="0">
                <a:latin typeface="Bookman Old Style" pitchFamily="18" charset="0"/>
              </a:rPr>
            </a:br>
            <a:r>
              <a:rPr lang="ru-RU" sz="4000" b="1" i="1" dirty="0" smtClean="0">
                <a:latin typeface="Bookman Old Style" pitchFamily="18" charset="0"/>
              </a:rPr>
              <a:t>ВПРАВЕ...</a:t>
            </a:r>
            <a:endParaRPr lang="ru-RU" sz="4000" dirty="0"/>
          </a:p>
        </p:txBody>
      </p:sp>
      <p:pic>
        <p:nvPicPr>
          <p:cNvPr id="3" name="Picture 2" descr="Картинка 3 из 1267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4357694"/>
            <a:ext cx="2071702" cy="19510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428604"/>
            <a:ext cx="657229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Bookman Old Style" pitchFamily="18" charset="0"/>
              </a:rPr>
              <a:t>… Голосовать </a:t>
            </a:r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</a:rPr>
              <a:t>за другого </a:t>
            </a:r>
            <a:r>
              <a:rPr lang="ru-RU" sz="2000" b="1" i="1" dirty="0" smtClean="0">
                <a:latin typeface="Bookman Old Style" pitchFamily="18" charset="0"/>
              </a:rPr>
              <a:t>избирателя. </a:t>
            </a:r>
          </a:p>
          <a:p>
            <a:endParaRPr lang="ru-RU" sz="2000" b="1" i="1" dirty="0" smtClean="0">
              <a:latin typeface="Bookman Old Style" pitchFamily="18" charset="0"/>
            </a:endParaRPr>
          </a:p>
          <a:p>
            <a:r>
              <a:rPr lang="ru-RU" sz="2000" b="1" i="1" dirty="0" smtClean="0">
                <a:latin typeface="Bookman Old Style" pitchFamily="18" charset="0"/>
              </a:rPr>
              <a:t>… Предпринимать действия, нарушающие</a:t>
            </a:r>
            <a:br>
              <a:rPr lang="ru-RU" sz="2000" b="1" i="1" dirty="0" smtClean="0">
                <a:latin typeface="Bookman Old Style" pitchFamily="18" charset="0"/>
              </a:rPr>
            </a:br>
            <a:r>
              <a:rPr lang="ru-RU" sz="2000" b="1" i="1" dirty="0" smtClean="0">
                <a:latin typeface="Bookman Old Style" pitchFamily="18" charset="0"/>
              </a:rPr>
              <a:t>тайну </a:t>
            </a:r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</a:rPr>
              <a:t>голосования</a:t>
            </a:r>
            <a:r>
              <a:rPr lang="ru-RU" sz="2000" b="1" i="1" dirty="0" smtClean="0">
                <a:latin typeface="Bookman Old Style" pitchFamily="18" charset="0"/>
              </a:rPr>
              <a:t>.</a:t>
            </a:r>
          </a:p>
          <a:p>
            <a:endParaRPr lang="ru-RU" sz="2000" b="1" i="1" dirty="0" smtClean="0">
              <a:latin typeface="Bookman Old Style" pitchFamily="18" charset="0"/>
            </a:endParaRPr>
          </a:p>
          <a:p>
            <a:r>
              <a:rPr lang="ru-RU" sz="2000" b="1" i="1" dirty="0" smtClean="0">
                <a:latin typeface="Bookman Old Style" pitchFamily="18" charset="0"/>
              </a:rPr>
              <a:t>… Заполняя </a:t>
            </a:r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</a:rPr>
              <a:t>бюллетень</a:t>
            </a:r>
            <a:r>
              <a:rPr lang="ru-RU" sz="2000" b="1" i="1" dirty="0" smtClean="0">
                <a:latin typeface="Bookman Old Style" pitchFamily="18" charset="0"/>
              </a:rPr>
              <a:t>, пользоваться</a:t>
            </a:r>
            <a:br>
              <a:rPr lang="ru-RU" sz="2000" b="1" i="1" dirty="0" smtClean="0">
                <a:latin typeface="Bookman Old Style" pitchFamily="18" charset="0"/>
              </a:rPr>
            </a:br>
            <a:r>
              <a:rPr lang="ru-RU" sz="2000" b="1" i="1" dirty="0" smtClean="0">
                <a:latin typeface="Bookman Old Style" pitchFamily="18" charset="0"/>
              </a:rPr>
              <a:t>карандашом.</a:t>
            </a:r>
          </a:p>
          <a:p>
            <a:endParaRPr lang="ru-RU" sz="2000" b="1" i="1" dirty="0" smtClean="0">
              <a:latin typeface="Bookman Old Style" pitchFamily="18" charset="0"/>
            </a:endParaRPr>
          </a:p>
          <a:p>
            <a:r>
              <a:rPr lang="ru-RU" sz="2000" b="1" i="1" dirty="0" smtClean="0">
                <a:latin typeface="Bookman Old Style" pitchFamily="18" charset="0"/>
              </a:rPr>
              <a:t> …Проводить </a:t>
            </a:r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</a:rPr>
              <a:t>предвыборную агитацию</a:t>
            </a:r>
            <a:r>
              <a:rPr lang="ru-RU" sz="2000" b="1" i="1" dirty="0" smtClean="0">
                <a:latin typeface="Bookman Old Style" pitchFamily="18" charset="0"/>
              </a:rPr>
              <a:t/>
            </a:r>
            <a:br>
              <a:rPr lang="ru-RU" sz="2000" b="1" i="1" dirty="0" smtClean="0">
                <a:latin typeface="Bookman Old Style" pitchFamily="18" charset="0"/>
              </a:rPr>
            </a:br>
            <a:r>
              <a:rPr lang="ru-RU" sz="2000" b="1" i="1" dirty="0" smtClean="0">
                <a:latin typeface="Bookman Old Style" pitchFamily="18" charset="0"/>
              </a:rPr>
              <a:t>в день голосования. </a:t>
            </a:r>
          </a:p>
          <a:p>
            <a:endParaRPr lang="ru-RU" sz="2000" b="1" i="1" dirty="0" smtClean="0">
              <a:latin typeface="Bookman Old Style" pitchFamily="18" charset="0"/>
            </a:endParaRPr>
          </a:p>
          <a:p>
            <a:r>
              <a:rPr lang="ru-RU" sz="2000" b="1" i="1" dirty="0" smtClean="0">
                <a:latin typeface="Bookman Old Style" pitchFamily="18" charset="0"/>
              </a:rPr>
              <a:t>…</a:t>
            </a:r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</a:rPr>
              <a:t>Принимать подарки </a:t>
            </a:r>
            <a:r>
              <a:rPr lang="ru-RU" sz="2000" b="1" i="1" dirty="0" smtClean="0">
                <a:latin typeface="Bookman Old Style" pitchFamily="18" charset="0"/>
              </a:rPr>
              <a:t>от кого-либо, если их цель – привлечь ваше внимание к конкретному кандидату  или партии.</a:t>
            </a:r>
            <a:endParaRPr lang="ru-RU" sz="20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pPr algn="ctr"/>
            <a:endParaRPr lang="ru-RU" dirty="0"/>
          </a:p>
        </p:txBody>
      </p:sp>
      <p:pic>
        <p:nvPicPr>
          <p:cNvPr id="4" name="Picture 2" descr="Картинка 3 из 1267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3463" y="4929198"/>
            <a:ext cx="1820537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2 из 1267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2714612" cy="35004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14678" y="428604"/>
            <a:ext cx="557216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Выборы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– это юридически узаконенная процедура, в рамках которой граждане  определяют,  кто будет  представлять  их интересы в тех или  иных органах власти. </a:t>
            </a:r>
          </a:p>
          <a:p>
            <a:endParaRPr lang="ru-RU" dirty="0" smtClean="0">
              <a:latin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</a:rPr>
              <a:t>Выборы:</a:t>
            </a:r>
          </a:p>
          <a:p>
            <a:endParaRPr lang="ru-RU" dirty="0" smtClean="0">
              <a:latin typeface="Times New Roman" pitchFamily="18" charset="0"/>
            </a:endParaRPr>
          </a:p>
          <a:p>
            <a:r>
              <a:rPr lang="ru-RU" dirty="0" smtClean="0"/>
              <a:t>*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укрепляют веру простых людей в то, что они имеют возможность контролировать правительство и принимаемые им решения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 помогают людям выказать поддержку или разочарование существующему правительству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 это эффективный способ политического просвещения народа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 это есть барометр общественного мнения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8A2239585FF512B8555DAB8E5B6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785794"/>
            <a:ext cx="678657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Голосование и подведение итогов голосования, результатов выборов , их публикация.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latin typeface="Bookman Old Style" pitchFamily="18" charset="0"/>
              </a:rPr>
              <a:t> Общие данные о результатах выборов размещаются в средствах массовой информации, в Интернете</a:t>
            </a:r>
          </a:p>
          <a:p>
            <a:pPr algn="ctr"/>
            <a:r>
              <a:rPr lang="ru-RU" sz="2400" b="1" i="1" dirty="0" smtClean="0">
                <a:latin typeface="Bookman Old Style" pitchFamily="18" charset="0"/>
              </a:rPr>
              <a:t>не позднее, чем через сутки со дня голосования.</a:t>
            </a:r>
          </a:p>
          <a:p>
            <a:pPr algn="ctr"/>
            <a:endParaRPr lang="ru-RU" sz="2400" b="1" i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endParaRPr lang="ru-RU" sz="2400" b="1" i="1" dirty="0" smtClean="0">
              <a:latin typeface="Bookman Old Style" pitchFamily="18" charset="0"/>
            </a:endParaRPr>
          </a:p>
          <a:p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8" name="Picture 4" descr="Картинка 116 из 1359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929066"/>
            <a:ext cx="3857652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642918"/>
            <a:ext cx="707236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Bookman Old Style" pitchFamily="18" charset="0"/>
              </a:rPr>
              <a:t>Благодаря новейшим информационным</a:t>
            </a:r>
          </a:p>
          <a:p>
            <a:r>
              <a:rPr lang="ru-RU" sz="2800" b="1" i="1" dirty="0" smtClean="0">
                <a:latin typeface="Bookman Old Style" pitchFamily="18" charset="0"/>
              </a:rPr>
              <a:t>технологиям данные </a:t>
            </a:r>
            <a:r>
              <a:rPr lang="ru-RU" sz="2800" b="1" i="1" dirty="0" smtClean="0">
                <a:solidFill>
                  <a:srgbClr val="FF0000"/>
                </a:solidFill>
                <a:latin typeface="Bookman Old Style" pitchFamily="18" charset="0"/>
              </a:rPr>
              <a:t>протоколов</a:t>
            </a:r>
            <a:r>
              <a:rPr lang="ru-RU" sz="2800" b="1" i="1" dirty="0" smtClean="0">
                <a:latin typeface="Bookman Old Style" pitchFamily="18" charset="0"/>
              </a:rPr>
              <a:t> участковых</a:t>
            </a:r>
          </a:p>
          <a:p>
            <a:r>
              <a:rPr lang="ru-RU" sz="2800" b="1" i="1" dirty="0" smtClean="0">
                <a:solidFill>
                  <a:srgbClr val="FF0000"/>
                </a:solidFill>
                <a:latin typeface="Bookman Old Style" pitchFamily="18" charset="0"/>
              </a:rPr>
              <a:t>Избирательных   комиссий</a:t>
            </a:r>
            <a:r>
              <a:rPr lang="ru-RU" sz="2800" b="1" i="1" dirty="0" smtClean="0">
                <a:latin typeface="Bookman Old Style" pitchFamily="18" charset="0"/>
              </a:rPr>
              <a:t> (УИК) размещаются</a:t>
            </a:r>
          </a:p>
          <a:p>
            <a:r>
              <a:rPr lang="ru-RU" sz="2800" b="1" i="1" dirty="0" smtClean="0">
                <a:latin typeface="Bookman Old Style" pitchFamily="18" charset="0"/>
              </a:rPr>
              <a:t>в Интернете в режиме </a:t>
            </a:r>
            <a:r>
              <a:rPr lang="ru-RU" sz="2800" b="1" i="1" dirty="0" err="1" smtClean="0">
                <a:latin typeface="Bookman Old Style" pitchFamily="18" charset="0"/>
              </a:rPr>
              <a:t>on-line</a:t>
            </a:r>
            <a:r>
              <a:rPr lang="ru-RU" sz="2800" b="1" i="1" dirty="0" smtClean="0">
                <a:latin typeface="Bookman Old Style" pitchFamily="18" charset="0"/>
              </a:rPr>
              <a:t> по мере их введения   в государственную автоматизированную</a:t>
            </a:r>
          </a:p>
          <a:p>
            <a:r>
              <a:rPr lang="ru-RU" sz="2800" b="1" i="1" dirty="0" smtClean="0">
                <a:solidFill>
                  <a:srgbClr val="FF0000"/>
                </a:solidFill>
                <a:latin typeface="Bookman Old Style" pitchFamily="18" charset="0"/>
              </a:rPr>
              <a:t>систему «Выборы».</a:t>
            </a:r>
            <a:endParaRPr lang="ru-RU" sz="2800" dirty="0"/>
          </a:p>
        </p:txBody>
      </p:sp>
      <p:pic>
        <p:nvPicPr>
          <p:cNvPr id="3" name="Picture 2" descr="Картинка 3 из 1267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4857760"/>
            <a:ext cx="1820537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500043"/>
            <a:ext cx="7143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Ныне действующие партии: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           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Единая Россия</a:t>
            </a:r>
            <a:endParaRPr lang="ru-RU" sz="4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            Справедливая Россия</a:t>
            </a:r>
            <a:endParaRPr lang="ru-RU" sz="4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            ЛДПР</a:t>
            </a:r>
            <a:endParaRPr lang="ru-RU" sz="4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             КПРФ</a:t>
            </a:r>
            <a:endParaRPr lang="ru-RU" sz="4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            Патриоты России</a:t>
            </a:r>
            <a:endParaRPr lang="ru-RU" sz="4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             Правое дело</a:t>
            </a:r>
            <a:endParaRPr lang="ru-RU" sz="4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             Яблоко</a:t>
            </a:r>
            <a:endParaRPr lang="ru-RU" sz="4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Picture 2" descr="Картинка 3 из 12674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768" y="4929198"/>
            <a:ext cx="1820537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8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928934"/>
            <a:ext cx="342902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857752" y="428604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143504" y="357166"/>
            <a:ext cx="35719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Лидер: Путин В.В.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Дата основания: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 декабря 2001 г.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Идеология: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российский консерватизм, социальный консерватизм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Картинка 28 из 646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57166"/>
            <a:ext cx="2071702" cy="253264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5px-Справедливая_Россия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500438"/>
            <a:ext cx="3286117" cy="29289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86314" y="571480"/>
            <a:ext cx="392909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Лидер: Миронов С.М.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Дата основания: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28 октября 2006 г.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Идеология: социал-демократия, социализм.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7786710" y="5715016"/>
            <a:ext cx="785818" cy="64294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Картинка 11 из 39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14290"/>
            <a:ext cx="2428892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6407111044ed0b3ea1aeca883f672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000372"/>
            <a:ext cx="3464797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429256" y="428604"/>
            <a:ext cx="34290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Лидер: Жириновский В.В.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Дата основания: 14 декабря 1992г.(как ЛДПР)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Идеология: консерватизм,  патриотизм, этатизм, панславизм, антиглобализм</a:t>
            </a:r>
          </a:p>
        </p:txBody>
      </p:sp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785818" cy="64294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Картинка 40 из 27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5728"/>
            <a:ext cx="3286148" cy="257177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58px-kprf_logo-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286124"/>
            <a:ext cx="3857652" cy="33575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3504" y="428604"/>
            <a:ext cx="371477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Лидер: Зюганов Г.А.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Дата основания: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14 февраля 1993 г.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Идеология:  марксизм-ленинизм, социализм, патриотизм.</a:t>
            </a:r>
          </a:p>
          <a:p>
            <a:endParaRPr lang="ru-RU" dirty="0"/>
          </a:p>
        </p:txBody>
      </p:sp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7786710" y="5715016"/>
            <a:ext cx="785818" cy="64294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Картинка 10 из 29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85728"/>
            <a:ext cx="3333750" cy="260985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8466881_patrio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143224"/>
            <a:ext cx="4214842" cy="3286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143504" y="1285860"/>
            <a:ext cx="35719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Лидер: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Семигин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Г.Ю.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Дата основания: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25 апреля 2002г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Идеология: патриотизм, социализм.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7786710" y="5715016"/>
            <a:ext cx="785818" cy="64294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Картинка 6 из 5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500042"/>
            <a:ext cx="3048000" cy="22860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5px-Правое_дел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714620"/>
            <a:ext cx="3081950" cy="3714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000628" y="357166"/>
            <a:ext cx="35719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Лидер: Дунаев А.Г.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Дата основания: 16 ноября 2008 г.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Идеология: либерализм, неолиберализм, либерал-консирватизм, либерал-нациолизм.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7786710" y="5715016"/>
            <a:ext cx="785818" cy="64294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Картинка 4 из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214290"/>
            <a:ext cx="1876425" cy="234315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751344"/>
            <a:ext cx="65722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Документы, составляющие основу избирательного права   и  избирательного процесса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Конституция Российской Федерации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«Об основных гарантиях избирательных прав граждан Российской Федерации»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«О выборах Президента РФ»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«О выборах депутатов Государственной Думы Федерального собрания РФ»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«О референдуме Российской Федерации»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Картинка 3 из 1267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02" y="5214950"/>
            <a:ext cx="1500198" cy="141282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0px-Логотип_Яблоко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143248"/>
            <a:ext cx="3786214" cy="31432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86380" y="357166"/>
            <a:ext cx="364333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«ЯБЛОКО»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Лидер: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Явлинский Г.А.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Дата основания: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1993 г.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Идеология: социальный либерализм, социал-демократия.</a:t>
            </a:r>
          </a:p>
          <a:p>
            <a:endParaRPr lang="ru-RU" dirty="0"/>
          </a:p>
        </p:txBody>
      </p:sp>
      <p:pic>
        <p:nvPicPr>
          <p:cNvPr id="6148" name="Picture 4" descr="Картинка 31 из 4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4120264" cy="250033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428604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Игра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2285992"/>
            <a:ext cx="75724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Четвёртый лишний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14290"/>
            <a:ext cx="62151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Какого цвета нет на  российском флаге?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1643050"/>
            <a:ext cx="78581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Красный</a:t>
            </a:r>
          </a:p>
          <a:p>
            <a:pPr marL="342900" indent="-342900">
              <a:buAutoNum type="arabicPeriod"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Синий</a:t>
            </a:r>
          </a:p>
          <a:p>
            <a:pPr marL="342900" indent="-342900">
              <a:buAutoNum type="arabicPeriod"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Жёлтый</a:t>
            </a:r>
          </a:p>
          <a:p>
            <a:pPr marL="342900" indent="-342900">
              <a:buAutoNum type="arabicPeriod"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Белый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Кто не является  президентом  России 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1857364"/>
            <a:ext cx="75724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Д. А. Медведев</a:t>
            </a:r>
          </a:p>
          <a:p>
            <a:pPr marL="342900" indent="-342900">
              <a:buAutoNum type="arabicPeriod"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В.В. Путин</a:t>
            </a:r>
          </a:p>
          <a:p>
            <a:pPr marL="342900" indent="-342900">
              <a:buAutoNum type="arabicPeriod"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Б.Н. Ельцин</a:t>
            </a:r>
          </a:p>
          <a:p>
            <a:pPr marL="342900" indent="-342900">
              <a:buAutoNum type="arabicPeriod"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М. С. Горбачёв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85728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Последняя дата выборов в Государственную Думу?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1500174"/>
            <a:ext cx="78581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400" dirty="0" smtClean="0"/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16 ноября 2012г.</a:t>
            </a:r>
          </a:p>
          <a:p>
            <a:pPr marL="342900" indent="-342900">
              <a:buAutoNum type="arabicPeriod"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08 августа 2011г.</a:t>
            </a:r>
          </a:p>
          <a:p>
            <a:pPr marL="342900" indent="-342900">
              <a:buAutoNum type="arabicPeriod"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4 декабря 2011г.</a:t>
            </a:r>
          </a:p>
          <a:p>
            <a:pPr marL="342900" indent="-342900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4. 8 декабря 2011г.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Выборы президента РФ состоятся: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 января         2012 года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 февраля    2012 года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4апреля        2012 года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 марта         2012 года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428604"/>
            <a:ext cx="7143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1313" algn="ctr">
              <a:lnSpc>
                <a:spcPct val="90000"/>
              </a:lnSpc>
              <a:spcBef>
                <a:spcPts val="9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Голосовать необходимо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!</a:t>
            </a:r>
          </a:p>
          <a:p>
            <a:pPr marL="342900" indent="-341313" algn="ctr">
              <a:lnSpc>
                <a:spcPct val="90000"/>
              </a:lnSpc>
              <a:spcBef>
                <a:spcPts val="9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dirty="0" smtClean="0">
                <a:latin typeface="Times New Roman" pitchFamily="18" charset="0"/>
                <a:ea typeface="DejaVu Sans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ea typeface="DejaVu Sans" charset="0"/>
                <a:cs typeface="Times New Roman" pitchFamily="18" charset="0"/>
              </a:rPr>
              <a:t>так как это:</a:t>
            </a:r>
          </a:p>
          <a:p>
            <a:pPr marL="342900" indent="-341313" algn="ctr">
              <a:lnSpc>
                <a:spcPct val="90000"/>
              </a:lnSpc>
              <a:spcBef>
                <a:spcPts val="9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b="1" i="1" dirty="0" smtClean="0">
                <a:latin typeface="Times New Roman" pitchFamily="18" charset="0"/>
                <a:ea typeface="DejaVu Sans" charset="0"/>
                <a:cs typeface="Times New Roman" pitchFamily="18" charset="0"/>
              </a:rPr>
              <a:t>1. Важнейшее право и обязанность человека в демократическом обществе.</a:t>
            </a:r>
          </a:p>
          <a:p>
            <a:pPr marL="342900" indent="-341313" algn="ctr">
              <a:lnSpc>
                <a:spcPct val="90000"/>
              </a:lnSpc>
              <a:spcBef>
                <a:spcPts val="9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b="1" i="1" dirty="0" smtClean="0">
                <a:latin typeface="Times New Roman" pitchFamily="18" charset="0"/>
                <a:ea typeface="DejaVu Sans" charset="0"/>
                <a:cs typeface="Times New Roman" pitchFamily="18" charset="0"/>
              </a:rPr>
              <a:t>2. Возможность формировать государственную политику.</a:t>
            </a:r>
          </a:p>
          <a:p>
            <a:pPr marL="342900" indent="-341313" algn="ctr">
              <a:lnSpc>
                <a:spcPct val="90000"/>
              </a:lnSpc>
              <a:spcBef>
                <a:spcPts val="9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b="1" i="1" dirty="0" smtClean="0">
                <a:latin typeface="Times New Roman" pitchFamily="18" charset="0"/>
                <a:ea typeface="DejaVu Sans" charset="0"/>
                <a:cs typeface="Times New Roman" pitchFamily="18" charset="0"/>
              </a:rPr>
              <a:t>3. Возможность избежать неблагоприятных последствий для государства в целом. </a:t>
            </a:r>
            <a:endParaRPr lang="ru-RU" sz="2400" b="1" i="1" dirty="0">
              <a:latin typeface="Times New Roman" pitchFamily="18" charset="0"/>
              <a:ea typeface="DejaVu Sans" charset="0"/>
              <a:cs typeface="Times New Roman" pitchFamily="18" charset="0"/>
            </a:endParaRPr>
          </a:p>
        </p:txBody>
      </p:sp>
      <p:pic>
        <p:nvPicPr>
          <p:cNvPr id="54274" name="Picture 2" descr="Картинка 12 из 330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857628"/>
            <a:ext cx="4429156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7143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85728"/>
            <a:ext cx="857256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термины и понятия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Arial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Arial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Выборы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форма прямого волеизъявления граждан, осуществляемого в соответствии с Конституцией Российской Федерации, Федеральными законами, конституциями (уставами), законами субъектов Российской Федерации, уставами муниципальных образований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Избиратель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гражданин Российской Федерации, обладающий активным избирательным правом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Избирательная кампания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деятельность по подготовке и проведению  выборов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Избирательная комиссия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коллегиальный орган, формируемый в порядке и сроки , установленные законом, организующий и обеспечивающий подготовку и проведение выборов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Избирательное объединение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политическая партия, имеющая в соответствии с федеральным законом право участвовать в выборах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Активное избирательное право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</a:t>
            </a:r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право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граждан Российской Федерации избирать в органы государственной власти и органы местного самоуправления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Пассивное избирательное право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</a:t>
            </a:r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право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граждан Российской Федерации быть избранными в органы государственной власти и органы местного самоуправления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Избирательный округ -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территория, которая образована (определена) в соответствии с законом и от которой непосредственно гражданами РФ избираются депутат (депутаты), выборное должностное лицо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Кандидат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лицо, выдвинутое в установленном Федеральным законом  порядке в качестве претендента на замещаемую посредством выборов должность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Референдум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форма прямого волеизъявления граждан Российской Федерации по наиболее важным вопросам государственного и местного значения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1714488"/>
            <a:ext cx="578646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Данная презентация может быть использована 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*при проведении уроков истории и обществознания.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*при проведении внеклассных мероприятий.</a:t>
            </a:r>
          </a:p>
          <a:p>
            <a:r>
              <a:rPr lang="ru-RU" sz="2800" dirty="0" smtClean="0"/>
              <a:t>*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агитации молодого поколения впервые участвующего в выборах.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928794" y="1571612"/>
            <a:ext cx="6929486" cy="373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3886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Используемые материалы: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38862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3886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1.Конституция Российской Федерации, М., "Проспект" - 2009г;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3886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2. Федеральный закон «Об основных гарантиях избирательных прав граждан Российской Федерации»;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3886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3.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hlinkClick r:id="rId2"/>
              </a:rPr>
              <a:t>http://izbiratel.ru/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3886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4.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hlinkClick r:id="rId3"/>
              </a:rPr>
              <a:t>http://www.cikrf.ru/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3886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5.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hlinkClick r:id="rId4"/>
              </a:rPr>
              <a:t>http://www.ikso.org/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  <a:p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6.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hlinkClick r:id="rId5"/>
              </a:rPr>
              <a:t>http://www.adm-serov.ru/</a:t>
            </a:r>
            <a:r>
              <a:rPr lang="ru-RU" sz="1600" u="sng" dirty="0" smtClean="0">
                <a:hlinkClick r:id="rId6"/>
              </a:rPr>
              <a:t> http:/</a:t>
            </a:r>
          </a:p>
          <a:p>
            <a:r>
              <a:rPr lang="ru-RU" sz="1600" u="sng" dirty="0" smtClean="0">
                <a:solidFill>
                  <a:schemeClr val="accent3">
                    <a:lumMod val="40000"/>
                    <a:lumOff val="60000"/>
                  </a:schemeClr>
                </a:solidFill>
                <a:hlinkClick r:id="rId6"/>
              </a:rPr>
              <a:t> 7.  </a:t>
            </a:r>
            <a:r>
              <a:rPr lang="ru-RU" sz="1600" u="sng" dirty="0" smtClean="0">
                <a:hlinkClick r:id="rId6"/>
              </a:rPr>
              <a:t>/</a:t>
            </a:r>
            <a:r>
              <a:rPr lang="ru-RU" sz="1600" u="sng" dirty="0" err="1" smtClean="0">
                <a:hlinkClick r:id="rId6"/>
              </a:rPr>
              <a:t>images.yandex.ru</a:t>
            </a:r>
            <a:r>
              <a:rPr lang="ru-RU" sz="1600" u="sng" dirty="0" smtClean="0">
                <a:hlinkClick r:id="rId6"/>
              </a:rPr>
              <a:t>/</a:t>
            </a:r>
            <a:r>
              <a:rPr lang="ru-RU" sz="1600" u="sng" dirty="0" err="1" smtClean="0">
                <a:hlinkClick r:id="rId6"/>
              </a:rPr>
              <a:t>yandsearch?ed</a:t>
            </a:r>
            <a:endParaRPr lang="ru-RU" sz="1600" dirty="0" smtClean="0"/>
          </a:p>
          <a:p>
            <a:r>
              <a:rPr lang="ru-RU" sz="1600" u="sng" dirty="0" smtClean="0">
                <a:hlinkClick r:id="rId7"/>
              </a:rPr>
              <a:t>  8. http://www.vseslova.ru</a:t>
            </a:r>
            <a:endParaRPr lang="ru-RU" sz="16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38862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3886200" algn="l"/>
              </a:tabLst>
            </a:pPr>
            <a:endParaRPr lang="ru-RU" sz="16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3886200" algn="l"/>
              </a:tabLst>
            </a:pP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3886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928670"/>
            <a:ext cx="664371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Bookman Old Style" pitchFamily="18" charset="0"/>
              </a:rPr>
              <a:t>Граждане Российской Федерации</a:t>
            </a:r>
          </a:p>
          <a:p>
            <a:pPr algn="ctr"/>
            <a:r>
              <a:rPr lang="ru-RU" sz="2400" b="1" i="1" dirty="0" smtClean="0">
                <a:latin typeface="Bookman Old Style" pitchFamily="18" charset="0"/>
              </a:rPr>
              <a:t>имеют право избирать и быть избранными</a:t>
            </a:r>
          </a:p>
          <a:p>
            <a:pPr algn="ctr"/>
            <a:r>
              <a:rPr lang="ru-RU" sz="2400" b="1" i="1" dirty="0" smtClean="0">
                <a:latin typeface="Bookman Old Style" pitchFamily="18" charset="0"/>
              </a:rPr>
              <a:t>в органы государственной власти</a:t>
            </a:r>
          </a:p>
          <a:p>
            <a:pPr algn="ctr"/>
            <a:r>
              <a:rPr lang="ru-RU" sz="2400" b="1" i="1" dirty="0" smtClean="0">
                <a:latin typeface="Bookman Old Style" pitchFamily="18" charset="0"/>
              </a:rPr>
              <a:t>и органы местного самоуправления,</a:t>
            </a:r>
          </a:p>
          <a:p>
            <a:pPr algn="ctr"/>
            <a:r>
              <a:rPr lang="ru-RU" sz="2400" b="1" i="1" dirty="0" smtClean="0">
                <a:latin typeface="Bookman Old Style" pitchFamily="18" charset="0"/>
              </a:rPr>
              <a:t>а также участвовать в референдуме.</a:t>
            </a:r>
          </a:p>
          <a:p>
            <a:pPr algn="ctr"/>
            <a:endParaRPr lang="ru-RU" sz="2400" b="1" i="1" dirty="0" smtClean="0">
              <a:latin typeface="Bookman Old Style" pitchFamily="18" charset="0"/>
            </a:endParaRPr>
          </a:p>
          <a:p>
            <a:pPr algn="ctr"/>
            <a:r>
              <a:rPr lang="ru-RU" sz="1600" b="1" i="1" dirty="0" smtClean="0">
                <a:latin typeface="Bookman Old Style" pitchFamily="18" charset="0"/>
              </a:rPr>
              <a:t>Конституция Российской Федерации, статья 32</a:t>
            </a:r>
          </a:p>
        </p:txBody>
      </p:sp>
      <p:pic>
        <p:nvPicPr>
          <p:cNvPr id="4" name="Picture 13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231298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" name="Picture 2" descr="Картинка 3 из 1267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3464" y="5000636"/>
            <a:ext cx="1592970" cy="150019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85728"/>
            <a:ext cx="6072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332538" algn="l"/>
              </a:tabLst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Избирательные права граждан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это конституционное право избирать и быть избранным в органы государственной власти и в выборные органы местного самоуправления.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28926" y="1571612"/>
            <a:ext cx="4714908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6332538" algn="l"/>
              </a:tabLst>
            </a:pP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</a:t>
            </a:r>
            <a:r>
              <a:rPr lang="ru-RU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Избирательное право</a:t>
            </a:r>
            <a:r>
              <a:rPr lang="ru-RU" sz="2000" dirty="0" smtClean="0">
                <a:solidFill>
                  <a:srgbClr val="00B050"/>
                </a:solidFill>
              </a:rPr>
              <a:t> </a:t>
            </a:r>
            <a:r>
              <a:rPr lang="ru-RU" sz="12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lang="ru-RU" sz="3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332538" algn="l"/>
              </a:tabLst>
            </a:pPr>
            <a:endParaRPr lang="ru-RU" sz="1050" dirty="0" smtClean="0">
              <a:latin typeface="Arial" pitchFamily="34" charset="0"/>
            </a:endParaRPr>
          </a:p>
        </p:txBody>
      </p:sp>
      <p:sp>
        <p:nvSpPr>
          <p:cNvPr id="4" name="AutoShape 16"/>
          <p:cNvSpPr>
            <a:spLocks noChangeArrowheads="1"/>
          </p:cNvSpPr>
          <p:nvPr/>
        </p:nvSpPr>
        <p:spPr bwMode="auto">
          <a:xfrm>
            <a:off x="3571868" y="2571744"/>
            <a:ext cx="642941" cy="857256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B050"/>
              </a:solidFill>
            </a:endParaRPr>
          </a:p>
        </p:txBody>
      </p:sp>
      <p:sp>
        <p:nvSpPr>
          <p:cNvPr id="5" name="AutoShape 16"/>
          <p:cNvSpPr>
            <a:spLocks noChangeArrowheads="1"/>
          </p:cNvSpPr>
          <p:nvPr/>
        </p:nvSpPr>
        <p:spPr bwMode="auto">
          <a:xfrm>
            <a:off x="7072330" y="2428868"/>
            <a:ext cx="642941" cy="857256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3714752"/>
            <a:ext cx="22145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Активное право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право выбирать и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отзывать депутатов, участвовать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плебисцитах, референдумах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86512" y="3643314"/>
            <a:ext cx="20002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Пассивное право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право гражданина быть избранным в представительные органы государства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Картинка 3 из 1267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5357826"/>
            <a:ext cx="1285884" cy="121099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85728"/>
            <a:ext cx="78581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Существуют разные виды выборов:</a:t>
            </a:r>
          </a:p>
          <a:p>
            <a:pPr algn="ctr"/>
            <a:endParaRPr lang="ru-RU" b="1" dirty="0" smtClean="0"/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FF0000"/>
                </a:solidFill>
              </a:rPr>
              <a:t>очередные </a:t>
            </a:r>
            <a:r>
              <a:rPr lang="ru-RU" dirty="0" smtClean="0"/>
              <a:t>- проводятся по истечении установленного законом срока полномочий выбираемого органа;</a:t>
            </a:r>
          </a:p>
          <a:p>
            <a:pPr marL="342900" indent="-342900"/>
            <a:endParaRPr lang="ru-RU" dirty="0" smtClean="0"/>
          </a:p>
          <a:p>
            <a:r>
              <a:rPr lang="ru-RU" dirty="0" smtClean="0"/>
              <a:t>2. </a:t>
            </a:r>
            <a:r>
              <a:rPr lang="ru-RU" b="1" dirty="0" smtClean="0">
                <a:solidFill>
                  <a:srgbClr val="FF0000"/>
                </a:solidFill>
              </a:rPr>
              <a:t>досрочные выборы </a:t>
            </a:r>
            <a:r>
              <a:rPr lang="ru-RU" dirty="0" smtClean="0"/>
              <a:t>- проводятся в связи с прекращением ранее объявленного срока полномочий избирательных органов власти или выборных должностных лиц;</a:t>
            </a:r>
          </a:p>
          <a:p>
            <a:endParaRPr lang="ru-RU" b="1" dirty="0" smtClean="0"/>
          </a:p>
          <a:p>
            <a:r>
              <a:rPr lang="ru-RU" b="1" dirty="0" smtClean="0"/>
              <a:t>3. </a:t>
            </a:r>
            <a:r>
              <a:rPr lang="ru-RU" b="1" dirty="0" smtClean="0">
                <a:solidFill>
                  <a:srgbClr val="FF0000"/>
                </a:solidFill>
              </a:rPr>
              <a:t>выборы депутатов в порядке ротаций. </a:t>
            </a:r>
            <a:r>
              <a:rPr lang="ru-RU" dirty="0" smtClean="0"/>
              <a:t>Могут проводиться в отношении части депутатов представительного органа </a:t>
            </a:r>
            <a:r>
              <a:rPr lang="ru-RU" dirty="0" err="1" smtClean="0"/>
              <a:t>гос.власти</a:t>
            </a:r>
            <a:r>
              <a:rPr lang="ru-RU" dirty="0" smtClean="0"/>
              <a:t> в порядке и в сроки, установленные законом;</a:t>
            </a:r>
          </a:p>
          <a:p>
            <a:endParaRPr lang="ru-RU" b="1" dirty="0" smtClean="0"/>
          </a:p>
          <a:p>
            <a:r>
              <a:rPr lang="ru-RU" b="1" dirty="0" smtClean="0"/>
              <a:t>4. </a:t>
            </a:r>
            <a:r>
              <a:rPr lang="ru-RU" b="1" dirty="0" smtClean="0">
                <a:solidFill>
                  <a:srgbClr val="FF0000"/>
                </a:solidFill>
              </a:rPr>
              <a:t>дополнительные выборы </a:t>
            </a:r>
            <a:r>
              <a:rPr lang="ru-RU" dirty="0" smtClean="0"/>
              <a:t>(довыборы) - назначаются в случае возникновения вакансий во время срока полномочий коллегиального органа;</a:t>
            </a:r>
          </a:p>
          <a:p>
            <a:endParaRPr lang="ru-RU" b="1" dirty="0" smtClean="0"/>
          </a:p>
          <a:p>
            <a:r>
              <a:rPr lang="ru-RU" b="1" dirty="0" smtClean="0"/>
              <a:t>5. </a:t>
            </a:r>
            <a:r>
              <a:rPr lang="ru-RU" b="1" dirty="0" smtClean="0">
                <a:solidFill>
                  <a:srgbClr val="FF0000"/>
                </a:solidFill>
              </a:rPr>
              <a:t>повторные выборы </a:t>
            </a:r>
            <a:r>
              <a:rPr lang="ru-RU" dirty="0" smtClean="0"/>
              <a:t>- проводятся тогда, когда проведенные выборы признаны несостоятельными или недействительными по решению суда или избирательной комиссии.</a:t>
            </a:r>
          </a:p>
          <a:p>
            <a:pPr algn="ctr"/>
            <a:endParaRPr lang="ru-RU" dirty="0"/>
          </a:p>
        </p:txBody>
      </p:sp>
      <p:pic>
        <p:nvPicPr>
          <p:cNvPr id="3" name="Picture 2" descr="Картинка 3 из 1267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06" y="5715016"/>
            <a:ext cx="928694" cy="87460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357166"/>
            <a:ext cx="5857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fontAlgn="base">
              <a:spcBef>
                <a:spcPct val="0"/>
              </a:spcBef>
              <a:spcAft>
                <a:spcPct val="0"/>
              </a:spcAft>
              <a:tabLst>
                <a:tab pos="412115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Избирательные системы: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142984"/>
            <a:ext cx="36433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</a:rPr>
              <a:t>Мажоритарная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(Беларусь, США, Великобритания, Франция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1071546"/>
            <a:ext cx="4143404" cy="3286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</a:rPr>
              <a:t>Пропорциональная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(Россия, Испания, Швейцария, Нидерланды, Чехия)</a:t>
            </a:r>
          </a:p>
          <a:p>
            <a:pPr>
              <a:spcBef>
                <a:spcPct val="50000"/>
              </a:spcBef>
            </a:pPr>
            <a:r>
              <a:rPr lang="ru-RU" dirty="0" smtClean="0">
                <a:latin typeface="Times New Roman" pitchFamily="18" charset="0"/>
              </a:rPr>
              <a:t>Система представительства партий и движений, основанная на том, что каждая партия получает в представительном органе власти число мандатов пропорционально количеству голосов, поданных за её кандидатов на выборах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2786058"/>
            <a:ext cx="1857388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 smtClean="0">
                <a:latin typeface="Times New Roman" pitchFamily="18" charset="0"/>
              </a:rPr>
              <a:t>Абсолютного большинства</a:t>
            </a:r>
          </a:p>
          <a:p>
            <a:pPr>
              <a:spcBef>
                <a:spcPct val="50000"/>
              </a:spcBef>
            </a:pPr>
            <a:r>
              <a:rPr lang="ru-RU" sz="1400" dirty="0" smtClean="0">
                <a:latin typeface="Times New Roman" pitchFamily="18" charset="0"/>
              </a:rPr>
              <a:t>Избранным считается кандидат, который набрал абсолютное большинство голосов, т.е 50% + 1 голос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2786058"/>
            <a:ext cx="2357454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 smtClean="0">
                <a:latin typeface="Times New Roman" pitchFamily="18" charset="0"/>
              </a:rPr>
              <a:t>Относительного большинства</a:t>
            </a:r>
          </a:p>
          <a:p>
            <a:pPr>
              <a:spcBef>
                <a:spcPct val="50000"/>
              </a:spcBef>
            </a:pPr>
            <a:r>
              <a:rPr lang="ru-RU" sz="1400" dirty="0" smtClean="0">
                <a:latin typeface="Times New Roman" pitchFamily="18" charset="0"/>
              </a:rPr>
              <a:t>Победившим считается кандидат, набравший простое большинство голосов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4929198"/>
            <a:ext cx="83582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</a:rPr>
              <a:t>Смешанная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 - основана на принципах мажоритарной и пропорциональной систем. (Франция, Италия, Россия ( с 1993 по 2006 гг.), Польша)</a:t>
            </a:r>
            <a:endParaRPr lang="ru-RU" dirty="0">
              <a:latin typeface="Times New Roman" pitchFamily="18" charset="0"/>
            </a:endParaRPr>
          </a:p>
        </p:txBody>
      </p:sp>
      <p:pic>
        <p:nvPicPr>
          <p:cNvPr id="11" name="Picture 2" descr="Картинка 3 из 1267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40" y="5286388"/>
            <a:ext cx="1428760" cy="134555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7" y="571480"/>
            <a:ext cx="750099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мажоритарной системы: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Существует  тесная связь между депутатами и избирателями, потому что округа одномандатные  и каждый депутат представляет свой регион; 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Партия (или избирательный блок), проигравшая на выборах по одномандатному округу, то есть получившая, например 49% голосов (незначительное меньшинство), может быть вообще не представлена в парламенте. 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Нередко избираются депутаты, удобные властям данного региона, или сами представители властных структур;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Выборы могут вызывать социальную напряженность в нестабильном обществе</a:t>
            </a:r>
          </a:p>
          <a:p>
            <a:pPr algn="ctr">
              <a:buFont typeface="Arial" charset="0"/>
              <a:buChar char="•"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пропорциональной системы: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представительном органе могут  быть  широко  представлены  социальные, этнические, конфессиональные и другие группы (достаточно создать свою партию)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Депутаты, избранные по партийным спискам, ответственны не только перед народом, но и перед своей политической партией</a:t>
            </a:r>
          </a:p>
          <a:p>
            <a:pPr>
              <a:buFont typeface="Arial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Картинка 3 из 1267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78" y="5357826"/>
            <a:ext cx="1357322" cy="127827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85728"/>
            <a:ext cx="7500990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905375" algn="ctr"/>
              </a:tabLst>
            </a:pP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Основные стадии избирательного процесса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905375" algn="ctr"/>
              </a:tabLst>
            </a:pPr>
            <a:endParaRPr lang="ru-RU" sz="700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905375" algn="ctr"/>
              </a:tabLst>
            </a:pP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1. Объявление даты  проведения выборов</a:t>
            </a:r>
            <a:endParaRPr lang="ru-RU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905375" algn="ctr"/>
              </a:tabLst>
            </a:pPr>
            <a:r>
              <a:rPr lang="ru-RU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   Она назначается Президентом  РФ, как правило, на воскресный день.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905375" algn="ctr"/>
              </a:tabLst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2. Составление списков избирателей</a:t>
            </a:r>
            <a:endParaRPr lang="ru-RU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905375" algn="ctr"/>
              </a:tabLst>
            </a:pPr>
            <a:r>
              <a:rPr lang="ru-RU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(в списки избирателей включаются все граждане РФ, обладающие на день голосования  активным избирательным правом. Список избирателей представляется для всеобщего ознакомления, не позднее, чем за 30 дней до дня выборов.)                                      </a:t>
            </a:r>
            <a:endParaRPr lang="ru-RU" sz="1600" dirty="0" smtClean="0">
              <a:latin typeface="Arial" pitchFamily="34" charset="0"/>
            </a:endParaRPr>
          </a:p>
        </p:txBody>
      </p:sp>
      <p:pic>
        <p:nvPicPr>
          <p:cNvPr id="5" name="Рисунок 4" descr="J007873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928934"/>
            <a:ext cx="568960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446</TotalTime>
  <Words>1481</Words>
  <Application>Microsoft Office PowerPoint</Application>
  <PresentationFormat>Экран (4:3)</PresentationFormat>
  <Paragraphs>260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Апекс</vt:lpstr>
      <vt:lpstr>Тема дня -выборы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Выборы президента РФ состоятся:</vt:lpstr>
      <vt:lpstr>Слайд 36</vt:lpstr>
      <vt:lpstr>Слайд 37</vt:lpstr>
      <vt:lpstr>Слайд 38</vt:lpstr>
      <vt:lpstr>Слайд 39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Гражданин и выборы </dc:title>
  <dc:creator>Admin</dc:creator>
  <cp:lastModifiedBy>Admin</cp:lastModifiedBy>
  <cp:revision>48</cp:revision>
  <dcterms:created xsi:type="dcterms:W3CDTF">2011-10-21T11:00:44Z</dcterms:created>
  <dcterms:modified xsi:type="dcterms:W3CDTF">2012-05-26T04:39:13Z</dcterms:modified>
</cp:coreProperties>
</file>