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3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44B5D4-694D-4623-B69A-F81A9F522F12}" type="datetimeFigureOut">
              <a:rPr lang="ru-RU" smtClean="0"/>
              <a:t>09.02.2012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9FE49-C9C6-499C-84E9-5D6011F64A26}" type="slidenum">
              <a:rPr lang="ru-RU" smtClean="0"/>
              <a:t>‹#›</a:t>
            </a:fld>
            <a:endParaRPr lang="ru-RU"/>
          </a:p>
        </p:txBody>
      </p:sp>
    </p:spTree>
    <p:extLst>
      <p:ext uri="{BB962C8B-B14F-4D97-AF65-F5344CB8AC3E}">
        <p14:creationId xmlns:p14="http://schemas.microsoft.com/office/powerpoint/2010/main" val="74265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D9FE49-C9C6-499C-84E9-5D6011F64A26}" type="slidenum">
              <a:rPr lang="ru-RU" smtClean="0"/>
              <a:t>5</a:t>
            </a:fld>
            <a:endParaRPr lang="ru-RU"/>
          </a:p>
        </p:txBody>
      </p:sp>
    </p:spTree>
    <p:extLst>
      <p:ext uri="{BB962C8B-B14F-4D97-AF65-F5344CB8AC3E}">
        <p14:creationId xmlns:p14="http://schemas.microsoft.com/office/powerpoint/2010/main" val="4027819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09.02.2012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09.02.2012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09.02.2012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09.02.2012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357299"/>
            <a:ext cx="7772400" cy="5000660"/>
          </a:xfrm>
          <a:solidFill>
            <a:schemeClr val="accent3">
              <a:lumMod val="40000"/>
              <a:lumOff val="60000"/>
            </a:schemeClr>
          </a:solidFill>
        </p:spPr>
        <p:txBody>
          <a:bodyPr/>
          <a:lstStyle/>
          <a:p>
            <a:endParaRPr lang="ru-RU" dirty="0"/>
          </a:p>
        </p:txBody>
      </p:sp>
      <p:sp>
        <p:nvSpPr>
          <p:cNvPr id="3" name="Подзаголовок 2"/>
          <p:cNvSpPr>
            <a:spLocks noGrp="1"/>
          </p:cNvSpPr>
          <p:nvPr>
            <p:ph type="subTitle" idx="1"/>
          </p:nvPr>
        </p:nvSpPr>
        <p:spPr/>
        <p:txBody>
          <a:bodyPr/>
          <a:lstStyle/>
          <a:p>
            <a:endParaRPr lang="ru-RU" dirty="0"/>
          </a:p>
        </p:txBody>
      </p:sp>
      <p:sp>
        <p:nvSpPr>
          <p:cNvPr id="4" name="Вертикальный свиток 3"/>
          <p:cNvSpPr/>
          <p:nvPr/>
        </p:nvSpPr>
        <p:spPr>
          <a:xfrm>
            <a:off x="683568" y="1052736"/>
            <a:ext cx="8064896" cy="5184576"/>
          </a:xfrm>
          <a:prstGeom prst="verticalScroll">
            <a:avLst/>
          </a:prstGeom>
        </p:spPr>
        <p:style>
          <a:lnRef idx="1">
            <a:schemeClr val="accent2"/>
          </a:lnRef>
          <a:fillRef idx="2">
            <a:schemeClr val="accent2"/>
          </a:fillRef>
          <a:effectRef idx="1">
            <a:schemeClr val="accent2"/>
          </a:effectRef>
          <a:fontRef idx="minor">
            <a:schemeClr val="dk1"/>
          </a:fontRef>
        </p:style>
        <p:txBody>
          <a:bodyPr rtlCol="0" anchor="ctr"/>
          <a:lstStyle/>
          <a:p>
            <a:pPr lvl="0" algn="ctr"/>
            <a:r>
              <a:rPr lang="ru-RU" sz="5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rPr>
              <a:t>Индивидуальная</a:t>
            </a:r>
          </a:p>
          <a:p>
            <a:pPr lvl="0" algn="ctr"/>
            <a:r>
              <a:rPr lang="ru-RU" sz="5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rPr>
              <a:t>Стратегия</a:t>
            </a:r>
          </a:p>
          <a:p>
            <a:pPr lvl="0" algn="ctr"/>
            <a:r>
              <a:rPr lang="ru-RU" sz="5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rPr>
              <a:t>Обучения</a:t>
            </a:r>
          </a:p>
          <a:p>
            <a:pPr lvl="0" algn="ctr"/>
            <a:r>
              <a:rPr lang="ru-RU" sz="5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rPr>
              <a:t>Одаренных</a:t>
            </a:r>
          </a:p>
          <a:p>
            <a:pPr lvl="0" algn="ctr"/>
            <a:r>
              <a:rPr lang="ru-RU" sz="5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rPr>
              <a:t>детей</a:t>
            </a:r>
            <a:endParaRPr lang="ru-RU" sz="5400" b="1" dirty="0">
              <a:ln w="11430"/>
              <a:gradFill>
                <a:gsLst>
                  <a:gs pos="0">
                    <a:srgbClr val="C0504D">
                      <a:tint val="70000"/>
                      <a:satMod val="245000"/>
                    </a:srgbClr>
                  </a:gs>
                  <a:gs pos="75000">
                    <a:srgbClr val="C0504D">
                      <a:tint val="90000"/>
                      <a:shade val="60000"/>
                      <a:satMod val="240000"/>
                    </a:srgbClr>
                  </a:gs>
                  <a:gs pos="100000">
                    <a:srgbClr val="C0504D">
                      <a:tint val="100000"/>
                      <a:shade val="50000"/>
                      <a:satMod val="240000"/>
                    </a:srgbClr>
                  </a:gs>
                </a:gsLst>
                <a:lin ang="5400000"/>
              </a:gradFill>
              <a:effectLst>
                <a:outerShdw blurRad="50800" dist="39000" dir="5460000" algn="tl">
                  <a:srgbClr val="000000">
                    <a:alpha val="38000"/>
                  </a:srgbClr>
                </a:outerShdw>
              </a:effectLs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428604"/>
            <a:ext cx="8229600" cy="6000792"/>
          </a:xfrm>
          <a:solidFill>
            <a:schemeClr val="tx2">
              <a:lumMod val="20000"/>
              <a:lumOff val="80000"/>
            </a:schemeClr>
          </a:solidFill>
        </p:spPr>
        <p:txBody>
          <a:bodyPr>
            <a:normAutofit/>
          </a:bodyPr>
          <a:lstStyle/>
          <a:p>
            <a:endParaRPr lang="ru-RU" dirty="0" smtClean="0"/>
          </a:p>
          <a:p>
            <a:endParaRPr lang="ru-RU" dirty="0"/>
          </a:p>
          <a:p>
            <a:endParaRPr lang="ru-RU" dirty="0" smtClean="0"/>
          </a:p>
          <a:p>
            <a:endParaRPr lang="ru-RU" dirty="0" smtClean="0"/>
          </a:p>
          <a:p>
            <a:endParaRPr lang="ru-RU" dirty="0"/>
          </a:p>
        </p:txBody>
      </p:sp>
      <p:sp>
        <p:nvSpPr>
          <p:cNvPr id="7" name="Загнутый угол 6"/>
          <p:cNvSpPr/>
          <p:nvPr/>
        </p:nvSpPr>
        <p:spPr>
          <a:xfrm>
            <a:off x="1403648" y="260648"/>
            <a:ext cx="6552728" cy="2952328"/>
          </a:xfrm>
          <a:prstGeom prst="foldedCorner">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t>На этом этапе фиксируется начальный объем и содержание предметного образования ученика, т.е. количество и качество имеющихся у него представлений, информации, знаний, умений и навыков по предстоящей предметной теме. Так устанавливаются и квалифицируются мотивы деятельности ученика по отношению к предметной области, предпочитаемые виды деятельности, определяются формы и методы занятий. </a:t>
            </a:r>
          </a:p>
        </p:txBody>
      </p:sp>
      <p:sp>
        <p:nvSpPr>
          <p:cNvPr id="8" name="Волна 7"/>
          <p:cNvSpPr/>
          <p:nvPr/>
        </p:nvSpPr>
        <p:spPr>
          <a:xfrm>
            <a:off x="1115616" y="3429000"/>
            <a:ext cx="6984776" cy="3168352"/>
          </a:xfrm>
          <a:prstGeom prst="wav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t>Диагностическая направленность  1 этапа не означает отсутствие предметной деятельности ученика и выполнения им заданий по изучаемой теме. Диагностика проводится на конкретном тематическом материале, например, в форме конкурса вопросов по теме, обзорного знакомства с темой, выбора учеником заданий разного типа, тестирования. </a:t>
            </a:r>
            <a:endParaRPr lang="ru-RU" dirty="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solidFill>
            <a:schemeClr val="accent6">
              <a:lumMod val="40000"/>
              <a:lumOff val="60000"/>
            </a:schemeClr>
          </a:solidFill>
        </p:spPr>
        <p:txBody>
          <a:bodyPr/>
          <a:lstStyle/>
          <a:p>
            <a:endParaRPr lang="ru-RU" dirty="0"/>
          </a:p>
        </p:txBody>
      </p:sp>
      <p:sp>
        <p:nvSpPr>
          <p:cNvPr id="4" name="Горизонтальный свиток 3"/>
          <p:cNvSpPr/>
          <p:nvPr/>
        </p:nvSpPr>
        <p:spPr>
          <a:xfrm>
            <a:off x="899592" y="1268760"/>
            <a:ext cx="7488832" cy="4680520"/>
          </a:xfrm>
          <a:prstGeom prst="horizontalScroll">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dirty="0"/>
              <a:t>2 этап. Фиксирование учеником, а затем и учителем, фундаментальных образовательных объектов в предметной области или ее теме с целью обозначения предметности дальнейшего познания (4 четверть предыдущего учебного года).</a:t>
            </a:r>
            <a:endParaRPr lang="ru-RU" sz="2800"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solidFill>
            <a:schemeClr val="bg1">
              <a:lumMod val="85000"/>
            </a:schemeClr>
          </a:solidFill>
        </p:spPr>
        <p:txBody>
          <a:bodyPr/>
          <a:lstStyle/>
          <a:p>
            <a:endParaRPr lang="ru-RU" dirty="0"/>
          </a:p>
        </p:txBody>
      </p:sp>
      <p:sp>
        <p:nvSpPr>
          <p:cNvPr id="4" name="Цилиндр 3"/>
          <p:cNvSpPr/>
          <p:nvPr/>
        </p:nvSpPr>
        <p:spPr>
          <a:xfrm>
            <a:off x="467544" y="1412776"/>
            <a:ext cx="8352928" cy="2736304"/>
          </a:xfrm>
          <a:prstGeom prst="ca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t>3 этап. Выстраивание системы личного отношения ученика к освоению предстоящей темы (1 четверть текущего учебного года).</a:t>
            </a:r>
            <a:endParaRPr lang="ru-RU" sz="3200" dirty="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solidFill>
            <a:schemeClr val="accent5">
              <a:lumMod val="40000"/>
              <a:lumOff val="60000"/>
            </a:schemeClr>
          </a:solidFill>
        </p:spPr>
        <p:txBody>
          <a:bodyPr>
            <a:normAutofit/>
          </a:bodyPr>
          <a:lstStyle/>
          <a:p>
            <a:endParaRPr lang="ru-RU" dirty="0" smtClean="0"/>
          </a:p>
          <a:p>
            <a:endParaRPr lang="ru-RU" dirty="0" smtClean="0"/>
          </a:p>
          <a:p>
            <a:endParaRPr lang="ru-RU" dirty="0"/>
          </a:p>
        </p:txBody>
      </p:sp>
      <p:sp>
        <p:nvSpPr>
          <p:cNvPr id="4" name="Багетная рамка 3"/>
          <p:cNvSpPr/>
          <p:nvPr/>
        </p:nvSpPr>
        <p:spPr>
          <a:xfrm>
            <a:off x="1691680" y="476672"/>
            <a:ext cx="5904656" cy="194421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t>4 этап. Программирование учеником индивидуальной образовательной деятельности (2 четверть текущего учебного года).</a:t>
            </a:r>
          </a:p>
        </p:txBody>
      </p:sp>
      <p:sp>
        <p:nvSpPr>
          <p:cNvPr id="5" name="Круглая лента лицом вниз 4"/>
          <p:cNvSpPr/>
          <p:nvPr/>
        </p:nvSpPr>
        <p:spPr>
          <a:xfrm>
            <a:off x="467544" y="2204864"/>
            <a:ext cx="8136904" cy="4248472"/>
          </a:xfrm>
          <a:prstGeom prst="ellipseRibb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b="1" dirty="0"/>
              <a:t>На этом этапе ученик создает индивидуальные программы обучения на обозначенный период (урок, день, неделю, четверть, год). Эти программы являются образовательным продуктом организационно-</a:t>
            </a:r>
            <a:r>
              <a:rPr lang="ru-RU" b="1" dirty="0" err="1"/>
              <a:t>деятельностного</a:t>
            </a:r>
            <a:r>
              <a:rPr lang="ru-RU" b="1" dirty="0"/>
              <a:t> типа, поскольку стимулируют и направляют реализацию личностного образовательного потенциала ученика.</a:t>
            </a:r>
            <a:endParaRPr lang="ru-RU" b="1" dirty="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00034" y="571480"/>
            <a:ext cx="8229600" cy="5857916"/>
          </a:xfrm>
          <a:solidFill>
            <a:schemeClr val="accent3">
              <a:lumMod val="40000"/>
              <a:lumOff val="60000"/>
            </a:schemeClr>
          </a:solidFill>
        </p:spPr>
        <p:txBody>
          <a:bodyPr>
            <a:normAutofit/>
          </a:bodyPr>
          <a:lstStyle/>
          <a:p>
            <a:endParaRPr lang="ru-RU" dirty="0" smtClean="0"/>
          </a:p>
          <a:p>
            <a:endParaRPr lang="ru-RU" dirty="0"/>
          </a:p>
          <a:p>
            <a:endParaRPr lang="ru-RU" dirty="0" smtClean="0"/>
          </a:p>
        </p:txBody>
      </p:sp>
      <p:sp>
        <p:nvSpPr>
          <p:cNvPr id="6" name="Прямоугольник с двумя скругленными соседними углами 5"/>
          <p:cNvSpPr/>
          <p:nvPr/>
        </p:nvSpPr>
        <p:spPr>
          <a:xfrm>
            <a:off x="1547664" y="548680"/>
            <a:ext cx="6264696" cy="1152128"/>
          </a:xfrm>
          <a:prstGeom prst="round2Same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t>5 этап. Деятельность по реализации индивидуальной образовательной программы учеником (2 – 3 учебных года). </a:t>
            </a:r>
          </a:p>
        </p:txBody>
      </p:sp>
      <p:sp>
        <p:nvSpPr>
          <p:cNvPr id="7" name="Параллелограмм 6"/>
          <p:cNvSpPr/>
          <p:nvPr/>
        </p:nvSpPr>
        <p:spPr>
          <a:xfrm>
            <a:off x="323528" y="2276872"/>
            <a:ext cx="3888432" cy="3096344"/>
          </a:xfrm>
          <a:prstGeom prst="parallelogram">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t>Ученик осуществляет основные элементы индивидуальной образовательной деятельности: цели – план – деятельность – рефлексия – сопоставление полученных продуктов с целями – самооценка. </a:t>
            </a:r>
          </a:p>
        </p:txBody>
      </p:sp>
      <p:sp>
        <p:nvSpPr>
          <p:cNvPr id="8" name="Трапеция 7"/>
          <p:cNvSpPr/>
          <p:nvPr/>
        </p:nvSpPr>
        <p:spPr>
          <a:xfrm>
            <a:off x="3671392" y="1700808"/>
            <a:ext cx="5472608" cy="4968552"/>
          </a:xfrm>
          <a:prstGeom prst="trapezoid">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t>Данный цикл реализуется многократно до усвоения всех его элементов. Роль учителя сводится к алгоритмизации индивидуальной образовательной деятельности ученика, вооружению его соответствующими способами деятельности: поиском средств работы, ориентацией в проблеме, выделением критериев анализа работы, рецензированием, оцениванием и т.д.</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28596" y="285728"/>
            <a:ext cx="8229600" cy="6286544"/>
          </a:xfrm>
          <a:solidFill>
            <a:schemeClr val="accent1">
              <a:lumMod val="60000"/>
              <a:lumOff val="40000"/>
            </a:schemeClr>
          </a:solidFill>
        </p:spPr>
        <p:txBody>
          <a:bodyPr>
            <a:normAutofit/>
          </a:bodyPr>
          <a:lstStyle/>
          <a:p>
            <a:endParaRPr lang="ru-RU" dirty="0" smtClean="0"/>
          </a:p>
          <a:p>
            <a:pPr>
              <a:buNone/>
            </a:pPr>
            <a:endParaRPr lang="ru-RU" dirty="0" smtClean="0"/>
          </a:p>
          <a:p>
            <a:endParaRPr lang="ru-RU" dirty="0" smtClean="0"/>
          </a:p>
          <a:p>
            <a:endParaRPr lang="ru-RU" dirty="0" smtClean="0"/>
          </a:p>
          <a:p>
            <a:endParaRPr lang="ru-RU" dirty="0"/>
          </a:p>
        </p:txBody>
      </p:sp>
      <p:sp>
        <p:nvSpPr>
          <p:cNvPr id="4" name="Овал 3"/>
          <p:cNvSpPr/>
          <p:nvPr/>
        </p:nvSpPr>
        <p:spPr>
          <a:xfrm>
            <a:off x="1691680" y="0"/>
            <a:ext cx="5328592" cy="1196752"/>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6 этап. Рефлексивно-оценочный</a:t>
            </a:r>
          </a:p>
        </p:txBody>
      </p:sp>
      <p:sp>
        <p:nvSpPr>
          <p:cNvPr id="6" name="Блок-схема: типовой процесс 5"/>
          <p:cNvSpPr/>
          <p:nvPr/>
        </p:nvSpPr>
        <p:spPr>
          <a:xfrm>
            <a:off x="683568" y="1268760"/>
            <a:ext cx="7776864" cy="2556284"/>
          </a:xfrm>
          <a:prstGeom prst="flowChartPredefinedProcess">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t>Выявляются индивидуальные продукты деятельности, фиксируются и классифицируются применяемые (репродуктивно усвоенные или творчески созданные) виды и способы деятельности. Полученные результаты сопоставляются с целями индивидуальной программы занятий. Ученик осознает и оценивает степень достижения индивидуальных и общих целей, уровень своих внутренних изменений, усвоенные способы образования и освоенные им области. </a:t>
            </a:r>
          </a:p>
        </p:txBody>
      </p:sp>
      <p:sp>
        <p:nvSpPr>
          <p:cNvPr id="7" name="Скругленный прямоугольник 6"/>
          <p:cNvSpPr/>
          <p:nvPr/>
        </p:nvSpPr>
        <p:spPr>
          <a:xfrm>
            <a:off x="827584" y="4005064"/>
            <a:ext cx="7488832" cy="2592288"/>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a:t>С выявленным общим набором средств познания и видов деятельности соотносятся достижения ученика, что дает ему возможность не только понять результаты, но и оценить своего собственного продвижения в освоении данных способов деятельности и реализации личностных качеств. </a:t>
            </a:r>
            <a:endParaRPr lang="ru-RU" dirty="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428604"/>
            <a:ext cx="8229600" cy="5929354"/>
          </a:xfrm>
          <a:solidFill>
            <a:schemeClr val="accent2">
              <a:lumMod val="40000"/>
              <a:lumOff val="60000"/>
            </a:schemeClr>
          </a:solidFill>
        </p:spPr>
        <p:txBody>
          <a:bodyPr>
            <a:normAutofit/>
          </a:bodyPr>
          <a:lstStyle/>
          <a:p>
            <a:endParaRPr lang="ru-RU" dirty="0" smtClean="0"/>
          </a:p>
          <a:p>
            <a:endParaRPr lang="ru-RU" dirty="0"/>
          </a:p>
          <a:p>
            <a:endParaRPr lang="ru-RU" dirty="0" smtClean="0"/>
          </a:p>
          <a:p>
            <a:endParaRPr lang="ru-RU" dirty="0"/>
          </a:p>
        </p:txBody>
      </p:sp>
      <p:sp>
        <p:nvSpPr>
          <p:cNvPr id="4" name="Прямоугольник с двумя вырезанными соседними углами 3"/>
          <p:cNvSpPr/>
          <p:nvPr/>
        </p:nvSpPr>
        <p:spPr>
          <a:xfrm>
            <a:off x="971600" y="620688"/>
            <a:ext cx="7200800" cy="1728192"/>
          </a:xfrm>
          <a:prstGeom prst="snip2Same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2000" b="1" dirty="0"/>
              <a:t>На основе рефлексивного осмысления индивидуальной деятельности, при помощи средств контроля происходит оценка и самооценка деятельности ученика и учителя. Оценивается полнота достижения целей, качество продукции, делаются выводы и заключения. </a:t>
            </a:r>
          </a:p>
        </p:txBody>
      </p:sp>
      <p:sp>
        <p:nvSpPr>
          <p:cNvPr id="5" name="Багетная рамка 4"/>
          <p:cNvSpPr/>
          <p:nvPr/>
        </p:nvSpPr>
        <p:spPr>
          <a:xfrm>
            <a:off x="719572" y="2924944"/>
            <a:ext cx="7704856" cy="3168352"/>
          </a:xfrm>
          <a:prstGeom prst="bevel">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ru-RU" sz="2400" b="1" dirty="0"/>
              <a:t>На рефлексивно-оценочном этапе создаются условия для коррекции и планирования последующей образовательной деятельности. При изучении новых образовательных областей рассмотренные этапы деятельности повторяются на новом уровне. Ученик планирует свою деятельность на больший период времени</a:t>
            </a:r>
            <a:r>
              <a:rPr lang="ru-RU" dirty="0"/>
              <a:t>.</a:t>
            </a:r>
            <a:endParaRPr lang="ru-RU" dirty="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500034" y="357166"/>
            <a:ext cx="8229600" cy="6072230"/>
          </a:xfrm>
          <a:solidFill>
            <a:schemeClr val="accent4">
              <a:lumMod val="40000"/>
              <a:lumOff val="60000"/>
            </a:schemeClr>
          </a:solidFill>
        </p:spPr>
        <p:txBody>
          <a:bodyPr>
            <a:normAutofit/>
          </a:bodyPr>
          <a:lstStyle/>
          <a:p>
            <a:endParaRPr lang="ru-RU" dirty="0" smtClean="0"/>
          </a:p>
          <a:p>
            <a:endParaRPr lang="ru-RU" dirty="0"/>
          </a:p>
          <a:p>
            <a:endParaRPr lang="ru-RU" dirty="0" smtClean="0"/>
          </a:p>
          <a:p>
            <a:endParaRPr lang="ru-RU" dirty="0"/>
          </a:p>
          <a:p>
            <a:endParaRPr lang="ru-RU" dirty="0" smtClean="0"/>
          </a:p>
        </p:txBody>
      </p:sp>
      <p:sp>
        <p:nvSpPr>
          <p:cNvPr id="4" name="Блок-схема: карточка 3"/>
          <p:cNvSpPr/>
          <p:nvPr/>
        </p:nvSpPr>
        <p:spPr>
          <a:xfrm>
            <a:off x="755576" y="188640"/>
            <a:ext cx="7776864" cy="2664296"/>
          </a:xfrm>
          <a:prstGeom prst="flowChartPunchedCard">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u-RU" dirty="0"/>
              <a:t>Работа с одаренными учащимися по данной технологии позволяет  добиваться положительных результатов: повышается качество знаний и уровень </a:t>
            </a:r>
            <a:r>
              <a:rPr lang="ru-RU" dirty="0" err="1"/>
              <a:t>общеучебных</a:t>
            </a:r>
            <a:r>
              <a:rPr lang="ru-RU" dirty="0"/>
              <a:t> умений и навыков учащихся; активизируется их мыслительная деятельность, креативные и когнитивные способности, повышается интерес к предмету. Практическим руководством в реализации индивидуальной стратегии обучения для ученика становится индивидуальный план. </a:t>
            </a:r>
          </a:p>
        </p:txBody>
      </p:sp>
      <p:sp>
        <p:nvSpPr>
          <p:cNvPr id="5" name="Правильный пятиугольник 4"/>
          <p:cNvSpPr/>
          <p:nvPr/>
        </p:nvSpPr>
        <p:spPr>
          <a:xfrm>
            <a:off x="1295636" y="2996952"/>
            <a:ext cx="6696744" cy="3672408"/>
          </a:xfrm>
          <a:prstGeom prst="pentagon">
            <a:avLst/>
          </a:prstGeom>
        </p:spPr>
        <p:style>
          <a:lnRef idx="1">
            <a:schemeClr val="accent4"/>
          </a:lnRef>
          <a:fillRef idx="3">
            <a:schemeClr val="accent4"/>
          </a:fillRef>
          <a:effectRef idx="2">
            <a:schemeClr val="accent4"/>
          </a:effectRef>
          <a:fontRef idx="minor">
            <a:schemeClr val="lt1"/>
          </a:fontRef>
        </p:style>
        <p:txBody>
          <a:bodyPr rtlCol="0" anchor="ctr"/>
          <a:lstStyle/>
          <a:p>
            <a:r>
              <a:rPr lang="ru-RU" dirty="0"/>
              <a:t>Успешность выполнения индивидуальных стратегий обучения в значительной мере зависит от умения школьника самостоятельно организовывать свою учебную деятельность. Недостаточная </a:t>
            </a:r>
            <a:r>
              <a:rPr lang="ru-RU" dirty="0" err="1"/>
              <a:t>сформированность</a:t>
            </a:r>
            <a:r>
              <a:rPr lang="ru-RU" dirty="0"/>
              <a:t> умения организовать послужило толчком к возникновению идеи о необходимости  разработки технологических карт. </a:t>
            </a:r>
            <a:endParaRPr lang="ru-RU" dirty="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500034" y="214291"/>
          <a:ext cx="8229600" cy="6485410"/>
        </p:xfrm>
        <a:graphic>
          <a:graphicData uri="http://schemas.openxmlformats.org/drawingml/2006/table">
            <a:tbl>
              <a:tblPr firstRow="1" bandRow="1">
                <a:tableStyleId>{5C22544A-7EE6-4342-B048-85BDC9FD1C3A}</a:tableStyleId>
              </a:tblPr>
              <a:tblGrid>
                <a:gridCol w="4114800"/>
                <a:gridCol w="4114800"/>
              </a:tblGrid>
              <a:tr h="821048">
                <a:tc>
                  <a:txBody>
                    <a:bodyPr/>
                    <a:lstStyle/>
                    <a:p>
                      <a:r>
                        <a:rPr lang="ru-RU" dirty="0" smtClean="0"/>
                        <a:t>Проблемно-ориентированная характеристика</a:t>
                      </a:r>
                      <a:r>
                        <a:rPr lang="ru-RU" baseline="0" dirty="0" smtClean="0"/>
                        <a:t> учащегося</a:t>
                      </a:r>
                      <a:endParaRPr lang="ru-RU" dirty="0"/>
                    </a:p>
                  </a:txBody>
                  <a:tcPr/>
                </a:tc>
                <a:tc>
                  <a:txBody>
                    <a:bodyPr/>
                    <a:lstStyle/>
                    <a:p>
                      <a:r>
                        <a:rPr lang="ru-RU" dirty="0" smtClean="0"/>
                        <a:t>Описание интересов,</a:t>
                      </a:r>
                      <a:r>
                        <a:rPr lang="ru-RU" baseline="0" dirty="0" smtClean="0"/>
                        <a:t> склонностей, способностей ученика</a:t>
                      </a:r>
                      <a:endParaRPr lang="ru-RU" dirty="0"/>
                    </a:p>
                  </a:txBody>
                  <a:tcPr/>
                </a:tc>
              </a:tr>
              <a:tr h="2228558">
                <a:tc>
                  <a:txBody>
                    <a:bodyPr/>
                    <a:lstStyle/>
                    <a:p>
                      <a:r>
                        <a:rPr lang="ru-RU" dirty="0" smtClean="0"/>
                        <a:t>Цель индивидуального изучения предмета</a:t>
                      </a:r>
                      <a:endParaRPr lang="ru-RU" dirty="0"/>
                    </a:p>
                  </a:txBody>
                  <a:tcPr/>
                </a:tc>
                <a:tc>
                  <a:txBody>
                    <a:bodyPr/>
                    <a:lstStyle/>
                    <a:p>
                      <a:r>
                        <a:rPr lang="ru-RU" dirty="0" smtClean="0"/>
                        <a:t>Развитие творческих способностей,</a:t>
                      </a:r>
                      <a:r>
                        <a:rPr lang="ru-RU" baseline="0" dirty="0" smtClean="0"/>
                        <a:t> качественное преобразование имеющегося опыта самостоятельной работы для подготовки к олимпиадам, конкурсам, научно-практическим конференциям.</a:t>
                      </a:r>
                      <a:endParaRPr lang="ru-RU" dirty="0"/>
                    </a:p>
                  </a:txBody>
                  <a:tcPr/>
                </a:tc>
              </a:tr>
              <a:tr h="669582">
                <a:tc>
                  <a:txBody>
                    <a:bodyPr/>
                    <a:lstStyle/>
                    <a:p>
                      <a:r>
                        <a:rPr lang="ru-RU" dirty="0" smtClean="0"/>
                        <a:t>Основное содержание,</a:t>
                      </a:r>
                      <a:r>
                        <a:rPr lang="ru-RU" baseline="0" dirty="0" smtClean="0"/>
                        <a:t> изучаемое самостоятельно</a:t>
                      </a:r>
                      <a:endParaRPr lang="ru-RU" dirty="0"/>
                    </a:p>
                  </a:txBody>
                  <a:tcPr/>
                </a:tc>
                <a:tc>
                  <a:txBody>
                    <a:bodyPr/>
                    <a:lstStyle/>
                    <a:p>
                      <a:endParaRPr lang="ru-RU" dirty="0"/>
                    </a:p>
                  </a:txBody>
                  <a:tcPr/>
                </a:tc>
              </a:tr>
              <a:tr h="669582">
                <a:tc>
                  <a:txBody>
                    <a:bodyPr/>
                    <a:lstStyle/>
                    <a:p>
                      <a:r>
                        <a:rPr lang="ru-RU" dirty="0" smtClean="0"/>
                        <a:t>Дополнительное содержание образования</a:t>
                      </a:r>
                      <a:endParaRPr lang="ru-RU" dirty="0"/>
                    </a:p>
                  </a:txBody>
                  <a:tcPr/>
                </a:tc>
                <a:tc>
                  <a:txBody>
                    <a:bodyPr/>
                    <a:lstStyle/>
                    <a:p>
                      <a:endParaRPr lang="ru-RU" dirty="0"/>
                    </a:p>
                  </a:txBody>
                  <a:tcPr/>
                </a:tc>
              </a:tr>
              <a:tr h="669582">
                <a:tc>
                  <a:txBody>
                    <a:bodyPr/>
                    <a:lstStyle/>
                    <a:p>
                      <a:r>
                        <a:rPr lang="ru-RU" dirty="0" smtClean="0"/>
                        <a:t>Источники</a:t>
                      </a:r>
                      <a:r>
                        <a:rPr lang="ru-RU" baseline="0" dirty="0" smtClean="0"/>
                        <a:t> дополнительной информации</a:t>
                      </a:r>
                      <a:endParaRPr lang="ru-RU" dirty="0"/>
                    </a:p>
                  </a:txBody>
                  <a:tcPr/>
                </a:tc>
                <a:tc>
                  <a:txBody>
                    <a:bodyPr/>
                    <a:lstStyle/>
                    <a:p>
                      <a:endParaRPr lang="ru-RU" dirty="0"/>
                    </a:p>
                  </a:txBody>
                  <a:tcPr/>
                </a:tc>
              </a:tr>
              <a:tr h="475686">
                <a:tc>
                  <a:txBody>
                    <a:bodyPr/>
                    <a:lstStyle/>
                    <a:p>
                      <a:r>
                        <a:rPr lang="ru-RU" dirty="0" smtClean="0"/>
                        <a:t>Творческие задания</a:t>
                      </a:r>
                      <a:endParaRPr lang="ru-RU" dirty="0"/>
                    </a:p>
                  </a:txBody>
                  <a:tcPr/>
                </a:tc>
                <a:tc>
                  <a:txBody>
                    <a:bodyPr/>
                    <a:lstStyle/>
                    <a:p>
                      <a:endParaRPr lang="ru-RU" dirty="0"/>
                    </a:p>
                  </a:txBody>
                  <a:tcPr/>
                </a:tc>
              </a:tr>
              <a:tr h="475686">
                <a:tc>
                  <a:txBody>
                    <a:bodyPr/>
                    <a:lstStyle/>
                    <a:p>
                      <a:r>
                        <a:rPr lang="ru-RU" dirty="0" smtClean="0"/>
                        <a:t>Планируемые результаты</a:t>
                      </a:r>
                      <a:endParaRPr lang="ru-RU" dirty="0"/>
                    </a:p>
                  </a:txBody>
                  <a:tcPr/>
                </a:tc>
                <a:tc>
                  <a:txBody>
                    <a:bodyPr/>
                    <a:lstStyle/>
                    <a:p>
                      <a:endParaRPr lang="ru-RU" dirty="0"/>
                    </a:p>
                  </a:txBody>
                  <a:tcPr/>
                </a:tc>
              </a:tr>
              <a:tr h="475686">
                <a:tc>
                  <a:txBody>
                    <a:bodyPr/>
                    <a:lstStyle/>
                    <a:p>
                      <a:r>
                        <a:rPr lang="ru-RU" dirty="0" smtClean="0"/>
                        <a:t>График занятий с учителем</a:t>
                      </a:r>
                      <a:endParaRPr lang="ru-RU" dirty="0"/>
                    </a:p>
                  </a:txBody>
                  <a:tcPr/>
                </a:tc>
                <a:tc>
                  <a:txBody>
                    <a:bodyPr/>
                    <a:lstStyle/>
                    <a:p>
                      <a:endParaRPr lang="ru-RU" dirty="0"/>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6">
              <a:lumMod val="20000"/>
              <a:lumOff val="80000"/>
            </a:schemeClr>
          </a:solidFill>
        </p:spPr>
        <p:txBody>
          <a:bodyPr>
            <a:normAutofit fontScale="90000"/>
          </a:bodyPr>
          <a:lstStyle/>
          <a:p>
            <a:r>
              <a:rPr lang="ru-RU" dirty="0" smtClean="0"/>
              <a:t>Индивидуальный план и технологическая карта</a:t>
            </a:r>
            <a:endParaRPr lang="ru-RU" dirty="0"/>
          </a:p>
        </p:txBody>
      </p:sp>
      <p:graphicFrame>
        <p:nvGraphicFramePr>
          <p:cNvPr id="4" name="Содержимое 3"/>
          <p:cNvGraphicFramePr>
            <a:graphicFrameLocks noGrp="1"/>
          </p:cNvGraphicFramePr>
          <p:nvPr>
            <p:ph idx="1"/>
          </p:nvPr>
        </p:nvGraphicFramePr>
        <p:xfrm>
          <a:off x="457200" y="1600200"/>
          <a:ext cx="8229600" cy="33121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ru-RU" dirty="0" smtClean="0"/>
                        <a:t>Творческий материал,</a:t>
                      </a:r>
                      <a:r>
                        <a:rPr lang="ru-RU" baseline="0" dirty="0" smtClean="0"/>
                        <a:t> изучаемый:</a:t>
                      </a:r>
                    </a:p>
                    <a:p>
                      <a:r>
                        <a:rPr lang="ru-RU" baseline="0" dirty="0" smtClean="0"/>
                        <a:t>А)  на уроке  с классом;</a:t>
                      </a:r>
                    </a:p>
                    <a:p>
                      <a:r>
                        <a:rPr lang="ru-RU" baseline="0" dirty="0" smtClean="0"/>
                        <a:t>Б) самостоятельно</a:t>
                      </a:r>
                      <a:endParaRPr lang="ru-RU" dirty="0"/>
                    </a:p>
                  </a:txBody>
                  <a:tcPr/>
                </a:tc>
                <a:tc>
                  <a:txBody>
                    <a:bodyPr/>
                    <a:lstStyle/>
                    <a:p>
                      <a:endParaRPr lang="ru-RU"/>
                    </a:p>
                  </a:txBody>
                  <a:tcPr/>
                </a:tc>
              </a:tr>
              <a:tr h="370840">
                <a:tc>
                  <a:txBody>
                    <a:bodyPr/>
                    <a:lstStyle/>
                    <a:p>
                      <a:r>
                        <a:rPr lang="ru-RU" dirty="0" smtClean="0"/>
                        <a:t>Задания, выполняемые</a:t>
                      </a:r>
                    </a:p>
                    <a:p>
                      <a:r>
                        <a:rPr lang="ru-RU" dirty="0" smtClean="0"/>
                        <a:t>А) на уроке;</a:t>
                      </a:r>
                    </a:p>
                    <a:p>
                      <a:r>
                        <a:rPr lang="ru-RU" dirty="0" smtClean="0"/>
                        <a:t>Б) самостоятельно</a:t>
                      </a:r>
                      <a:endParaRPr lang="ru-RU" dirty="0"/>
                    </a:p>
                  </a:txBody>
                  <a:tcPr/>
                </a:tc>
                <a:tc>
                  <a:txBody>
                    <a:bodyPr/>
                    <a:lstStyle/>
                    <a:p>
                      <a:endParaRPr lang="ru-RU"/>
                    </a:p>
                  </a:txBody>
                  <a:tcPr/>
                </a:tc>
              </a:tr>
              <a:tr h="370840">
                <a:tc>
                  <a:txBody>
                    <a:bodyPr/>
                    <a:lstStyle/>
                    <a:p>
                      <a:r>
                        <a:rPr lang="ru-RU" dirty="0" smtClean="0"/>
                        <a:t>Творческая</a:t>
                      </a:r>
                      <a:r>
                        <a:rPr lang="ru-RU" baseline="0" dirty="0" smtClean="0"/>
                        <a:t> деятельность</a:t>
                      </a:r>
                      <a:endParaRPr lang="ru-RU" dirty="0"/>
                    </a:p>
                  </a:txBody>
                  <a:tcPr/>
                </a:tc>
                <a:tc>
                  <a:txBody>
                    <a:bodyPr/>
                    <a:lstStyle/>
                    <a:p>
                      <a:endParaRPr lang="ru-RU"/>
                    </a:p>
                  </a:txBody>
                  <a:tcPr/>
                </a:tc>
              </a:tr>
              <a:tr h="370840">
                <a:tc>
                  <a:txBody>
                    <a:bodyPr/>
                    <a:lstStyle/>
                    <a:p>
                      <a:r>
                        <a:rPr lang="ru-RU" dirty="0" smtClean="0"/>
                        <a:t>Отчетность </a:t>
                      </a:r>
                      <a:endParaRPr lang="ru-RU" dirty="0"/>
                    </a:p>
                  </a:txBody>
                  <a:tcPr/>
                </a:tc>
                <a:tc>
                  <a:txBody>
                    <a:bodyPr/>
                    <a:lstStyle/>
                    <a:p>
                      <a:endParaRPr lang="ru-RU"/>
                    </a:p>
                  </a:txBody>
                  <a:tcPr/>
                </a:tc>
              </a:tr>
              <a:tr h="370840">
                <a:tc>
                  <a:txBody>
                    <a:bodyPr/>
                    <a:lstStyle/>
                    <a:p>
                      <a:r>
                        <a:rPr lang="ru-RU" dirty="0" smtClean="0"/>
                        <a:t>Самооценка </a:t>
                      </a:r>
                      <a:endParaRPr lang="ru-RU" dirty="0"/>
                    </a:p>
                  </a:txBody>
                  <a:tcPr/>
                </a:tc>
                <a:tc>
                  <a:txBody>
                    <a:bodyPr/>
                    <a:lstStyle/>
                    <a:p>
                      <a:endParaRPr lang="ru-RU"/>
                    </a:p>
                  </a:txBody>
                  <a:tcPr/>
                </a:tc>
              </a:tr>
              <a:tr h="370840">
                <a:tc>
                  <a:txBody>
                    <a:bodyPr/>
                    <a:lstStyle/>
                    <a:p>
                      <a:r>
                        <a:rPr lang="ru-RU" dirty="0" smtClean="0"/>
                        <a:t>Оценка учителя </a:t>
                      </a:r>
                      <a:endParaRPr lang="ru-RU" dirty="0"/>
                    </a:p>
                  </a:txBody>
                  <a:tcPr/>
                </a:tc>
                <a:tc>
                  <a:txBody>
                    <a:bodyPr/>
                    <a:lstStyle/>
                    <a:p>
                      <a:endParaRPr lang="ru-RU"/>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6083320"/>
          </a:xfrm>
          <a:solidFill>
            <a:schemeClr val="accent5">
              <a:lumMod val="40000"/>
              <a:lumOff val="60000"/>
            </a:schemeClr>
          </a:solidFill>
        </p:spPr>
        <p:txBody>
          <a:bodyPr>
            <a:normAutofit/>
          </a:bodyPr>
          <a:lstStyle/>
          <a:p>
            <a:pPr algn="just"/>
            <a:endParaRPr lang="ru-RU" dirty="0"/>
          </a:p>
        </p:txBody>
      </p:sp>
      <p:sp>
        <p:nvSpPr>
          <p:cNvPr id="2" name="Выноска со стрелкой вниз 1"/>
          <p:cNvSpPr/>
          <p:nvPr/>
        </p:nvSpPr>
        <p:spPr>
          <a:xfrm>
            <a:off x="1331640" y="116632"/>
            <a:ext cx="7056784" cy="1368152"/>
          </a:xfrm>
          <a:prstGeom prst="downArrowCallout">
            <a:avLst>
              <a:gd name="adj1" fmla="val 25000"/>
              <a:gd name="adj2" fmla="val 25000"/>
              <a:gd name="adj3" fmla="val 25998"/>
              <a:gd name="adj4" fmla="val 6497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sz="3200" dirty="0"/>
              <a:t>Индивидуальная стратегия обучения </a:t>
            </a:r>
          </a:p>
        </p:txBody>
      </p:sp>
      <p:sp>
        <p:nvSpPr>
          <p:cNvPr id="3" name="Блок-схема: данные 2"/>
          <p:cNvSpPr/>
          <p:nvPr/>
        </p:nvSpPr>
        <p:spPr>
          <a:xfrm>
            <a:off x="1223628" y="1825103"/>
            <a:ext cx="7272808" cy="4536504"/>
          </a:xfrm>
          <a:prstGeom prst="flowChartInputOutpu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t>это основанный на прогнозе общий план (программа) совместных действий учителя и ученика, определяющих ближайшую перспективу интеллектуального и личностного развития школьника в процессе изучения выбранного предмета или какой-либо предметной области.</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a:solidFill>
            <a:schemeClr val="accent6">
              <a:lumMod val="20000"/>
              <a:lumOff val="80000"/>
            </a:schemeClr>
          </a:solidFill>
        </p:spPr>
        <p:txBody>
          <a:bodyPr>
            <a:normAutofit/>
          </a:bodyPr>
          <a:lstStyle/>
          <a:p>
            <a:pPr algn="just"/>
            <a:endParaRPr lang="ru-RU" dirty="0"/>
          </a:p>
        </p:txBody>
      </p:sp>
      <p:sp>
        <p:nvSpPr>
          <p:cNvPr id="3" name="Блок-схема: перфолента 2"/>
          <p:cNvSpPr/>
          <p:nvPr/>
        </p:nvSpPr>
        <p:spPr>
          <a:xfrm>
            <a:off x="1331640" y="425798"/>
            <a:ext cx="7992887" cy="5760640"/>
          </a:xfrm>
          <a:prstGeom prst="flowChartPunchedTape">
            <a:avLst/>
          </a:prstGeom>
          <a:solidFill>
            <a:schemeClr val="tx1">
              <a:lumMod val="75000"/>
              <a:lumOff val="25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solidFill>
                  <a:schemeClr val="accent6">
                    <a:lumMod val="40000"/>
                    <a:lumOff val="60000"/>
                  </a:schemeClr>
                </a:solidFill>
              </a:rPr>
              <a:t>Она поддерживается комплексом дидактических средств и предусматривает оказание психолого-педагогической помощи. </a:t>
            </a:r>
            <a:br>
              <a:rPr lang="ru-RU" sz="3200" dirty="0">
                <a:solidFill>
                  <a:schemeClr val="accent6">
                    <a:lumMod val="40000"/>
                    <a:lumOff val="60000"/>
                  </a:schemeClr>
                </a:solidFill>
              </a:rPr>
            </a:br>
            <a:r>
              <a:rPr lang="ru-RU" sz="3200" dirty="0">
                <a:solidFill>
                  <a:schemeClr val="accent6">
                    <a:lumMod val="40000"/>
                    <a:lumOff val="60000"/>
                  </a:schemeClr>
                </a:solidFill>
              </a:rPr>
              <a:t>Таким образом, </a:t>
            </a:r>
            <a:r>
              <a:rPr lang="ru-RU" sz="3200" b="1" dirty="0">
                <a:solidFill>
                  <a:schemeClr val="accent6">
                    <a:lumMod val="40000"/>
                    <a:lumOff val="60000"/>
                  </a:schemeClr>
                </a:solidFill>
              </a:rPr>
              <a:t>появляется реальная возможность практически осуществлять личностно ориентированный подход</a:t>
            </a:r>
            <a:r>
              <a:rPr lang="ru-RU" sz="3200" dirty="0">
                <a:solidFill>
                  <a:schemeClr val="accent6">
                    <a:lumMod val="40000"/>
                    <a:lumOff val="60000"/>
                  </a:schemeClr>
                </a:solidFill>
              </a:rPr>
              <a:t>. </a:t>
            </a: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71472" y="1214422"/>
            <a:ext cx="8001056" cy="4500594"/>
          </a:xfrm>
          <a:solidFill>
            <a:schemeClr val="accent3">
              <a:lumMod val="20000"/>
              <a:lumOff val="80000"/>
            </a:schemeClr>
          </a:solidFill>
        </p:spPr>
        <p:txBody>
          <a:bodyPr>
            <a:normAutofit/>
          </a:bodyPr>
          <a:lstStyle/>
          <a:p>
            <a:r>
              <a:rPr lang="ru-RU" sz="2400" b="0" dirty="0" smtClean="0">
                <a:latin typeface="+mn-lt"/>
              </a:rPr>
              <a:t/>
            </a:r>
            <a:br>
              <a:rPr lang="ru-RU" sz="2400" b="0" dirty="0" smtClean="0">
                <a:latin typeface="+mn-lt"/>
              </a:rPr>
            </a:br>
            <a:endParaRPr lang="ru-RU" sz="2400" dirty="0"/>
          </a:p>
        </p:txBody>
      </p:sp>
      <p:sp>
        <p:nvSpPr>
          <p:cNvPr id="4" name="Текст 3"/>
          <p:cNvSpPr>
            <a:spLocks noGrp="1"/>
          </p:cNvSpPr>
          <p:nvPr>
            <p:ph type="body" idx="1"/>
          </p:nvPr>
        </p:nvSpPr>
        <p:spPr>
          <a:xfrm>
            <a:off x="642910" y="214290"/>
            <a:ext cx="7915276" cy="714380"/>
          </a:xfrm>
          <a:solidFill>
            <a:schemeClr val="tx2">
              <a:lumMod val="40000"/>
              <a:lumOff val="60000"/>
            </a:schemeClr>
          </a:solidFill>
        </p:spPr>
        <p:txBody>
          <a:bodyPr>
            <a:normAutofit/>
          </a:bodyPr>
          <a:lstStyle/>
          <a:p>
            <a:pPr algn="ctr"/>
            <a:endParaRPr lang="ru-RU" sz="4000" b="1" i="1" dirty="0"/>
          </a:p>
        </p:txBody>
      </p:sp>
      <p:sp>
        <p:nvSpPr>
          <p:cNvPr id="2" name="Скругленный прямоугольник 1"/>
          <p:cNvSpPr/>
          <p:nvPr/>
        </p:nvSpPr>
        <p:spPr>
          <a:xfrm>
            <a:off x="1907704" y="332656"/>
            <a:ext cx="5400600" cy="648072"/>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i="1" dirty="0"/>
              <a:t>Пояснительная записка</a:t>
            </a:r>
            <a:endParaRPr lang="ru-RU" sz="3600" b="1" i="1" dirty="0"/>
          </a:p>
        </p:txBody>
      </p:sp>
      <p:sp>
        <p:nvSpPr>
          <p:cNvPr id="5" name="Блок-схема: магнитный диск 4"/>
          <p:cNvSpPr/>
          <p:nvPr/>
        </p:nvSpPr>
        <p:spPr>
          <a:xfrm>
            <a:off x="599610" y="1915564"/>
            <a:ext cx="3384376" cy="2448272"/>
          </a:xfrm>
          <a:prstGeom prst="flowChartMagneticDisk">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t>На основе индивидуальной стратегии обучения  для каждого желающего заниматься дополнительно можно составить индивидуальную образовательную траекторию.</a:t>
            </a:r>
            <a:br>
              <a:rPr lang="ru-RU" dirty="0"/>
            </a:br>
            <a:endParaRPr lang="ru-RU" dirty="0"/>
          </a:p>
        </p:txBody>
      </p:sp>
      <p:sp>
        <p:nvSpPr>
          <p:cNvPr id="6" name="Блок-схема: магнитный диск 5"/>
          <p:cNvSpPr/>
          <p:nvPr/>
        </p:nvSpPr>
        <p:spPr>
          <a:xfrm>
            <a:off x="4608004" y="1340768"/>
            <a:ext cx="3924436" cy="3816424"/>
          </a:xfrm>
          <a:prstGeom prst="flowChartMagneticDisk">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t>Цель индивидуальной образовательной траектории: </a:t>
            </a:r>
            <a:br>
              <a:rPr lang="ru-RU" b="1" dirty="0"/>
            </a:br>
            <a:r>
              <a:rPr lang="ru-RU" b="1" dirty="0"/>
              <a:t>обеспечение оптимальных условий реализации потенциала ученика в соответствии с его индивидуальными особенностями.</a:t>
            </a:r>
            <a:br>
              <a:rPr lang="ru-RU" b="1" dirty="0"/>
            </a:br>
            <a:endParaRPr lang="ru-RU" b="1" dirty="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4294967295"/>
          </p:nvPr>
        </p:nvSpPr>
        <p:spPr>
          <a:xfrm>
            <a:off x="642910" y="285728"/>
            <a:ext cx="8215370" cy="6286544"/>
          </a:xfrm>
          <a:solidFill>
            <a:schemeClr val="tx2">
              <a:lumMod val="20000"/>
              <a:lumOff val="80000"/>
            </a:schemeClr>
          </a:solidFill>
        </p:spPr>
        <p:txBody>
          <a:bodyPr>
            <a:normAutofit fontScale="85000" lnSpcReduction="10000"/>
          </a:bodyPr>
          <a:lstStyle/>
          <a:p>
            <a:pPr marL="457200" indent="-457200" algn="just">
              <a:buAutoNum type="arabicPeriod"/>
            </a:pPr>
            <a:endParaRPr lang="en-US" dirty="0" smtClean="0"/>
          </a:p>
          <a:p>
            <a:pPr marL="0" indent="0" algn="just">
              <a:buNone/>
            </a:pPr>
            <a:endParaRPr lang="en-US" dirty="0"/>
          </a:p>
          <a:p>
            <a:pPr algn="just">
              <a:buFont typeface="Wingdings" pitchFamily="2" charset="2"/>
              <a:buChar char="Ø"/>
            </a:pPr>
            <a:endParaRPr lang="ru-RU" dirty="0" smtClean="0"/>
          </a:p>
          <a:p>
            <a:pPr algn="just">
              <a:buFont typeface="Wingdings" pitchFamily="2" charset="2"/>
              <a:buChar char="Ø"/>
            </a:pPr>
            <a:r>
              <a:rPr lang="ru-RU" dirty="0" smtClean="0"/>
              <a:t>Разви</a:t>
            </a:r>
            <a:r>
              <a:rPr lang="ru-RU" dirty="0" smtClean="0"/>
              <a:t>ва</a:t>
            </a:r>
            <a:r>
              <a:rPr lang="ru-RU" dirty="0" smtClean="0"/>
              <a:t>ть </a:t>
            </a:r>
            <a:r>
              <a:rPr lang="ru-RU" dirty="0" smtClean="0"/>
              <a:t>творческое мышление личности ученика.</a:t>
            </a:r>
          </a:p>
          <a:p>
            <a:pPr algn="just">
              <a:buFont typeface="Wingdings" pitchFamily="2" charset="2"/>
              <a:buChar char="Ø"/>
            </a:pPr>
            <a:r>
              <a:rPr lang="ru-RU" dirty="0" smtClean="0"/>
              <a:t>Обогатить </a:t>
            </a:r>
            <a:r>
              <a:rPr lang="ru-RU" sz="3300" dirty="0" smtClean="0"/>
              <a:t>учебное </a:t>
            </a:r>
            <a:r>
              <a:rPr lang="ru-RU" dirty="0" smtClean="0"/>
              <a:t>содержание путем углубленного и расширенного изучения отдельных тем, проблем.</a:t>
            </a:r>
          </a:p>
          <a:p>
            <a:pPr algn="just">
              <a:buFont typeface="Wingdings" pitchFamily="2" charset="2"/>
              <a:buChar char="Ø"/>
            </a:pPr>
            <a:r>
              <a:rPr lang="ru-RU" dirty="0" smtClean="0"/>
              <a:t>Формировать индивидуальный опыт творчества.</a:t>
            </a:r>
          </a:p>
          <a:p>
            <a:pPr algn="just">
              <a:buFont typeface="Wingdings" pitchFamily="2" charset="2"/>
              <a:buChar char="Ø"/>
            </a:pPr>
            <a:r>
              <a:rPr lang="ru-RU" dirty="0" smtClean="0"/>
              <a:t>Ожидаемый результат:</a:t>
            </a:r>
          </a:p>
          <a:p>
            <a:pPr algn="just">
              <a:buFont typeface="Wingdings" pitchFamily="2" charset="2"/>
              <a:buChar char="Ø"/>
            </a:pPr>
            <a:r>
              <a:rPr lang="ru-RU" dirty="0" smtClean="0"/>
              <a:t>Овладение учащимся навыками самостоятельной и исследовательской работы.</a:t>
            </a:r>
          </a:p>
          <a:p>
            <a:pPr algn="just">
              <a:buFont typeface="Wingdings" pitchFamily="2" charset="2"/>
              <a:buChar char="Ø"/>
            </a:pPr>
            <a:r>
              <a:rPr lang="ru-RU" dirty="0" smtClean="0"/>
              <a:t>Овладение рациональными приемами работы, навыками самоконтроля, самооценки.</a:t>
            </a:r>
          </a:p>
          <a:p>
            <a:pPr algn="just">
              <a:buFont typeface="Wingdings" pitchFamily="2" charset="2"/>
              <a:buChar char="Ø"/>
            </a:pPr>
            <a:r>
              <a:rPr lang="ru-RU" dirty="0" smtClean="0"/>
              <a:t>Выработка умений применять знания в нестандартных и проблемных ситуациях.</a:t>
            </a:r>
          </a:p>
          <a:p>
            <a:pPr algn="just">
              <a:buFont typeface="Wingdings" pitchFamily="2" charset="2"/>
              <a:buChar char="Ø"/>
            </a:pPr>
            <a:endParaRPr lang="ru-RU" dirty="0" smtClean="0"/>
          </a:p>
          <a:p>
            <a:pPr marL="457200" indent="-457200" algn="just">
              <a:buNone/>
            </a:pPr>
            <a:endParaRPr lang="ru-RU" dirty="0" smtClean="0"/>
          </a:p>
          <a:p>
            <a:pPr marL="457200" indent="-457200" algn="just">
              <a:buNone/>
            </a:pPr>
            <a:endParaRPr lang="ru-RU" dirty="0" smtClean="0"/>
          </a:p>
          <a:p>
            <a:pPr marL="457200" indent="-457200" algn="just">
              <a:buAutoNum type="arabicPeriod"/>
            </a:pPr>
            <a:endParaRPr lang="ru-RU" dirty="0" smtClean="0"/>
          </a:p>
          <a:p>
            <a:pPr marL="457200" indent="-457200" algn="just">
              <a:buAutoNum type="arabicPeriod"/>
            </a:pPr>
            <a:endParaRPr lang="ru-RU" dirty="0"/>
          </a:p>
        </p:txBody>
      </p:sp>
      <p:sp>
        <p:nvSpPr>
          <p:cNvPr id="2" name="Блок-схема: перфолента 1"/>
          <p:cNvSpPr/>
          <p:nvPr/>
        </p:nvSpPr>
        <p:spPr>
          <a:xfrm>
            <a:off x="2555776" y="260648"/>
            <a:ext cx="4464496" cy="1268760"/>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ru-RU" sz="4400" dirty="0"/>
              <a:t>Задачи: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571472" y="428604"/>
            <a:ext cx="7786742" cy="928693"/>
          </a:xfrm>
          <a:solidFill>
            <a:schemeClr val="accent6">
              <a:lumMod val="40000"/>
              <a:lumOff val="60000"/>
            </a:schemeClr>
          </a:solidFill>
        </p:spPr>
        <p:txBody>
          <a:bodyPr>
            <a:normAutofit/>
          </a:bodyPr>
          <a:lstStyle/>
          <a:p>
            <a:endParaRPr lang="ru-RU" dirty="0"/>
          </a:p>
        </p:txBody>
      </p:sp>
      <p:sp>
        <p:nvSpPr>
          <p:cNvPr id="5" name="Подзаголовок 4"/>
          <p:cNvSpPr>
            <a:spLocks noGrp="1"/>
          </p:cNvSpPr>
          <p:nvPr>
            <p:ph type="subTitle" idx="1"/>
          </p:nvPr>
        </p:nvSpPr>
        <p:spPr>
          <a:xfrm>
            <a:off x="571472" y="1500174"/>
            <a:ext cx="7786742" cy="5000660"/>
          </a:xfrm>
          <a:solidFill>
            <a:schemeClr val="tx2">
              <a:lumMod val="20000"/>
              <a:lumOff val="80000"/>
            </a:schemeClr>
          </a:solidFill>
        </p:spPr>
        <p:txBody>
          <a:bodyPr>
            <a:normAutofit/>
          </a:bodyPr>
          <a:lstStyle/>
          <a:p>
            <a:pPr algn="just"/>
            <a:endParaRPr lang="ru-RU" dirty="0"/>
          </a:p>
        </p:txBody>
      </p:sp>
      <p:sp>
        <p:nvSpPr>
          <p:cNvPr id="2" name="Лента лицом вверх 1"/>
          <p:cNvSpPr/>
          <p:nvPr/>
        </p:nvSpPr>
        <p:spPr>
          <a:xfrm>
            <a:off x="1907704" y="188640"/>
            <a:ext cx="5256584" cy="1152128"/>
          </a:xfrm>
          <a:prstGeom prst="ribbon2">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dirty="0" smtClean="0"/>
          </a:p>
          <a:p>
            <a:pPr algn="ctr"/>
            <a:r>
              <a:rPr lang="ru-RU" sz="2400" dirty="0" smtClean="0"/>
              <a:t>Сроки </a:t>
            </a:r>
            <a:r>
              <a:rPr lang="ru-RU" sz="2400" dirty="0"/>
              <a:t>реализации программы</a:t>
            </a:r>
            <a:r>
              <a:rPr lang="ru-RU" dirty="0"/>
              <a:t>.</a:t>
            </a:r>
            <a:br>
              <a:rPr lang="ru-RU" dirty="0"/>
            </a:br>
            <a:endParaRPr lang="ru-RU" dirty="0"/>
          </a:p>
        </p:txBody>
      </p:sp>
      <p:sp>
        <p:nvSpPr>
          <p:cNvPr id="6" name="Скругленный прямоугольник 5"/>
          <p:cNvSpPr/>
          <p:nvPr/>
        </p:nvSpPr>
        <p:spPr>
          <a:xfrm>
            <a:off x="827584" y="1700808"/>
            <a:ext cx="7344816" cy="4680520"/>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t>Образовательные результаты одаренного (мотивированного) ученика во многом зависят от содержания учебных программ, с помощью которых осуществляется обучение. Содержание их группируется вокруг фундаментальных образовательных объектов, концентрирующих в себе основной материал.</a:t>
            </a:r>
          </a:p>
          <a:p>
            <a:pPr algn="ctr"/>
            <a:r>
              <a:rPr lang="ru-RU" sz="2000" dirty="0"/>
              <a:t>Главная задача учителя не только составить индивидуальную программу, но и впоследствии помочь реализовать ее, двигаться по этой образовательной траектории, причем в нужном темпе, оценивая учеников только относительно собственных продвижений. Здесь особенно важно научиться замечать каждую мелочь, каждый шаг, научить получать удовольствие от сделанной работы, при этом не выполнять ничего за ученика</a:t>
            </a:r>
            <a:r>
              <a:rPr lang="ru-RU" dirty="0"/>
              <a:t>.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457200" y="274638"/>
            <a:ext cx="8229600" cy="6369072"/>
          </a:xfrm>
          <a:solidFill>
            <a:schemeClr val="accent4">
              <a:lumMod val="20000"/>
              <a:lumOff val="80000"/>
            </a:schemeClr>
          </a:solidFill>
        </p:spPr>
        <p:txBody>
          <a:bodyPr>
            <a:normAutofit/>
          </a:bodyPr>
          <a:lstStyle/>
          <a:p>
            <a:pPr algn="just"/>
            <a:endParaRPr lang="ru-RU" dirty="0"/>
          </a:p>
        </p:txBody>
      </p:sp>
      <p:sp>
        <p:nvSpPr>
          <p:cNvPr id="2" name="Блок-схема: типовой процесс 1"/>
          <p:cNvSpPr/>
          <p:nvPr/>
        </p:nvSpPr>
        <p:spPr>
          <a:xfrm>
            <a:off x="899592" y="692696"/>
            <a:ext cx="7272808" cy="5184576"/>
          </a:xfrm>
          <a:prstGeom prst="flowChartPredefinedProcess">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t>Нужно учитывать и то, что «рост» может быть быстрым, активным, наглядным, а возможно – медленным, менее очевидным. </a:t>
            </a:r>
            <a:br>
              <a:rPr lang="ru-RU" sz="2800" dirty="0"/>
            </a:br>
            <a:r>
              <a:rPr lang="ru-RU" sz="2800" dirty="0"/>
              <a:t>В соответствии с методами «развивающего дискомфорта» надо не только не бояться сложных, негативных ситуаций, но и разумно их использовать для поступательного движения развития личности</a:t>
            </a:r>
            <a:r>
              <a:rPr lang="ru-RU" dirty="0"/>
              <a:t>. </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a:p>
        </p:txBody>
      </p:sp>
      <p:sp>
        <p:nvSpPr>
          <p:cNvPr id="4" name="Содержимое 3"/>
          <p:cNvSpPr>
            <a:spLocks noGrp="1"/>
          </p:cNvSpPr>
          <p:nvPr>
            <p:ph idx="1"/>
          </p:nvPr>
        </p:nvSpPr>
        <p:spPr>
          <a:xfrm>
            <a:off x="457200" y="-4126"/>
            <a:ext cx="8229600" cy="6072230"/>
          </a:xfrm>
          <a:solidFill>
            <a:schemeClr val="accent6">
              <a:lumMod val="20000"/>
              <a:lumOff val="80000"/>
            </a:schemeClr>
          </a:solidFill>
        </p:spPr>
        <p:txBody>
          <a:bodyPr>
            <a:normAutofit/>
          </a:bodyPr>
          <a:lstStyle/>
          <a:p>
            <a:pPr>
              <a:buNone/>
            </a:pPr>
            <a:endParaRPr lang="ru-RU" dirty="0" smtClean="0"/>
          </a:p>
          <a:p>
            <a:pPr>
              <a:buNone/>
            </a:pPr>
            <a:endParaRPr lang="ru-RU" dirty="0" smtClean="0"/>
          </a:p>
          <a:p>
            <a:pPr>
              <a:buNone/>
            </a:pPr>
            <a:endParaRPr lang="ru-RU" dirty="0"/>
          </a:p>
          <a:p>
            <a:pPr>
              <a:buNone/>
            </a:pPr>
            <a:endParaRPr lang="ru-RU" dirty="0" smtClean="0"/>
          </a:p>
          <a:p>
            <a:pPr>
              <a:buNone/>
            </a:pPr>
            <a:endParaRPr lang="ru-RU" dirty="0" smtClean="0"/>
          </a:p>
          <a:p>
            <a:pPr>
              <a:buNone/>
            </a:pPr>
            <a:endParaRPr lang="ru-RU" dirty="0"/>
          </a:p>
        </p:txBody>
      </p:sp>
      <p:sp>
        <p:nvSpPr>
          <p:cNvPr id="5" name="Скругленный прямоугольник 4"/>
          <p:cNvSpPr/>
          <p:nvPr/>
        </p:nvSpPr>
        <p:spPr>
          <a:xfrm>
            <a:off x="1115616" y="188640"/>
            <a:ext cx="7128792" cy="2736304"/>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ru-RU" dirty="0"/>
              <a:t>Для одаренных детей на уроках надо предполагать большую нагрузку, предоставлять им значительный объем работы для самостоятельного изучения вне урока. Принципиально важно давать ученику возможность выбора. Это может  быть выбор уровня трудности теоретической задачи, выбор объема работы и т.д. Познавательная активность учащихся очень четко и ярко проявляется при решении задач творческого характера, так называемых креативных задач. </a:t>
            </a:r>
          </a:p>
        </p:txBody>
      </p:sp>
      <p:sp>
        <p:nvSpPr>
          <p:cNvPr id="6" name="Блок-схема: перфолента 5"/>
          <p:cNvSpPr/>
          <p:nvPr/>
        </p:nvSpPr>
        <p:spPr>
          <a:xfrm>
            <a:off x="1115616" y="3068960"/>
            <a:ext cx="6984776" cy="3024336"/>
          </a:xfrm>
          <a:prstGeom prst="flowChartPunchedTap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ru-RU" dirty="0"/>
              <a:t>Программа допускает возможность корректировки и видоизменения тематического содержания в процессе обучения. Большую роль играют личностные цели ученика и содержание его образования, рефлексия ученика, выводящая его на самоконтроль и самооценку.   </a:t>
            </a:r>
            <a:endParaRPr lang="ru-RU" dirty="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solidFill>
            <a:schemeClr val="accent2">
              <a:lumMod val="40000"/>
              <a:lumOff val="60000"/>
            </a:schemeClr>
          </a:solidFill>
        </p:spPr>
        <p:txBody>
          <a:bodyPr>
            <a:normAutofit/>
          </a:bodyPr>
          <a:lstStyle/>
          <a:p>
            <a:endParaRPr lang="ru-RU" dirty="0"/>
          </a:p>
        </p:txBody>
      </p:sp>
      <p:sp>
        <p:nvSpPr>
          <p:cNvPr id="7" name="Содержимое 6"/>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buNone/>
            </a:pPr>
            <a:r>
              <a:rPr lang="ru-RU" dirty="0" smtClean="0"/>
              <a:t>1 этап. Диагностика учителем уровня развития и степени выраженности личностных качеств ученика, необходимых для осуществления тех видов деятельности, которые свойственны данной образовательной области или ее части (третья четверть предыдущего учебного года).</a:t>
            </a:r>
            <a:endParaRPr lang="ru-RU" dirty="0"/>
          </a:p>
        </p:txBody>
      </p:sp>
      <p:sp>
        <p:nvSpPr>
          <p:cNvPr id="2" name="Круглая лента лицом вверх 1"/>
          <p:cNvSpPr/>
          <p:nvPr/>
        </p:nvSpPr>
        <p:spPr>
          <a:xfrm>
            <a:off x="1547664" y="116632"/>
            <a:ext cx="6120680" cy="1296144"/>
          </a:xfrm>
          <a:prstGeom prst="ellipseRibbon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ru-RU" dirty="0"/>
              <a:t>Этапы образовательной </a:t>
            </a:r>
            <a:br>
              <a:rPr lang="ru-RU" dirty="0"/>
            </a:br>
            <a:r>
              <a:rPr lang="ru-RU" dirty="0"/>
              <a:t>деятельности ученика.</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1025</Words>
  <Application>Microsoft Office PowerPoint</Application>
  <PresentationFormat>Экран (4:3)</PresentationFormat>
  <Paragraphs>90</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Презентация PowerPoint</vt:lpstr>
      <vt:lpstr>Презентация PowerPoint</vt:lpstr>
      <vt:lpstr>Презентация PowerPoint</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Индивидуальный план и технологическая карта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Admin</cp:lastModifiedBy>
  <cp:revision>21</cp:revision>
  <dcterms:modified xsi:type="dcterms:W3CDTF">2012-02-09T16:19:07Z</dcterms:modified>
</cp:coreProperties>
</file>