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5" r:id="rId13"/>
    <p:sldId id="276" r:id="rId14"/>
    <p:sldId id="277" r:id="rId15"/>
    <p:sldId id="273" r:id="rId16"/>
    <p:sldId id="271" r:id="rId17"/>
    <p:sldId id="269" r:id="rId18"/>
    <p:sldId id="268" r:id="rId19"/>
    <p:sldId id="270" r:id="rId20"/>
    <p:sldId id="274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13DC2C-92A7-4470-8989-1315755C089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1A9547-3FCD-44EA-B69A-61C02F410B09}">
      <dgm:prSet phldrT="[Текст]"/>
      <dgm:spPr/>
      <dgm:t>
        <a:bodyPr/>
        <a:lstStyle/>
        <a:p>
          <a:r>
            <a:rPr lang="ru-RU" dirty="0" smtClean="0"/>
            <a:t>Мысль-это важная составляющая духовного мира человека</a:t>
          </a:r>
          <a:endParaRPr lang="ru-RU" dirty="0"/>
        </a:p>
      </dgm:t>
    </dgm:pt>
    <dgm:pt modelId="{3164655B-19DF-4F63-B664-0343BACA09E9}" type="parTrans" cxnId="{1C98CD65-F6DB-4DC1-BA1B-B971BEEC7E4C}">
      <dgm:prSet/>
      <dgm:spPr/>
      <dgm:t>
        <a:bodyPr/>
        <a:lstStyle/>
        <a:p>
          <a:endParaRPr lang="ru-RU"/>
        </a:p>
      </dgm:t>
    </dgm:pt>
    <dgm:pt modelId="{97F32EEF-A2C9-4180-AF0C-9F6F3274BB82}" type="sibTrans" cxnId="{1C98CD65-F6DB-4DC1-BA1B-B971BEEC7E4C}">
      <dgm:prSet/>
      <dgm:spPr/>
      <dgm:t>
        <a:bodyPr/>
        <a:lstStyle/>
        <a:p>
          <a:endParaRPr lang="ru-RU"/>
        </a:p>
      </dgm:t>
    </dgm:pt>
    <dgm:pt modelId="{BDC6872A-1EF8-4140-8AA3-88F0C5C6432D}">
      <dgm:prSet phldrT="[Текст]"/>
      <dgm:spPr/>
      <dgm:t>
        <a:bodyPr/>
        <a:lstStyle/>
        <a:p>
          <a:r>
            <a:rPr lang="ru-RU" dirty="0" smtClean="0"/>
            <a:t>Суждение- высказывание, содержащее определенную мысль</a:t>
          </a:r>
          <a:endParaRPr lang="ru-RU" dirty="0"/>
        </a:p>
      </dgm:t>
    </dgm:pt>
    <dgm:pt modelId="{276FA944-F634-4C90-96D3-81E7D651FB86}" type="parTrans" cxnId="{0D26FF38-2ADD-4E55-BC8E-47B2A1BE6C35}">
      <dgm:prSet/>
      <dgm:spPr/>
      <dgm:t>
        <a:bodyPr/>
        <a:lstStyle/>
        <a:p>
          <a:endParaRPr lang="ru-RU"/>
        </a:p>
      </dgm:t>
    </dgm:pt>
    <dgm:pt modelId="{D8F71E44-AB2B-485D-BEDE-329F181AE132}" type="sibTrans" cxnId="{0D26FF38-2ADD-4E55-BC8E-47B2A1BE6C35}">
      <dgm:prSet/>
      <dgm:spPr/>
      <dgm:t>
        <a:bodyPr/>
        <a:lstStyle/>
        <a:p>
          <a:endParaRPr lang="ru-RU"/>
        </a:p>
      </dgm:t>
    </dgm:pt>
    <dgm:pt modelId="{82BAD45E-120F-4384-94A8-02C0D870BB17}">
      <dgm:prSet phldrT="[Текст]"/>
      <dgm:spPr/>
      <dgm:t>
        <a:bodyPr/>
        <a:lstStyle/>
        <a:p>
          <a:r>
            <a:rPr lang="ru-RU" dirty="0" smtClean="0"/>
            <a:t>Умозаключение – несколько логически связанных суждений</a:t>
          </a:r>
          <a:endParaRPr lang="ru-RU" dirty="0"/>
        </a:p>
      </dgm:t>
    </dgm:pt>
    <dgm:pt modelId="{DBE97761-06C3-4F48-9D9F-DD852B6C3749}" type="parTrans" cxnId="{8C5682A3-7791-4D9C-A774-357C8673D43F}">
      <dgm:prSet/>
      <dgm:spPr/>
      <dgm:t>
        <a:bodyPr/>
        <a:lstStyle/>
        <a:p>
          <a:endParaRPr lang="ru-RU"/>
        </a:p>
      </dgm:t>
    </dgm:pt>
    <dgm:pt modelId="{BB430F87-692E-42C1-A94E-C45034D0B15F}" type="sibTrans" cxnId="{8C5682A3-7791-4D9C-A774-357C8673D43F}">
      <dgm:prSet/>
      <dgm:spPr/>
      <dgm:t>
        <a:bodyPr/>
        <a:lstStyle/>
        <a:p>
          <a:endParaRPr lang="ru-RU"/>
        </a:p>
      </dgm:t>
    </dgm:pt>
    <dgm:pt modelId="{E1BCBDC9-53FF-4A57-91B7-6A75E75A7CBD}" type="pres">
      <dgm:prSet presAssocID="{2C13DC2C-92A7-4470-8989-1315755C08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24F097-AB74-4AA5-8B9F-0FE4AC02950A}" type="pres">
      <dgm:prSet presAssocID="{82BAD45E-120F-4384-94A8-02C0D870BB17}" presName="boxAndChildren" presStyleCnt="0"/>
      <dgm:spPr/>
    </dgm:pt>
    <dgm:pt modelId="{EC44E7AE-F59A-41BE-836E-4EC8459E83DF}" type="pres">
      <dgm:prSet presAssocID="{82BAD45E-120F-4384-94A8-02C0D870BB17}" presName="parentTextBox" presStyleLbl="node1" presStyleIdx="0" presStyleCnt="3"/>
      <dgm:spPr/>
      <dgm:t>
        <a:bodyPr/>
        <a:lstStyle/>
        <a:p>
          <a:endParaRPr lang="ru-RU"/>
        </a:p>
      </dgm:t>
    </dgm:pt>
    <dgm:pt modelId="{2EC7395D-3F61-4340-8EC1-3A1F4F44A232}" type="pres">
      <dgm:prSet presAssocID="{D8F71E44-AB2B-485D-BEDE-329F181AE132}" presName="sp" presStyleCnt="0"/>
      <dgm:spPr/>
    </dgm:pt>
    <dgm:pt modelId="{788FB0F0-D9C6-4668-B4AF-A9C8E4FB8C90}" type="pres">
      <dgm:prSet presAssocID="{BDC6872A-1EF8-4140-8AA3-88F0C5C6432D}" presName="arrowAndChildren" presStyleCnt="0"/>
      <dgm:spPr/>
    </dgm:pt>
    <dgm:pt modelId="{C7D0D87B-1481-47CB-803B-01BF1492CEF4}" type="pres">
      <dgm:prSet presAssocID="{BDC6872A-1EF8-4140-8AA3-88F0C5C6432D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88EBBED6-09A1-47FF-A213-AF2AB4C67795}" type="pres">
      <dgm:prSet presAssocID="{97F32EEF-A2C9-4180-AF0C-9F6F3274BB82}" presName="sp" presStyleCnt="0"/>
      <dgm:spPr/>
    </dgm:pt>
    <dgm:pt modelId="{6E61A481-475B-452A-BACA-AB636C0252F2}" type="pres">
      <dgm:prSet presAssocID="{861A9547-3FCD-44EA-B69A-61C02F410B09}" presName="arrowAndChildren" presStyleCnt="0"/>
      <dgm:spPr/>
    </dgm:pt>
    <dgm:pt modelId="{AFABFC12-C8F7-4B07-A477-63509C295DA4}" type="pres">
      <dgm:prSet presAssocID="{861A9547-3FCD-44EA-B69A-61C02F410B09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8C5682A3-7791-4D9C-A774-357C8673D43F}" srcId="{2C13DC2C-92A7-4470-8989-1315755C0899}" destId="{82BAD45E-120F-4384-94A8-02C0D870BB17}" srcOrd="2" destOrd="0" parTransId="{DBE97761-06C3-4F48-9D9F-DD852B6C3749}" sibTransId="{BB430F87-692E-42C1-A94E-C45034D0B15F}"/>
    <dgm:cxn modelId="{79692594-6105-46E4-926C-CEDECE098F49}" type="presOf" srcId="{82BAD45E-120F-4384-94A8-02C0D870BB17}" destId="{EC44E7AE-F59A-41BE-836E-4EC8459E83DF}" srcOrd="0" destOrd="0" presId="urn:microsoft.com/office/officeart/2005/8/layout/process4"/>
    <dgm:cxn modelId="{1C98CD65-F6DB-4DC1-BA1B-B971BEEC7E4C}" srcId="{2C13DC2C-92A7-4470-8989-1315755C0899}" destId="{861A9547-3FCD-44EA-B69A-61C02F410B09}" srcOrd="0" destOrd="0" parTransId="{3164655B-19DF-4F63-B664-0343BACA09E9}" sibTransId="{97F32EEF-A2C9-4180-AF0C-9F6F3274BB82}"/>
    <dgm:cxn modelId="{C3A6FCB4-6D1A-4DCE-889C-F1983C6EF8B6}" type="presOf" srcId="{2C13DC2C-92A7-4470-8989-1315755C0899}" destId="{E1BCBDC9-53FF-4A57-91B7-6A75E75A7CBD}" srcOrd="0" destOrd="0" presId="urn:microsoft.com/office/officeart/2005/8/layout/process4"/>
    <dgm:cxn modelId="{9C631A67-E1A8-4AAF-82FE-C86817A2DCF8}" type="presOf" srcId="{861A9547-3FCD-44EA-B69A-61C02F410B09}" destId="{AFABFC12-C8F7-4B07-A477-63509C295DA4}" srcOrd="0" destOrd="0" presId="urn:microsoft.com/office/officeart/2005/8/layout/process4"/>
    <dgm:cxn modelId="{399198A7-A010-4629-BA72-074903881007}" type="presOf" srcId="{BDC6872A-1EF8-4140-8AA3-88F0C5C6432D}" destId="{C7D0D87B-1481-47CB-803B-01BF1492CEF4}" srcOrd="0" destOrd="0" presId="urn:microsoft.com/office/officeart/2005/8/layout/process4"/>
    <dgm:cxn modelId="{0D26FF38-2ADD-4E55-BC8E-47B2A1BE6C35}" srcId="{2C13DC2C-92A7-4470-8989-1315755C0899}" destId="{BDC6872A-1EF8-4140-8AA3-88F0C5C6432D}" srcOrd="1" destOrd="0" parTransId="{276FA944-F634-4C90-96D3-81E7D651FB86}" sibTransId="{D8F71E44-AB2B-485D-BEDE-329F181AE132}"/>
    <dgm:cxn modelId="{92FD3204-13BB-4F87-82AD-8B4C7C90B3D7}" type="presParOf" srcId="{E1BCBDC9-53FF-4A57-91B7-6A75E75A7CBD}" destId="{9724F097-AB74-4AA5-8B9F-0FE4AC02950A}" srcOrd="0" destOrd="0" presId="urn:microsoft.com/office/officeart/2005/8/layout/process4"/>
    <dgm:cxn modelId="{F8B288F1-3A17-453F-8E56-C9C89D00B10B}" type="presParOf" srcId="{9724F097-AB74-4AA5-8B9F-0FE4AC02950A}" destId="{EC44E7AE-F59A-41BE-836E-4EC8459E83DF}" srcOrd="0" destOrd="0" presId="urn:microsoft.com/office/officeart/2005/8/layout/process4"/>
    <dgm:cxn modelId="{F45DD8AB-0928-4BF7-A62F-18FE905264B9}" type="presParOf" srcId="{E1BCBDC9-53FF-4A57-91B7-6A75E75A7CBD}" destId="{2EC7395D-3F61-4340-8EC1-3A1F4F44A232}" srcOrd="1" destOrd="0" presId="urn:microsoft.com/office/officeart/2005/8/layout/process4"/>
    <dgm:cxn modelId="{DB2F4376-6934-4762-B137-AACC4A5A4746}" type="presParOf" srcId="{E1BCBDC9-53FF-4A57-91B7-6A75E75A7CBD}" destId="{788FB0F0-D9C6-4668-B4AF-A9C8E4FB8C90}" srcOrd="2" destOrd="0" presId="urn:microsoft.com/office/officeart/2005/8/layout/process4"/>
    <dgm:cxn modelId="{3D5507D2-5D97-44CD-A77E-D668F587EE71}" type="presParOf" srcId="{788FB0F0-D9C6-4668-B4AF-A9C8E4FB8C90}" destId="{C7D0D87B-1481-47CB-803B-01BF1492CEF4}" srcOrd="0" destOrd="0" presId="urn:microsoft.com/office/officeart/2005/8/layout/process4"/>
    <dgm:cxn modelId="{67282FA0-4F18-48BA-87A5-9520DF739C28}" type="presParOf" srcId="{E1BCBDC9-53FF-4A57-91B7-6A75E75A7CBD}" destId="{88EBBED6-09A1-47FF-A213-AF2AB4C67795}" srcOrd="3" destOrd="0" presId="urn:microsoft.com/office/officeart/2005/8/layout/process4"/>
    <dgm:cxn modelId="{A25F938A-D215-4C3D-A6B0-E90FE4E82A56}" type="presParOf" srcId="{E1BCBDC9-53FF-4A57-91B7-6A75E75A7CBD}" destId="{6E61A481-475B-452A-BACA-AB636C0252F2}" srcOrd="4" destOrd="0" presId="urn:microsoft.com/office/officeart/2005/8/layout/process4"/>
    <dgm:cxn modelId="{2282D467-2FFB-42E3-B6EF-1361BA882A8A}" type="presParOf" srcId="{6E61A481-475B-452A-BACA-AB636C0252F2}" destId="{AFABFC12-C8F7-4B07-A477-63509C295DA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44E7AE-F59A-41BE-836E-4EC8459E83DF}">
      <dsp:nvSpPr>
        <dsp:cNvPr id="0" name=""/>
        <dsp:cNvSpPr/>
      </dsp:nvSpPr>
      <dsp:spPr>
        <a:xfrm>
          <a:off x="0" y="3304161"/>
          <a:ext cx="8229600" cy="1084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Умозаключение – несколько логически связанных суждений</a:t>
          </a:r>
          <a:endParaRPr lang="ru-RU" sz="2500" kern="1200" dirty="0"/>
        </a:p>
      </dsp:txBody>
      <dsp:txXfrm>
        <a:off x="0" y="3304161"/>
        <a:ext cx="8229600" cy="1084499"/>
      </dsp:txXfrm>
    </dsp:sp>
    <dsp:sp modelId="{C7D0D87B-1481-47CB-803B-01BF1492CEF4}">
      <dsp:nvSpPr>
        <dsp:cNvPr id="0" name=""/>
        <dsp:cNvSpPr/>
      </dsp:nvSpPr>
      <dsp:spPr>
        <a:xfrm rot="10800000">
          <a:off x="0" y="1652468"/>
          <a:ext cx="8229600" cy="166796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Суждение- высказывание, содержащее определенную мысль</a:t>
          </a:r>
          <a:endParaRPr lang="ru-RU" sz="2500" kern="1200" dirty="0"/>
        </a:p>
      </dsp:txBody>
      <dsp:txXfrm rot="10800000">
        <a:off x="0" y="1652468"/>
        <a:ext cx="8229600" cy="1667960"/>
      </dsp:txXfrm>
    </dsp:sp>
    <dsp:sp modelId="{AFABFC12-C8F7-4B07-A477-63509C295DA4}">
      <dsp:nvSpPr>
        <dsp:cNvPr id="0" name=""/>
        <dsp:cNvSpPr/>
      </dsp:nvSpPr>
      <dsp:spPr>
        <a:xfrm rot="10800000">
          <a:off x="0" y="775"/>
          <a:ext cx="8229600" cy="166796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Мысль-это важная составляющая духовного мира человека</a:t>
          </a:r>
          <a:endParaRPr lang="ru-RU" sz="2500" kern="1200" dirty="0"/>
        </a:p>
      </dsp:txBody>
      <dsp:txXfrm rot="10800000">
        <a:off x="0" y="775"/>
        <a:ext cx="8229600" cy="1667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211BD-28A5-4078-BC9C-83AEB3770B8C}" type="datetimeFigureOut">
              <a:rPr lang="ru-RU"/>
              <a:pPr>
                <a:defRPr/>
              </a:pPr>
              <a:t>16.11.2010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6A962-4BDA-4B79-932D-2406CBBA37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72DF6-42E3-440E-9968-C501B37BBFBA}" type="datetimeFigureOut">
              <a:rPr lang="ru-RU"/>
              <a:pPr>
                <a:defRPr/>
              </a:pPr>
              <a:t>16.11.2010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9126F-CE57-46D5-BA3A-B355261729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3A196-7649-4D48-A7A0-7FF29B8D3C59}" type="datetimeFigureOut">
              <a:rPr lang="ru-RU"/>
              <a:pPr>
                <a:defRPr/>
              </a:pPr>
              <a:t>16.11.2010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8DDE5-E143-4C16-8132-B90F7D7983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FBCFE-CEAF-43FB-B676-147D5F677816}" type="datetimeFigureOut">
              <a:rPr lang="ru-RU"/>
              <a:pPr>
                <a:defRPr/>
              </a:pPr>
              <a:t>16.11.2010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E679B-3734-4DDB-AAAB-F1DA6B6DF3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572FD-73C6-4381-B823-B23B6B3A6025}" type="datetimeFigureOut">
              <a:rPr lang="ru-RU"/>
              <a:pPr>
                <a:defRPr/>
              </a:pPr>
              <a:t>16.11.2010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1E6C0-5F4B-4949-89BC-A761A26B11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F423B-C6A2-444F-BB4F-2CDDE3E163DC}" type="datetimeFigureOut">
              <a:rPr lang="ru-RU"/>
              <a:pPr>
                <a:defRPr/>
              </a:pPr>
              <a:t>16.11.2010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47092-4F3E-4FF5-A60F-3E3825A604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B093F-ECA0-4CE9-991B-55DCFF25361C}" type="datetimeFigureOut">
              <a:rPr lang="ru-RU"/>
              <a:pPr>
                <a:defRPr/>
              </a:pPr>
              <a:t>16.11.2010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6B1F2-5E1F-4128-BF6A-68795B567C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9CA11-D784-4451-9826-7340066157D5}" type="datetimeFigureOut">
              <a:rPr lang="ru-RU"/>
              <a:pPr>
                <a:defRPr/>
              </a:pPr>
              <a:t>16.11.2010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628FC-91F9-4496-A87F-9A21FCEAA0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44D3B-C677-470B-A68F-F50A3DCFB5F7}" type="datetimeFigureOut">
              <a:rPr lang="ru-RU"/>
              <a:pPr>
                <a:defRPr/>
              </a:pPr>
              <a:t>16.11.2010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C78E1-E5F8-4DE1-AE19-70406D9793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73C8B-7CD1-4F32-8593-79320CFAD99D}" type="datetimeFigureOut">
              <a:rPr lang="ru-RU"/>
              <a:pPr>
                <a:defRPr/>
              </a:pPr>
              <a:t>16.11.2010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04E66-A120-4873-891D-A8D173AB8D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746AD-8A97-4CD6-9CC0-45110684B9CE}" type="datetimeFigureOut">
              <a:rPr lang="ru-RU"/>
              <a:pPr>
                <a:defRPr/>
              </a:pPr>
              <a:t>16.11.2010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20EFA-04D5-44CA-9658-BF8C130336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0DBF66-695E-4190-B844-418F1ED493B6}" type="datetimeFigureOut">
              <a:rPr lang="ru-RU"/>
              <a:pPr>
                <a:defRPr/>
              </a:pPr>
              <a:t>16.11.2010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E65B9D-D36A-42DC-B4D2-9E6BDDFF99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9" r:id="rId2"/>
    <p:sldLayoutId id="2147483708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9" r:id="rId9"/>
    <p:sldLayoutId id="2147483705" r:id="rId10"/>
    <p:sldLayoutId id="214748370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5" Type="http://schemas.openxmlformats.org/officeDocument/2006/relationships/slide" Target="slide2.xml"/><Relationship Id="rId4" Type="http://schemas.openxmlformats.org/officeDocument/2006/relationships/image" Target="../media/image13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5.xml"/><Relationship Id="rId4" Type="http://schemas.openxmlformats.org/officeDocument/2006/relationships/slide" Target="slide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3357562"/>
            <a:ext cx="7851648" cy="1828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dirty="0" smtClean="0">
                <a:solidFill>
                  <a:srgbClr val="EE0C0C"/>
                </a:solidFill>
              </a:rPr>
              <a:t>Что человек чувствует, о чём размышляет</a:t>
            </a:r>
            <a:r>
              <a:rPr lang="ru-RU" sz="8000" dirty="0" smtClean="0">
                <a:solidFill>
                  <a:srgbClr val="EE0C0C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000109"/>
            <a:ext cx="7854950" cy="1428760"/>
          </a:xfrm>
        </p:spPr>
        <p:txBody>
          <a:bodyPr/>
          <a:lstStyle/>
          <a:p>
            <a:pPr marR="0" algn="ctr"/>
            <a:r>
              <a:rPr lang="ru-RU" sz="4400" dirty="0" smtClean="0"/>
              <a:t>Урок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  <a:ln/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Духовный мир- это внутренний мир человека, мир его мыслей и чувств.</a:t>
            </a:r>
            <a:endParaRPr lang="ru-RU" sz="6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Мир мыслей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/>
          <a:lstStyle/>
          <a:p>
            <a:pPr algn="ctr"/>
            <a:r>
              <a:rPr lang="ru-RU" dirty="0" smtClean="0"/>
              <a:t>Загадка Сфинкса</a:t>
            </a:r>
            <a:endParaRPr lang="ru-RU" dirty="0"/>
          </a:p>
        </p:txBody>
      </p:sp>
      <p:pic>
        <p:nvPicPr>
          <p:cNvPr id="4" name="Содержимое 3" descr="67765229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044736"/>
            <a:ext cx="4572000" cy="3884594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429124" y="1428736"/>
            <a:ext cx="4714876" cy="5429264"/>
          </a:xfrm>
        </p:spPr>
        <p:txBody>
          <a:bodyPr/>
          <a:lstStyle/>
          <a:p>
            <a:r>
              <a:rPr lang="ru-RU" dirty="0" smtClean="0"/>
              <a:t>«Около города Фивы поселилась Сфинкс — чудовище с головой женщины и туловищем льва. </a:t>
            </a:r>
          </a:p>
          <a:p>
            <a:r>
              <a:rPr lang="ru-RU" dirty="0" smtClean="0"/>
              <a:t>Она не пропускала людей, пока они не отгадают загадку. Если они не могли дать правильный ответ, Сфинкс их съедала. </a:t>
            </a:r>
          </a:p>
          <a:p>
            <a:r>
              <a:rPr lang="ru-RU" dirty="0" smtClean="0"/>
              <a:t>Никто не мог пройти мимо, и никто не осмеливался ее уничтожить.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2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2285992"/>
            <a:ext cx="4328458" cy="31535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400" dirty="0" smtClean="0"/>
              <a:t>Один человек, по имени Эдип, видя горе горожан, решил избавить их от беды. </a:t>
            </a:r>
          </a:p>
          <a:p>
            <a:r>
              <a:rPr lang="ru-RU" sz="2400" dirty="0" smtClean="0"/>
              <a:t>Сфинкс предложила ему следующую загадку:</a:t>
            </a:r>
          </a:p>
          <a:p>
            <a:pPr>
              <a:buNone/>
            </a:pPr>
            <a:r>
              <a:rPr lang="ru-RU" sz="2400" dirty="0" smtClean="0"/>
              <a:t> «Кто имеет четыре ноги утром, две — днем, три — вечером и бывает самым слабым, когда имеет больше всего ног?»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6269326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5571372"/>
            <a:ext cx="1643042" cy="128662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2" y="1920084"/>
            <a:ext cx="4186238" cy="4723625"/>
          </a:xfrm>
        </p:spPr>
        <p:txBody>
          <a:bodyPr/>
          <a:lstStyle/>
          <a:p>
            <a:r>
              <a:rPr lang="ru-RU" dirty="0" smtClean="0"/>
              <a:t>Эдип догадался, что это человек: </a:t>
            </a:r>
          </a:p>
          <a:p>
            <a:pPr>
              <a:buNone/>
            </a:pPr>
            <a:r>
              <a:rPr lang="ru-RU" dirty="0" smtClean="0"/>
              <a:t>в младенчестве он ползает, в зрелом возрасте ходит, в старости опирается на палку. </a:t>
            </a:r>
          </a:p>
          <a:p>
            <a:pPr>
              <a:buNone/>
            </a:pPr>
            <a:r>
              <a:rPr lang="ru-RU" dirty="0" smtClean="0"/>
              <a:t>Сфинкс пришла в отчаяние, что ее загадку разгадали, и бросилась со скалы».</a:t>
            </a:r>
          </a:p>
          <a:p>
            <a:endParaRPr lang="ru-RU" dirty="0"/>
          </a:p>
        </p:txBody>
      </p:sp>
      <p:pic>
        <p:nvPicPr>
          <p:cNvPr id="1027" name="Picture 3" descr="D:\Documents and Settings\ефим\Рабочий стол\484f8825-a4ee-45c6-819c-608b86ca0a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1928802"/>
            <a:ext cx="2247819" cy="1500198"/>
          </a:xfrm>
          <a:prstGeom prst="rect">
            <a:avLst/>
          </a:prstGeom>
          <a:noFill/>
        </p:spPr>
      </p:pic>
      <p:pic>
        <p:nvPicPr>
          <p:cNvPr id="1030" name="Picture 6" descr="D:\Documents and Settings\ефим\Рабочий стол\man-run3a-gif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3714752"/>
            <a:ext cx="1357322" cy="1733256"/>
          </a:xfrm>
          <a:prstGeom prst="rect">
            <a:avLst/>
          </a:prstGeom>
          <a:noFill/>
        </p:spPr>
      </p:pic>
      <p:sp>
        <p:nvSpPr>
          <p:cNvPr id="11" name="Управляющая кнопка: назад 10">
            <a:hlinkClick r:id="rId5" action="ppaction://hlinksldjump" highlightClick="1"/>
          </p:cNvPr>
          <p:cNvSpPr/>
          <p:nvPr/>
        </p:nvSpPr>
        <p:spPr>
          <a:xfrm>
            <a:off x="3428992" y="6172750"/>
            <a:ext cx="642910" cy="6852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Мир чувств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7412" name="Picture 4" descr="chuvstva_emoci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85926"/>
            <a:ext cx="9144000" cy="507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8435" name="Picture 4" descr="emocii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28750" y="642938"/>
            <a:ext cx="6613525" cy="5978525"/>
          </a:xfrm>
          <a:solidFill>
            <a:schemeClr val="tx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71500" y="1357313"/>
            <a:ext cx="7981950" cy="5013325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1463040" lvl="4" indent="-210312" algn="ctr" fontAlgn="auto"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ru-RU" sz="4000" i="1" dirty="0" smtClean="0">
                <a:solidFill>
                  <a:schemeClr val="accent1">
                    <a:lumMod val="50000"/>
                  </a:schemeClr>
                </a:solidFill>
              </a:rPr>
              <a:t>Отношение человека к окружающему миру не только понимаются им и проявляются в действиях, но и переживаются в виде эмоций. </a:t>
            </a:r>
          </a:p>
        </p:txBody>
      </p:sp>
    </p:spTree>
  </p:cSld>
  <p:clrMapOvr>
    <a:masterClrMapping/>
  </p:clrMapOvr>
  <p:transition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0483" name="Picture 4" descr="20228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88900" y="0"/>
            <a:ext cx="9232900" cy="68024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b="1" i="1" dirty="0" smtClean="0"/>
              <a:t>Эмоции –</a:t>
            </a:r>
            <a:r>
              <a:rPr lang="ru-RU" sz="2800" i="1" dirty="0" smtClean="0"/>
              <a:t> особый класс психологических состояний, отражающих в форме непосредственных переживаний, ощущений приятного или неприятного отношения человека к миру и людям, процесс и результаты его практической деятельности. Эмоции человек не только переживает, но и выражает внешне в виде телесных проявлений: мимики (изменение положения губ и бровей), пантомимики (жестов, позы), тона голоса (вокальной мимики), ряда вегетативных явлений (изменение частоты сердечных сокращений и дыхания, покраснения или побледнения, изменения тонуса мышц,  потоотделения) и т. 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ПЛАН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Какие бывают потребности?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«Не место красит человека ….»</a:t>
            </a:r>
            <a:endParaRPr lang="ru-RU" dirty="0" smtClean="0"/>
          </a:p>
          <a:p>
            <a:r>
              <a:rPr lang="ru-RU" dirty="0" smtClean="0">
                <a:hlinkClick r:id="rId4" action="ppaction://hlinksldjump"/>
              </a:rPr>
              <a:t>Мир мыслей.</a:t>
            </a:r>
            <a:endParaRPr lang="ru-RU" dirty="0" smtClean="0"/>
          </a:p>
          <a:p>
            <a:r>
              <a:rPr lang="ru-RU" dirty="0" smtClean="0">
                <a:hlinkClick r:id="rId5" action="ppaction://hlinksldjump"/>
              </a:rPr>
              <a:t>Мир чувств.</a:t>
            </a: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Домашнего задание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задания 1, 2, 4 и 5 рубрики «В классе и дома»,</a:t>
            </a:r>
          </a:p>
          <a:p>
            <a:r>
              <a:rPr lang="ru-RU" smtClean="0"/>
              <a:t> а также выполнение заданий в рабочей тетради.</a:t>
            </a:r>
          </a:p>
        </p:txBody>
      </p:sp>
      <p:pic>
        <p:nvPicPr>
          <p:cNvPr id="22532" name="Picture 2" descr="D:\Users\Елна\Desktop\e3c4fbffe7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813" y="3638550"/>
            <a:ext cx="487680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Иерархия потребностей</a:t>
            </a:r>
          </a:p>
        </p:txBody>
      </p:sp>
      <p:pic>
        <p:nvPicPr>
          <p:cNvPr id="7171" name="Picture 2" descr="D:\Users\Елна\Desktop\обобщение как учителя\22_new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1500" y="1917700"/>
            <a:ext cx="7929563" cy="44640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857224" y="1935163"/>
            <a:ext cx="7429552" cy="220821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/>
                <a:solidFill>
                  <a:schemeClr val="accent1">
                    <a:lumMod val="50000"/>
                  </a:schemeClr>
                </a:solidFill>
              </a:rPr>
              <a:t>Потребность — состояние индивида, создаваемое испытываемой нуждой в объектах, необходимых для его существования и развития, и выступающее источником его активности.</a:t>
            </a:r>
          </a:p>
          <a:p>
            <a:endParaRPr lang="ru-RU" b="1" dirty="0" smtClean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Thales0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429256" y="1500174"/>
            <a:ext cx="3403600" cy="41402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214313" y="1285875"/>
            <a:ext cx="5214937" cy="50688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Фалес: «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Любая потребность имеет свой предмет, то есть она всегда есть осознание нужды в чем-то</a:t>
            </a:r>
            <a:r>
              <a:rPr lang="ru-RU" dirty="0" smtClean="0"/>
              <a:t>».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857250"/>
            <a:ext cx="4038600" cy="5497513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Древнеримский император Диоклетиан (243—312), утратив интерес к государственным делам, отрекся от всех титулов и занялся выращиванием фруктов и овощей. Старый друг стал уговаривать его вернуться. «Друг мой, внимательно посмотри на возделанное моими руками: вначале на государство, а потом вон на ту прекрасную капусту,— и скажи, в чем я добился </a:t>
            </a:r>
            <a:r>
              <a:rPr lang="ru-RU" dirty="0" err="1" smtClean="0"/>
              <a:t>бóльших</a:t>
            </a:r>
            <a:r>
              <a:rPr lang="ru-RU" dirty="0" smtClean="0"/>
              <a:t> успехов?» — ответил Диоклетиан.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13" name="Содержимое 12" descr="01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54231" y="1714488"/>
            <a:ext cx="4266031" cy="42148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Жан Франсуа Шампольон</a:t>
            </a:r>
            <a:br>
              <a:rPr lang="ru-RU" dirty="0" smtClean="0"/>
            </a:br>
            <a:r>
              <a:rPr lang="ru-RU" dirty="0" smtClean="0"/>
              <a:t>1790-1832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Одиннадцатилетним мальчиком впервые увидел древнеегипетские надписи и понял, что их расшифровка станет делом всей его жизни.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Он открыл метод прочтения древнеегипетской письменности.</a:t>
            </a:r>
            <a:endParaRPr lang="ru-RU" dirty="0"/>
          </a:p>
        </p:txBody>
      </p:sp>
      <p:pic>
        <p:nvPicPr>
          <p:cNvPr id="5" name="Содержимое 4" descr="49167501_JeanFrancois_Champollio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37490" y="1920875"/>
            <a:ext cx="3660019" cy="4433888"/>
          </a:xfrm>
          <a:ln w="190500" cap="sq">
            <a:solidFill>
              <a:srgbClr val="C8C6BD"/>
            </a:solidFill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867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Благодаря обширному знанию коптского языка, археолог и полиглот Жана-Франсуа Шампольона расшифровывал древнеегипетские иероглифы.</a:t>
            </a:r>
            <a:endParaRPr lang="ru-RU" dirty="0"/>
          </a:p>
        </p:txBody>
      </p:sp>
      <p:pic>
        <p:nvPicPr>
          <p:cNvPr id="6" name="Содержимое 5" descr="163_120210_cod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3643314"/>
            <a:ext cx="3786214" cy="301907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Содержимое 4" descr="209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29190" y="3571876"/>
            <a:ext cx="4038600" cy="315683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7" name="Управляющая кнопка: назад 6">
            <a:hlinkClick r:id="rId4" action="ppaction://hlinksldjump" highlightClick="1"/>
          </p:cNvPr>
          <p:cNvSpPr/>
          <p:nvPr/>
        </p:nvSpPr>
        <p:spPr>
          <a:xfrm>
            <a:off x="4143372" y="6101336"/>
            <a:ext cx="685226" cy="7566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1143000"/>
          </a:xfrm>
        </p:spPr>
        <p:txBody>
          <a:bodyPr/>
          <a:lstStyle/>
          <a:p>
            <a:r>
              <a:rPr lang="ru-RU" smtClean="0"/>
              <a:t>« Не место красит человека…»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824412"/>
          </a:xfrm>
        </p:spPr>
        <p:txBody>
          <a:bodyPr>
            <a:normAutofit lnSpcReduction="1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Потребности человека индивидуальны.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Сократ говорил: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« Я ем, чтобы жить, а некоторые люди живут, чтобы есть»</a:t>
            </a:r>
            <a:r>
              <a:rPr lang="ru-RU" dirty="0" smtClean="0"/>
              <a:t>.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Вряд ли о таких людях можно сказать, что  у них богатый духовный мир.</a:t>
            </a:r>
            <a:endParaRPr lang="ru-RU" dirty="0"/>
          </a:p>
        </p:txBody>
      </p:sp>
      <p:pic>
        <p:nvPicPr>
          <p:cNvPr id="3075" name="Picture 3" descr="D:\Users\Елна\Desktop\264b1abf149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1928802"/>
            <a:ext cx="3357570" cy="25181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109</TotalTime>
  <Words>525</Words>
  <Application>Microsoft Office PowerPoint</Application>
  <PresentationFormat>Экран (4:3)</PresentationFormat>
  <Paragraphs>47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Что человек чувствует, о чём размышляет. </vt:lpstr>
      <vt:lpstr>ПЛАН</vt:lpstr>
      <vt:lpstr>Иерархия потребностей</vt:lpstr>
      <vt:lpstr>Слайд 4</vt:lpstr>
      <vt:lpstr>        </vt:lpstr>
      <vt:lpstr>Слайд 6</vt:lpstr>
      <vt:lpstr>Жан Франсуа Шампольон 1790-1832 </vt:lpstr>
      <vt:lpstr>   Благодаря обширному знанию коптского языка, археолог и полиглот Жана-Франсуа Шампольона расшифровывал древнеегипетские иероглифы.</vt:lpstr>
      <vt:lpstr>« Не место красит человека…»</vt:lpstr>
      <vt:lpstr>Слайд 10</vt:lpstr>
      <vt:lpstr>Мир мыслей</vt:lpstr>
      <vt:lpstr>Загадка Сфинкса</vt:lpstr>
      <vt:lpstr>Слайд 13</vt:lpstr>
      <vt:lpstr>Слайд 14</vt:lpstr>
      <vt:lpstr>Мир чувств</vt:lpstr>
      <vt:lpstr>Слайд 16</vt:lpstr>
      <vt:lpstr>Слайд 17</vt:lpstr>
      <vt:lpstr>Слайд 18</vt:lpstr>
      <vt:lpstr>Слайд 19</vt:lpstr>
      <vt:lpstr>Домашнего задание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человек чувствует, о чём размышляет. </dc:title>
  <dc:creator>Елна</dc:creator>
  <cp:lastModifiedBy>Ефим</cp:lastModifiedBy>
  <cp:revision>13</cp:revision>
  <dcterms:created xsi:type="dcterms:W3CDTF">2010-11-09T15:41:04Z</dcterms:created>
  <dcterms:modified xsi:type="dcterms:W3CDTF">2010-11-16T19:59:25Z</dcterms:modified>
</cp:coreProperties>
</file>