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29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F49B-F7CB-4262-9F34-8C528052996A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0126BD7-A881-4E7F-B5A8-E847C5076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F49B-F7CB-4262-9F34-8C528052996A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6BD7-A881-4E7F-B5A8-E847C5076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F49B-F7CB-4262-9F34-8C528052996A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6BD7-A881-4E7F-B5A8-E847C5076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F49B-F7CB-4262-9F34-8C528052996A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0126BD7-A881-4E7F-B5A8-E847C5076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F49B-F7CB-4262-9F34-8C528052996A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6BD7-A881-4E7F-B5A8-E847C50767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F49B-F7CB-4262-9F34-8C528052996A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6BD7-A881-4E7F-B5A8-E847C5076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F49B-F7CB-4262-9F34-8C528052996A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0126BD7-A881-4E7F-B5A8-E847C50767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F49B-F7CB-4262-9F34-8C528052996A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6BD7-A881-4E7F-B5A8-E847C5076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F49B-F7CB-4262-9F34-8C528052996A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6BD7-A881-4E7F-B5A8-E847C5076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F49B-F7CB-4262-9F34-8C528052996A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6BD7-A881-4E7F-B5A8-E847C5076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F49B-F7CB-4262-9F34-8C528052996A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6BD7-A881-4E7F-B5A8-E847C50767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3B5F49B-F7CB-4262-9F34-8C528052996A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126BD7-A881-4E7F-B5A8-E847C50767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071546"/>
            <a:ext cx="7858180" cy="478634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4400" b="1" cap="none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Тема урока: </a:t>
            </a:r>
            <a:br>
              <a:rPr lang="ru-RU" sz="4400" b="1" cap="none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400" b="1" cap="none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«Культура </a:t>
            </a:r>
            <a:br>
              <a:rPr lang="ru-RU" sz="4400" b="1" cap="none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400" b="1" cap="none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межнациональных </a:t>
            </a:r>
            <a:r>
              <a:rPr lang="ru-RU" sz="4400" b="1" cap="none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cap="none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400" b="1" cap="none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отношений</a:t>
            </a:r>
            <a:r>
              <a:rPr lang="ru-RU" sz="4400" b="1" cap="none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»</a:t>
            </a:r>
            <a:endParaRPr lang="ru-RU" sz="4400" b="1" cap="none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429684" cy="2571768"/>
          </a:xfrm>
        </p:spPr>
        <p:txBody>
          <a:bodyPr>
            <a:normAutofit/>
          </a:bodyPr>
          <a:lstStyle/>
          <a:p>
            <a:pPr algn="ctr"/>
            <a:r>
              <a:rPr lang="ru-RU" sz="4400" b="1" cap="none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Нет на земле большего несчастья, чем потеря Родины.</a:t>
            </a:r>
            <a:endParaRPr lang="ru-RU" sz="4400" b="1" cap="none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0011-014-Klassiki-komedii-i-tragedii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71472" y="2857496"/>
            <a:ext cx="3186700" cy="3624252"/>
          </a:xfr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3857620" y="3714752"/>
            <a:ext cx="4500594" cy="2195522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u="none" strike="noStrike" kern="1200" normalizeH="0" baseline="0" noProof="0" dirty="0" smtClean="0"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Древнегреческий</a:t>
            </a:r>
            <a:r>
              <a:rPr kumimoji="0" lang="ru-RU" sz="3600" b="1" u="none" strike="noStrike" kern="1200" normalizeH="0" baseline="0" noProof="0" dirty="0" smtClean="0"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  </a:t>
            </a:r>
          </a:p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u="none" strike="noStrike" kern="1200" normalizeH="0" baseline="0" noProof="0" dirty="0" smtClean="0"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трагический </a:t>
            </a:r>
            <a:r>
              <a:rPr kumimoji="0" lang="ru-RU" sz="3600" b="1" u="none" strike="noStrike" kern="1200" normalizeH="0" baseline="0" noProof="0" dirty="0" smtClean="0"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поэт </a:t>
            </a:r>
            <a:r>
              <a:rPr lang="ru-RU" sz="3600" b="1" dirty="0" err="1">
                <a:latin typeface="Times New Roman" pitchFamily="18" charset="0"/>
                <a:ea typeface="+mj-ea"/>
                <a:cs typeface="Times New Roman" pitchFamily="18" charset="0"/>
              </a:rPr>
              <a:t>Е</a:t>
            </a:r>
            <a:r>
              <a:rPr kumimoji="0" lang="ru-RU" sz="3600" b="1" u="none" strike="noStrike" kern="1200" normalizeH="0" baseline="0" noProof="0" dirty="0" err="1" smtClean="0"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врипид</a:t>
            </a:r>
            <a:r>
              <a:rPr kumimoji="0" lang="ru-RU" sz="2800" b="1" i="0" u="none" strike="noStrike" kern="1200" normalizeH="0" baseline="0" noProof="0" dirty="0" smtClean="0"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800" b="1" i="0" u="none" strike="noStrike" kern="1200" normalizeH="0" baseline="0" noProof="0" dirty="0" smtClean="0"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800" b="1" i="0" u="none" strike="noStrike" kern="1200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9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38994">
            <a:off x="285720" y="214290"/>
            <a:ext cx="3786214" cy="3214710"/>
          </a:xfrm>
          <a:prstGeom prst="rect">
            <a:avLst/>
          </a:prstGeom>
        </p:spPr>
      </p:pic>
      <p:pic>
        <p:nvPicPr>
          <p:cNvPr id="3" name="Рисунок 2" descr="2011806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147616">
            <a:off x="4643438" y="285728"/>
            <a:ext cx="4043660" cy="3214710"/>
          </a:xfrm>
          <a:prstGeom prst="rect">
            <a:avLst/>
          </a:prstGeom>
        </p:spPr>
      </p:pic>
      <p:pic>
        <p:nvPicPr>
          <p:cNvPr id="4" name="Рисунок 3" descr="A12_39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00298" y="3571876"/>
            <a:ext cx="4469311" cy="3096594"/>
          </a:xfrm>
          <a:prstGeom prst="rect">
            <a:avLst/>
          </a:prstGeom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egenci22_vie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57422" y="3429000"/>
            <a:ext cx="4119098" cy="3295278"/>
          </a:xfrm>
          <a:prstGeom prst="rect">
            <a:avLst/>
          </a:prstGeom>
        </p:spPr>
      </p:pic>
      <p:pic>
        <p:nvPicPr>
          <p:cNvPr id="3" name="Рисунок 2" descr="mimgrantamVidadytPaten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143124">
            <a:off x="500034" y="571480"/>
            <a:ext cx="4092428" cy="2714644"/>
          </a:xfrm>
          <a:prstGeom prst="rect">
            <a:avLst/>
          </a:prstGeom>
        </p:spPr>
      </p:pic>
      <p:pic>
        <p:nvPicPr>
          <p:cNvPr id="4" name="Рисунок 3" descr="Trudovye_migranty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437514">
            <a:off x="4747552" y="744415"/>
            <a:ext cx="4043370" cy="3023888"/>
          </a:xfrm>
          <a:prstGeom prst="rect">
            <a:avLst/>
          </a:prstGeom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286808" cy="6286544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ru-RU" sz="11200" b="1" dirty="0" smtClean="0">
                <a:latin typeface="Calibri" pitchFamily="34" charset="0"/>
                <a:cs typeface="Calibri" pitchFamily="34" charset="0"/>
              </a:rPr>
              <a:t>Беженец</a:t>
            </a:r>
            <a:r>
              <a:rPr lang="ru-RU" sz="11200" dirty="0" smtClean="0">
                <a:latin typeface="Calibri" pitchFamily="34" charset="0"/>
                <a:cs typeface="Calibri" pitchFamily="34" charset="0"/>
              </a:rPr>
              <a:t> – прибывшее или желающее прибыть на территорию Российской Федерации лицо, </a:t>
            </a:r>
            <a:r>
              <a:rPr lang="ru-RU" sz="11200" b="1" i="1" dirty="0" smtClean="0">
                <a:latin typeface="Calibri" pitchFamily="34" charset="0"/>
                <a:cs typeface="Calibri" pitchFamily="34" charset="0"/>
              </a:rPr>
              <a:t>не</a:t>
            </a:r>
            <a:r>
              <a:rPr lang="ru-RU" sz="112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11200" b="1" i="1" dirty="0" smtClean="0">
                <a:latin typeface="Calibri" pitchFamily="34" charset="0"/>
                <a:cs typeface="Calibri" pitchFamily="34" charset="0"/>
              </a:rPr>
              <a:t>имеющее гражданства Российской Федерации</a:t>
            </a:r>
            <a:r>
              <a:rPr lang="ru-RU" sz="11200" dirty="0" smtClean="0">
                <a:latin typeface="Calibri" pitchFamily="34" charset="0"/>
                <a:cs typeface="Calibri" pitchFamily="34" charset="0"/>
              </a:rPr>
              <a:t>, которое было вынуждено покинуть место своего постоянного жительства на территории другого государства вследствие совершенного в отношении него насилия или преследования в иных формах либо реальной опасности подвергнуться насилию или иному преследованию по признаку расовой или национальной принадлежности, вероисповедания, языка, а также принадлежности к определенной социальной группе или политических убеждений.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143668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ru-RU" sz="6200" b="1" dirty="0" smtClean="0">
                <a:latin typeface="Calibri" pitchFamily="34" charset="0"/>
                <a:cs typeface="Calibri" pitchFamily="34" charset="0"/>
              </a:rPr>
              <a:t>Вынужденный переселенец</a:t>
            </a:r>
            <a:r>
              <a:rPr lang="ru-RU" sz="62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ru-RU" sz="6200" b="1" i="1" dirty="0" smtClean="0">
                <a:latin typeface="Calibri" pitchFamily="34" charset="0"/>
                <a:cs typeface="Calibri" pitchFamily="34" charset="0"/>
              </a:rPr>
              <a:t>гражданин Российской Федерации</a:t>
            </a:r>
            <a:r>
              <a:rPr lang="ru-RU" sz="6200" dirty="0" smtClean="0">
                <a:latin typeface="Calibri" pitchFamily="34" charset="0"/>
                <a:cs typeface="Calibri" pitchFamily="34" charset="0"/>
              </a:rPr>
              <a:t>, который был вынужден или имеет намерение покинуть место своего жительства на территории другого государства либо на территории Российской Федерации вследствие совершенного в отношении него и членов его семьи насилия или преследования в иных формах либо реальной опасности подвергнуться преследованию по признаку расовой или национальной принадлежности, вероисповедания, языка, а также принадлежности к определенной социальной группе или политических убеждений в связи с проведением враждебных кампаний применительно к отдельным лицам или группам лиц, массовыми нарушениями общественного порядка и другими обстоятельствами, существенно ущемляющими права человека.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786" y="5143512"/>
            <a:ext cx="1500198" cy="1565113"/>
          </a:xfrm>
          <a:prstGeom prst="rect">
            <a:avLst/>
          </a:prstGeom>
        </p:spPr>
      </p:pic>
      <p:pic>
        <p:nvPicPr>
          <p:cNvPr id="3" name="Рисунок 2" descr="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5786" y="142852"/>
            <a:ext cx="1500199" cy="1500198"/>
          </a:xfrm>
          <a:prstGeom prst="rect">
            <a:avLst/>
          </a:prstGeom>
        </p:spPr>
      </p:pic>
      <p:pic>
        <p:nvPicPr>
          <p:cNvPr id="4" name="Рисунок 3" descr="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5786" y="1785926"/>
            <a:ext cx="1571636" cy="1518134"/>
          </a:xfrm>
          <a:prstGeom prst="rect">
            <a:avLst/>
          </a:prstGeom>
        </p:spPr>
      </p:pic>
      <p:pic>
        <p:nvPicPr>
          <p:cNvPr id="5" name="Рисунок 4" descr="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85786" y="3429000"/>
            <a:ext cx="1538291" cy="15448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43174" y="642918"/>
            <a:ext cx="2143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- злость</a:t>
            </a:r>
            <a:endParaRPr lang="ru-RU" sz="4000" b="1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43174" y="2214554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- недовольство</a:t>
            </a:r>
            <a:endParaRPr lang="ru-RU" sz="4000" b="1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3174" y="3786190"/>
            <a:ext cx="4714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- равнодушие</a:t>
            </a:r>
            <a:endParaRPr lang="ru-RU" sz="4000" b="1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43174" y="5286388"/>
            <a:ext cx="4286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-</a:t>
            </a:r>
            <a:r>
              <a:rPr lang="ru-RU" sz="40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40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понимание,</a:t>
            </a:r>
          </a:p>
          <a:p>
            <a:r>
              <a:rPr lang="ru-RU" sz="40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сопереживание</a:t>
            </a:r>
            <a:endParaRPr lang="ru-RU" sz="4000" b="1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i="1" dirty="0" smtClean="0">
                <a:latin typeface="Calibri" pitchFamily="34" charset="0"/>
                <a:cs typeface="Calibri" pitchFamily="34" charset="0"/>
              </a:rPr>
              <a:t>Алгоритм работы в группе</a:t>
            </a:r>
            <a:r>
              <a:rPr lang="ru-RU" sz="4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286412"/>
          </a:xfrm>
        </p:spPr>
        <p:txBody>
          <a:bodyPr>
            <a:normAutofit fontScale="25000" lnSpcReduction="20000"/>
          </a:bodyPr>
          <a:lstStyle/>
          <a:p>
            <a:pPr marL="514350" lvl="0" indent="-514350">
              <a:lnSpc>
                <a:spcPct val="170000"/>
              </a:lnSpc>
              <a:buNone/>
            </a:pPr>
            <a:r>
              <a:rPr lang="ru-RU" sz="9600" b="1" dirty="0" smtClean="0">
                <a:latin typeface="Calibri" pitchFamily="34" charset="0"/>
                <a:cs typeface="Calibri" pitchFamily="34" charset="0"/>
              </a:rPr>
              <a:t>1. Распределение ролей ( координатор, секретарь, докладчик)</a:t>
            </a:r>
          </a:p>
          <a:p>
            <a:pPr marL="514350" lvl="0" indent="-514350">
              <a:lnSpc>
                <a:spcPct val="170000"/>
              </a:lnSpc>
              <a:buNone/>
            </a:pPr>
            <a:r>
              <a:rPr lang="ru-RU" sz="9600" b="1" dirty="0" smtClean="0">
                <a:latin typeface="Calibri" pitchFamily="34" charset="0"/>
                <a:cs typeface="Calibri" pitchFamily="34" charset="0"/>
              </a:rPr>
              <a:t>2. Обсуждение вводной информации, содержащейся в кейсе.</a:t>
            </a:r>
          </a:p>
          <a:p>
            <a:pPr lvl="0">
              <a:lnSpc>
                <a:spcPct val="170000"/>
              </a:lnSpc>
              <a:buNone/>
            </a:pPr>
            <a:r>
              <a:rPr lang="ru-RU" sz="9600" b="1" dirty="0" smtClean="0">
                <a:latin typeface="Calibri" pitchFamily="34" charset="0"/>
                <a:cs typeface="Calibri" pitchFamily="34" charset="0"/>
              </a:rPr>
              <a:t>3. Обмен мнениями и составление плана работы.</a:t>
            </a:r>
          </a:p>
          <a:p>
            <a:pPr lvl="0">
              <a:lnSpc>
                <a:spcPct val="170000"/>
              </a:lnSpc>
              <a:buNone/>
            </a:pPr>
            <a:r>
              <a:rPr lang="ru-RU" sz="9600" b="1" dirty="0" smtClean="0">
                <a:latin typeface="Calibri" pitchFamily="34" charset="0"/>
                <a:cs typeface="Calibri" pitchFamily="34" charset="0"/>
              </a:rPr>
              <a:t>4. Работа над проблемой (дискуссия).</a:t>
            </a:r>
          </a:p>
          <a:p>
            <a:pPr lvl="0">
              <a:lnSpc>
                <a:spcPct val="170000"/>
              </a:lnSpc>
              <a:buNone/>
            </a:pPr>
            <a:r>
              <a:rPr lang="ru-RU" sz="9600" b="1" dirty="0" smtClean="0">
                <a:latin typeface="Calibri" pitchFamily="34" charset="0"/>
                <a:cs typeface="Calibri" pitchFamily="34" charset="0"/>
              </a:rPr>
              <a:t>5. Выработка решений.</a:t>
            </a:r>
          </a:p>
          <a:p>
            <a:pPr lvl="0">
              <a:lnSpc>
                <a:spcPct val="170000"/>
              </a:lnSpc>
              <a:buNone/>
            </a:pPr>
            <a:r>
              <a:rPr lang="ru-RU" sz="9600" b="1" dirty="0" smtClean="0">
                <a:latin typeface="Calibri" pitchFamily="34" charset="0"/>
                <a:cs typeface="Calibri" pitchFamily="34" charset="0"/>
              </a:rPr>
              <a:t>6. Подготовка доклада.</a:t>
            </a:r>
          </a:p>
          <a:p>
            <a:pPr lvl="0">
              <a:lnSpc>
                <a:spcPct val="170000"/>
              </a:lnSpc>
              <a:buNone/>
            </a:pPr>
            <a:r>
              <a:rPr lang="ru-RU" sz="9600" b="1" dirty="0" smtClean="0">
                <a:latin typeface="Calibri" pitchFamily="34" charset="0"/>
                <a:cs typeface="Calibri" pitchFamily="34" charset="0"/>
              </a:rPr>
              <a:t>7. Краткий доклад.</a:t>
            </a:r>
          </a:p>
          <a:p>
            <a:pPr>
              <a:buNone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786" y="5143512"/>
            <a:ext cx="1500198" cy="1565113"/>
          </a:xfrm>
          <a:prstGeom prst="rect">
            <a:avLst/>
          </a:prstGeom>
        </p:spPr>
      </p:pic>
      <p:pic>
        <p:nvPicPr>
          <p:cNvPr id="3" name="Рисунок 2" descr="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5786" y="142852"/>
            <a:ext cx="1500199" cy="1500198"/>
          </a:xfrm>
          <a:prstGeom prst="rect">
            <a:avLst/>
          </a:prstGeom>
        </p:spPr>
      </p:pic>
      <p:pic>
        <p:nvPicPr>
          <p:cNvPr id="4" name="Рисунок 3" descr="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5786" y="1785926"/>
            <a:ext cx="1571636" cy="1518134"/>
          </a:xfrm>
          <a:prstGeom prst="rect">
            <a:avLst/>
          </a:prstGeom>
        </p:spPr>
      </p:pic>
      <p:pic>
        <p:nvPicPr>
          <p:cNvPr id="5" name="Рисунок 4" descr="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85786" y="3429000"/>
            <a:ext cx="1538291" cy="15448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43174" y="642918"/>
            <a:ext cx="2143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- злость</a:t>
            </a:r>
            <a:endParaRPr lang="ru-RU" sz="4000" b="1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43174" y="2214554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- недовольство</a:t>
            </a:r>
            <a:endParaRPr lang="ru-RU" sz="4000" b="1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3174" y="3786190"/>
            <a:ext cx="4714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- равнодушие</a:t>
            </a:r>
            <a:endParaRPr lang="ru-RU" sz="4000" b="1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43174" y="5286388"/>
            <a:ext cx="4286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-</a:t>
            </a:r>
            <a:r>
              <a:rPr lang="ru-RU" sz="40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40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понимание,</a:t>
            </a:r>
          </a:p>
          <a:p>
            <a:r>
              <a:rPr lang="ru-RU" sz="40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сопереживание</a:t>
            </a:r>
            <a:endParaRPr lang="ru-RU" sz="4000" b="1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55</TotalTime>
  <Words>258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Тема урока:  «Культура  межнациональных  отношений»</vt:lpstr>
      <vt:lpstr>Нет на земле большего несчастья, чем потеря Родины.</vt:lpstr>
      <vt:lpstr>Слайд 3</vt:lpstr>
      <vt:lpstr>Слайд 4</vt:lpstr>
      <vt:lpstr>Слайд 5</vt:lpstr>
      <vt:lpstr>Слайд 6</vt:lpstr>
      <vt:lpstr>Слайд 7</vt:lpstr>
      <vt:lpstr>Алгоритм работы в группе  </vt:lpstr>
      <vt:lpstr>Слайд 9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 «Культура  межнациональных отношений»</dc:title>
  <dc:creator>Admin</dc:creator>
  <cp:lastModifiedBy>Admin</cp:lastModifiedBy>
  <cp:revision>8</cp:revision>
  <dcterms:created xsi:type="dcterms:W3CDTF">2011-11-15T16:34:35Z</dcterms:created>
  <dcterms:modified xsi:type="dcterms:W3CDTF">2012-05-03T09:44:58Z</dcterms:modified>
</cp:coreProperties>
</file>