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77" r:id="rId8"/>
    <p:sldId id="276" r:id="rId9"/>
    <p:sldId id="275" r:id="rId10"/>
    <p:sldId id="274" r:id="rId11"/>
    <p:sldId id="273" r:id="rId12"/>
    <p:sldId id="272" r:id="rId13"/>
    <p:sldId id="271" r:id="rId14"/>
    <p:sldId id="270" r:id="rId15"/>
    <p:sldId id="269" r:id="rId16"/>
    <p:sldId id="268" r:id="rId17"/>
    <p:sldId id="261" r:id="rId18"/>
    <p:sldId id="262" r:id="rId19"/>
    <p:sldId id="263" r:id="rId20"/>
    <p:sldId id="264" r:id="rId21"/>
    <p:sldId id="309" r:id="rId22"/>
    <p:sldId id="305" r:id="rId23"/>
    <p:sldId id="307" r:id="rId24"/>
    <p:sldId id="280" r:id="rId25"/>
    <p:sldId id="267" r:id="rId26"/>
    <p:sldId id="308" r:id="rId27"/>
    <p:sldId id="306" r:id="rId28"/>
    <p:sldId id="304" r:id="rId29"/>
    <p:sldId id="302" r:id="rId30"/>
    <p:sldId id="310" r:id="rId31"/>
    <p:sldId id="303" r:id="rId32"/>
    <p:sldId id="301" r:id="rId33"/>
    <p:sldId id="299" r:id="rId34"/>
    <p:sldId id="311" r:id="rId35"/>
    <p:sldId id="300" r:id="rId36"/>
    <p:sldId id="297" r:id="rId37"/>
    <p:sldId id="298" r:id="rId38"/>
    <p:sldId id="296" r:id="rId39"/>
    <p:sldId id="294" r:id="rId40"/>
    <p:sldId id="295" r:id="rId41"/>
    <p:sldId id="293" r:id="rId42"/>
    <p:sldId id="290" r:id="rId43"/>
    <p:sldId id="292" r:id="rId44"/>
    <p:sldId id="291" r:id="rId45"/>
    <p:sldId id="289" r:id="rId46"/>
    <p:sldId id="286" r:id="rId47"/>
    <p:sldId id="312" r:id="rId48"/>
    <p:sldId id="288" r:id="rId49"/>
    <p:sldId id="287" r:id="rId50"/>
    <p:sldId id="285" r:id="rId51"/>
    <p:sldId id="313" r:id="rId52"/>
    <p:sldId id="284" r:id="rId53"/>
    <p:sldId id="314" r:id="rId54"/>
    <p:sldId id="283" r:id="rId55"/>
    <p:sldId id="282" r:id="rId56"/>
    <p:sldId id="281" r:id="rId57"/>
    <p:sldId id="279" r:id="rId58"/>
    <p:sldId id="265" r:id="rId59"/>
    <p:sldId id="324" r:id="rId60"/>
    <p:sldId id="326" r:id="rId61"/>
    <p:sldId id="327" r:id="rId62"/>
    <p:sldId id="328" r:id="rId6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78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24678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24678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8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79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79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79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679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24679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9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9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9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9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9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680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680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680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680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680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79DA5EE-9519-4BD1-842D-6A91F6B9E2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7512A-642A-4573-8F36-B9B0F37FD9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6A0D5-FAB1-49AA-8BED-A4B5D79A75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86F40-4312-4906-9B6E-2790F25A61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D50B8-DB5A-42D9-B25F-574F0F3714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186FC-B9A7-4051-B79E-B1E5740ADB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24309-E58E-4F41-B463-FEAE3A167E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7F93C-6300-44B7-9331-DFA16E632D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92A87-0142-4749-ACF4-C8EF14624F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DA83C-C986-49D8-BA1C-68E9F58D76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9552A-2A5B-47F2-866A-C68F610233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6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4576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576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4576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76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76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76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77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77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77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77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77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577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577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77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577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577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4D908C4-34D7-4AC8-99EC-864EDBBDEBB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&#1052;&#1086;&#1080;%20&#1074;&#1080;&#1076;&#1077;&#1086;&#1079;&#1072;&#1087;&#1080;&#1089;&#1080;\&#1041;&#1072;&#1093;,%20&#1085;&#1072;&#1095;&#1072;&#1083;&#1086;.wma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e1.ru/news/images/298/387/298387/donos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080;%20&#1074;&#1080;&#1076;&#1077;&#1086;&#1079;&#1072;&#1087;&#1080;&#1089;&#1080;\&#1079;&#1072;&#1089;&#1090;.&#1041;&#1077;&#1090;&#1093;&#1086;&#1074;&#1077;&#1085;.wma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080;%20&#1074;&#1080;&#1076;&#1077;&#1086;&#1079;&#1072;&#1087;&#1080;&#1089;&#1080;\&#1079;&#1072;&#1089;&#1090;&#1072;&#1074;&#1082;&#1072;.wma" TargetMode="Externa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080;%20&#1074;&#1080;&#1076;&#1077;&#1086;&#1079;&#1072;&#1087;&#1080;&#1089;&#1080;\&#1079;&#1072;&#1089;&#1090;&#1072;&#1074;&#1082;&#1072;.wma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Admin\&#1052;&#1086;&#1080;%20&#1076;&#1086;&#1082;&#1091;&#1084;&#1077;&#1085;&#1090;&#1099;\&#1052;&#1086;&#1080;%20&#1074;&#1080;&#1076;&#1077;&#1086;&#1079;&#1072;&#1087;&#1080;&#1089;&#1080;\&#1041;&#1086;&#1083;&#1077;&#1088;&#1086;.wma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080;%20&#1074;&#1080;&#1076;&#1077;&#1086;&#1079;&#1072;&#1087;&#1080;&#1089;&#1080;\&#1079;&#1072;&#1089;&#1090;.&#1041;&#1077;&#1090;&#1093;&#1086;&#1074;&#1077;&#1085;.wma" TargetMode="Externa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080;%20&#1074;&#1080;&#1076;&#1077;&#1086;&#1079;&#1072;&#1087;&#1080;&#1089;&#1080;\&#1079;&#1072;&#1089;&#1090;.&#1041;&#1077;&#1090;&#1093;&#1086;&#1074;&#1077;&#1085;.wma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&#1041;&#1086;&#1083;&#1077;&#1088;&#1086;.wma" TargetMode="Externa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080;%20&#1074;&#1080;&#1076;&#1077;&#1086;&#1079;&#1072;&#1087;&#1080;&#1089;&#1080;\&#1079;&#1072;&#1089;&#1090;&#1072;&#1074;&#1082;&#1072;.wma" TargetMode="Externa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080;%20&#1074;&#1080;&#1076;&#1077;&#1086;&#1079;&#1072;&#1087;&#1080;&#1089;&#1080;\&#1089;&#1082;&#1072;&#1079;&#1082;&#1072;.wma" TargetMode="Externa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080;%20&#1074;&#1080;&#1076;&#1077;&#1086;&#1079;&#1072;&#1087;&#1080;&#1089;&#1080;\&#1079;&#1072;&#1089;&#1090;&#1072;&#1074;&#1082;&#1072;.wma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080;%20&#1074;&#1080;&#1076;&#1077;&#1086;&#1079;&#1072;&#1087;&#1080;&#1089;&#1080;\&#1076;&#1083;&#1103;%20&#1087;&#1072;&#1089;&#1087;&#1086;&#1088;&#1090;&#1072;.wma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080;%20&#1074;&#1080;&#1076;&#1077;&#1086;&#1079;&#1072;&#1087;&#1080;&#1089;&#1080;\&#1076;&#1083;&#1103;%20&#1087;&#1072;&#1089;&#1087;&#1086;&#1088;&#1090;&#1072;.wma" TargetMode="External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080;%20&#1074;&#1080;&#1076;&#1077;&#1086;&#1079;&#1072;&#1087;&#1080;&#1089;&#1080;\&#1080;&#1090;&#1086;&#1075;.wma" TargetMode="External"/><Relationship Id="rId4" Type="http://schemas.openxmlformats.org/officeDocument/2006/relationships/image" Target="../media/image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080;%20&#1074;&#1080;&#1076;&#1077;&#1086;&#1079;&#1072;&#1087;&#1080;&#1089;&#1080;\&#1041;&#1072;&#1093;,%20&#1085;&#1072;&#1095;&#1072;&#1083;&#1086;.wm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205038"/>
            <a:ext cx="7086600" cy="1800225"/>
          </a:xfrm>
        </p:spPr>
        <p:txBody>
          <a:bodyPr/>
          <a:lstStyle/>
          <a:p>
            <a:r>
              <a:rPr lang="ru-RU" sz="4000"/>
              <a:t>Правовой турнир</a:t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2000"/>
              <a:t>Внеклассное мероприятие по обществознанию</a:t>
            </a:r>
            <a:endParaRPr lang="ru-RU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797425"/>
            <a:ext cx="7826375" cy="1752600"/>
          </a:xfrm>
        </p:spPr>
        <p:txBody>
          <a:bodyPr/>
          <a:lstStyle/>
          <a:p>
            <a:r>
              <a:rPr lang="ru-RU" sz="2400"/>
              <a:t>Учитель истории и обществознания </a:t>
            </a:r>
          </a:p>
          <a:p>
            <a:r>
              <a:rPr lang="ru-RU" sz="2400"/>
              <a:t>МОУ ОСОШ № 1 г. Апатиты  </a:t>
            </a:r>
          </a:p>
          <a:p>
            <a:r>
              <a:rPr lang="ru-RU" sz="2400"/>
              <a:t>                                      Е. А. Осипова</a:t>
            </a:r>
          </a:p>
        </p:txBody>
      </p:sp>
      <p:pic>
        <p:nvPicPr>
          <p:cNvPr id="2052" name="Picture 4" descr="Молот правосуд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188913"/>
            <a:ext cx="2374900" cy="1900237"/>
          </a:xfrm>
          <a:prstGeom prst="rect">
            <a:avLst/>
          </a:prstGeom>
          <a:noFill/>
        </p:spPr>
      </p:pic>
      <p:pic>
        <p:nvPicPr>
          <p:cNvPr id="2057" name="Бах, начало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740650" y="630872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931" fill="hold"/>
                                        <p:tgtEl>
                                          <p:spTgt spid="20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1 тур</a:t>
            </a:r>
            <a:br>
              <a:rPr lang="ru-RU"/>
            </a:br>
            <a:endParaRPr lang="ru-RU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5.  Как называли донос в русском государстве в </a:t>
            </a:r>
            <a:r>
              <a:rPr lang="en-US"/>
              <a:t>XVI</a:t>
            </a:r>
            <a:r>
              <a:rPr lang="ru-RU"/>
              <a:t>-</a:t>
            </a:r>
            <a:r>
              <a:rPr lang="en-US"/>
              <a:t>XVIII</a:t>
            </a:r>
            <a:r>
              <a:rPr lang="ru-RU"/>
              <a:t> веках?</a:t>
            </a:r>
          </a:p>
          <a:p>
            <a:pPr>
              <a:buFont typeface="Wingdings" pitchFamily="2" charset="2"/>
              <a:buNone/>
            </a:pPr>
            <a:r>
              <a:rPr lang="ru-RU"/>
              <a:t>а) Ябеда;</a:t>
            </a:r>
          </a:p>
          <a:p>
            <a:pPr>
              <a:buFont typeface="Wingdings" pitchFamily="2" charset="2"/>
              <a:buNone/>
            </a:pPr>
            <a:r>
              <a:rPr lang="ru-RU"/>
              <a:t>б) наговор;</a:t>
            </a:r>
          </a:p>
          <a:p>
            <a:pPr>
              <a:buFont typeface="Wingdings" pitchFamily="2" charset="2"/>
              <a:buNone/>
            </a:pPr>
            <a:r>
              <a:rPr lang="ru-RU"/>
              <a:t>в) извет.</a:t>
            </a:r>
          </a:p>
        </p:txBody>
      </p:sp>
      <p:pic>
        <p:nvPicPr>
          <p:cNvPr id="269319" name="Picture 7" descr="Картинка 7 из 154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500438"/>
            <a:ext cx="3673475" cy="275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1 тур</a:t>
            </a:r>
            <a:br>
              <a:rPr lang="ru-RU"/>
            </a:br>
            <a:endParaRPr lang="ru-RU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6. В Древней Персии людей, взимающих плату за проезд по дорогам, звали...</a:t>
            </a:r>
          </a:p>
          <a:p>
            <a:pPr>
              <a:buFont typeface="Wingdings" pitchFamily="2" charset="2"/>
              <a:buNone/>
            </a:pPr>
            <a:r>
              <a:rPr lang="ru-RU"/>
              <a:t>а) гады; </a:t>
            </a:r>
          </a:p>
          <a:p>
            <a:pPr>
              <a:buFont typeface="Wingdings" pitchFamily="2" charset="2"/>
              <a:buNone/>
            </a:pPr>
            <a:r>
              <a:rPr lang="ru-RU"/>
              <a:t>б) радары; </a:t>
            </a:r>
          </a:p>
          <a:p>
            <a:pPr>
              <a:buFont typeface="Wingdings" pitchFamily="2" charset="2"/>
              <a:buNone/>
            </a:pPr>
            <a:r>
              <a:rPr lang="ru-RU"/>
              <a:t>в) гаишники.</a:t>
            </a:r>
          </a:p>
        </p:txBody>
      </p:sp>
      <p:pic>
        <p:nvPicPr>
          <p:cNvPr id="268292" name="Picture 4" descr="glava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141663"/>
            <a:ext cx="198120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1 тур</a:t>
            </a:r>
            <a:br>
              <a:rPr lang="ru-RU"/>
            </a:br>
            <a:endParaRPr lang="ru-RU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7.  Самое экстравагантное наказание провинившимся водителям придумали полицейские индийского штата Бихар. Они заставляют правонарушителей...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а)  отстоять целый день на обочине с огромным плакатом в руках о вреде лихачества за рулем: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б) собрать отходы жизнедеятельности священных коров у дороги;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в) прыгать вдоль обочины и выкрикивать имя любимого политика.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1 тур</a:t>
            </a:r>
            <a:br>
              <a:rPr lang="ru-RU"/>
            </a:br>
            <a:endParaRPr lang="ru-RU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8.  В средневековье за философские труды, которые ставили под сомнение существование Бога, можно было подвергнуться страшной казни через...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а) щекотку гусиными перьями;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б) эпиляцию;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в) сверление зубов.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1 тур</a:t>
            </a:r>
            <a:br>
              <a:rPr lang="ru-RU"/>
            </a:br>
            <a:endParaRPr lang="ru-RU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9.  Во времена инквизиции провинившихся сжигали на костре. Над ними устраивались показательные процессы с судом присяжных и свидетелями. Но за связи с дьяволом никогда не судили женщин, которые...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а) весили больше 50 кг: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б) имели светлые волосы;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в) родили больше семерых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1 тур</a:t>
            </a:r>
            <a:br>
              <a:rPr lang="ru-RU"/>
            </a:br>
            <a:endParaRPr lang="ru-RU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10. Тариф — это...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а) фамилия римского сенатора, придумавшего множество налогов;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б)  название острова в Средиземном море, где впервые стали брать плату за стоянку в порту: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в)  должность стражника у городских ворот, решавшего, кого пускать в город.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1 тур</a:t>
            </a:r>
            <a:br>
              <a:rPr lang="ru-RU"/>
            </a:br>
            <a:endParaRPr lang="ru-RU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11. В средневековой Флоренции совершивших тяжкое преступление пожизненно записывали в...</a:t>
            </a:r>
          </a:p>
          <a:p>
            <a:pPr>
              <a:buFont typeface="Wingdings" pitchFamily="2" charset="2"/>
              <a:buNone/>
            </a:pPr>
            <a:r>
              <a:rPr lang="ru-RU"/>
              <a:t>а) дворяне:</a:t>
            </a:r>
          </a:p>
          <a:p>
            <a:pPr>
              <a:buFont typeface="Wingdings" pitchFamily="2" charset="2"/>
              <a:buNone/>
            </a:pPr>
            <a:r>
              <a:rPr lang="ru-RU"/>
              <a:t>б) крестьяне;</a:t>
            </a:r>
          </a:p>
          <a:p>
            <a:pPr>
              <a:buFont typeface="Wingdings" pitchFamily="2" charset="2"/>
              <a:buNone/>
            </a:pPr>
            <a:r>
              <a:rPr lang="ru-RU"/>
              <a:t>в) славяне.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1 тур</a:t>
            </a:r>
            <a:br>
              <a:rPr lang="ru-RU"/>
            </a:br>
            <a:endParaRPr lang="ru-RU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12.  За что на Руси перед казнью хлестали горящими березовыми вениками?</a:t>
            </a:r>
          </a:p>
          <a:p>
            <a:pPr>
              <a:buFont typeface="Wingdings" pitchFamily="2" charset="2"/>
              <a:buNone/>
            </a:pPr>
            <a:r>
              <a:rPr lang="ru-RU"/>
              <a:t>а) За поджог;</a:t>
            </a:r>
          </a:p>
          <a:p>
            <a:pPr>
              <a:buFont typeface="Wingdings" pitchFamily="2" charset="2"/>
              <a:buNone/>
            </a:pPr>
            <a:r>
              <a:rPr lang="ru-RU"/>
              <a:t>б) за разворовывание государственной казны;</a:t>
            </a:r>
          </a:p>
          <a:p>
            <a:pPr>
              <a:buFont typeface="Wingdings" pitchFamily="2" charset="2"/>
              <a:buNone/>
            </a:pPr>
            <a:r>
              <a:rPr lang="ru-RU"/>
              <a:t>в) за кражу веников.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2 тур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600"/>
              <a:t>Преступления </a:t>
            </a:r>
          </a:p>
          <a:p>
            <a:pPr algn="ctr">
              <a:buFont typeface="Wingdings" pitchFamily="2" charset="2"/>
              <a:buNone/>
            </a:pPr>
            <a:r>
              <a:rPr lang="ru-RU" sz="6600"/>
              <a:t>из истории</a:t>
            </a:r>
          </a:p>
        </p:txBody>
      </p:sp>
      <p:pic>
        <p:nvPicPr>
          <p:cNvPr id="253957" name="заст.Бетховен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2372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41" fill="hold"/>
                                        <p:tgtEl>
                                          <p:spTgt spid="2539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3957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2 тур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	1. Эврисфей поручил Гераклу очистить от навоза весь скотный двор Авгия.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	Геракл сломал с двух противоположных сторон стену, окружавшую скотный двор Авгия, и отвел в него воды двух рек. Вода этих рек очистила в один день от нечистот весь двор. </a:t>
            </a:r>
            <a:endParaRPr lang="ru-RU" sz="2800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/>
              <a:t>   Вопрос: </a:t>
            </a:r>
            <a:r>
              <a:rPr lang="ru-RU" sz="2800" u="sng"/>
              <a:t>Назовите преступление, которое совершил Геракл. К какому виду права оно относится?</a:t>
            </a:r>
          </a:p>
        </p:txBody>
      </p:sp>
      <p:pic>
        <p:nvPicPr>
          <p:cNvPr id="254987" name="Picture 11" descr="скот дво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115888"/>
            <a:ext cx="1319212" cy="158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1800" b="0" i="1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r>
              <a:rPr lang="ru-RU" sz="2800"/>
              <a:t>	У того, кто решит изучить все законы,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	не останется времени их нарушать.</a:t>
            </a:r>
            <a:r>
              <a:rPr lang="ru-RU" sz="2800" i="1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2800" i="1"/>
              <a:t>                                               И.В. Гёте</a:t>
            </a:r>
          </a:p>
          <a:p>
            <a:pPr>
              <a:buFont typeface="Wingdings" pitchFamily="2" charset="2"/>
              <a:buNone/>
            </a:pPr>
            <a:endParaRPr lang="ru-RU" sz="2800" i="1"/>
          </a:p>
          <a:p>
            <a:pPr>
              <a:buFont typeface="Wingdings" pitchFamily="2" charset="2"/>
              <a:buNone/>
            </a:pPr>
            <a:r>
              <a:rPr lang="ru-RU" sz="2800"/>
              <a:t>	Свобода состоит в том, чтобы зависеть только от законов.</a:t>
            </a:r>
            <a:r>
              <a:rPr lang="ru-RU" sz="2800" i="1"/>
              <a:t/>
            </a:r>
            <a:br>
              <a:rPr lang="ru-RU" sz="2800" i="1"/>
            </a:br>
            <a:r>
              <a:rPr lang="ru-RU" sz="2800" i="1"/>
              <a:t>                                             Вольтер</a:t>
            </a:r>
          </a:p>
        </p:txBody>
      </p:sp>
      <p:pic>
        <p:nvPicPr>
          <p:cNvPr id="248836" name="Picture 4" descr="6C9Z5CA1F0S3CCAF7J7SKCAAE8K2ACAIS0JL7CANRWSBZCALADG5NCAB3PG5BCAS5LGEYCA282S5CCASO3S8FCA3F3RF4CAH1F83WCA9GPFPGCAHXYZEBCAOYVFSMCAA09J3MCA3DCHSUCAXQKSAJCA1W2MQ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147151">
            <a:off x="3419475" y="333375"/>
            <a:ext cx="1876425" cy="1873250"/>
          </a:xfrm>
          <a:prstGeom prst="rect">
            <a:avLst/>
          </a:prstGeom>
          <a:noFill/>
        </p:spPr>
      </p:pic>
      <p:pic>
        <p:nvPicPr>
          <p:cNvPr id="248838" name="Picture 6" descr="пол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76774">
            <a:off x="6516688" y="333375"/>
            <a:ext cx="1595437" cy="2087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/>
              <a:t>2 тур </a:t>
            </a:r>
            <a:endParaRPr lang="ru-RU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	2. Эврисфей поручил Гераклу отправиться в страну, где проживали стимфалийские птицы. Попав в эту страну, Геракл взобрался на холм и ударил в тимпаны, поднялся оглушитель­ный звон. Птицы поднялись громадной стаей и стали в ужасе кружить над лесом. Схватив свой лук,  герой стал разить птиц смертоносными стрелами».</a:t>
            </a:r>
            <a:endParaRPr lang="ru-RU" sz="2400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/>
              <a:t>	Вопрос: </a:t>
            </a:r>
            <a:r>
              <a:rPr lang="ru-RU" sz="2400" u="sng"/>
              <a:t>Назовите преступление, которое совершил Геракл. К какому виду права оно относится?</a:t>
            </a:r>
          </a:p>
        </p:txBody>
      </p:sp>
      <p:pic>
        <p:nvPicPr>
          <p:cNvPr id="256005" name="Picture 5" descr="Стимф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188913"/>
            <a:ext cx="1800225" cy="147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3 тур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600" b="1"/>
              <a:t>Чёрный ящик</a:t>
            </a:r>
          </a:p>
        </p:txBody>
      </p:sp>
      <p:pic>
        <p:nvPicPr>
          <p:cNvPr id="308229" name="Picture 5" descr="чт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4076700"/>
            <a:ext cx="1231900" cy="1828800"/>
          </a:xfrm>
          <a:prstGeom prst="rect">
            <a:avLst/>
          </a:prstGeom>
          <a:noFill/>
        </p:spPr>
      </p:pic>
      <p:pic>
        <p:nvPicPr>
          <p:cNvPr id="308231" name="заставка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8350" y="609282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15" fill="hold"/>
                                        <p:tgtEl>
                                          <p:spTgt spid="3082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231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4 тур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600" b="1"/>
              <a:t>В шутку </a:t>
            </a:r>
          </a:p>
          <a:p>
            <a:pPr algn="ctr">
              <a:buFont typeface="Wingdings" pitchFamily="2" charset="2"/>
              <a:buNone/>
            </a:pPr>
            <a:r>
              <a:rPr lang="ru-RU" sz="6600" b="1"/>
              <a:t>о серьёзном</a:t>
            </a:r>
          </a:p>
        </p:txBody>
      </p:sp>
      <p:pic>
        <p:nvPicPr>
          <p:cNvPr id="304134" name="заставка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2372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15" fill="hold"/>
                                        <p:tgtEl>
                                          <p:spTgt spid="3041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4134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4 тур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1.  Этим паролем пользовались контрабандисты в фильме Л. Гайдая «Бриллиантовая рука». </a:t>
            </a:r>
          </a:p>
        </p:txBody>
      </p:sp>
      <p:pic>
        <p:nvPicPr>
          <p:cNvPr id="306180" name="Picture 4" descr="Брилиантовая ру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4005263"/>
            <a:ext cx="2232025" cy="1874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4 тур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2</a:t>
            </a:r>
            <a:r>
              <a:rPr lang="ru-RU" i="1"/>
              <a:t>. </a:t>
            </a:r>
            <a:r>
              <a:rPr lang="ru-RU"/>
              <a:t>У лесных зайцев нет клыков, а у городских «зайцев» нет именно этого. Чего?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4 тур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2</a:t>
            </a:r>
            <a:r>
              <a:rPr lang="ru-RU" i="1"/>
              <a:t>. </a:t>
            </a:r>
            <a:r>
              <a:rPr lang="ru-RU"/>
              <a:t>У лесных зайцев нет клыков, а у городских «зайцев» нет именно этого. Чего? </a:t>
            </a:r>
          </a:p>
        </p:txBody>
      </p:sp>
      <p:pic>
        <p:nvPicPr>
          <p:cNvPr id="259077" name="Picture 5" descr="Биле автобус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4149725"/>
            <a:ext cx="2017713" cy="1552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4 тур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3.  Этот угонщик автомобилей был опытным страховым агентом, актером в самодеятельности, водителем - каскадером </a:t>
            </a:r>
          </a:p>
        </p:txBody>
      </p:sp>
      <p:pic>
        <p:nvPicPr>
          <p:cNvPr id="307204" name="Picture 4" descr="Б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4365625"/>
            <a:ext cx="2160587" cy="172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4 тур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4. Эту птицу народная молва частенько обвиняет в воровстве ювелирных изделий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4 тур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4. Эту птицу народная молва частенько обвиняет в воровстве ювелирных изделий </a:t>
            </a:r>
          </a:p>
        </p:txBody>
      </p:sp>
      <p:pic>
        <p:nvPicPr>
          <p:cNvPr id="303108" name="Picture 4" descr="соро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4365625"/>
            <a:ext cx="1905000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4 тур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5.  Его приговорили утопить в загородном пруду как беспризорного, беспаспортного, безработного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04800"/>
            <a:ext cx="8070850" cy="1431925"/>
          </a:xfrm>
        </p:spPr>
        <p:txBody>
          <a:bodyPr/>
          <a:lstStyle/>
          <a:p>
            <a:r>
              <a:rPr lang="ru-RU"/>
              <a:t>        Фемида – </a:t>
            </a:r>
            <a:br>
              <a:rPr lang="ru-RU"/>
            </a:br>
            <a:r>
              <a:rPr lang="ru-RU"/>
              <a:t>символ правосудия </a:t>
            </a:r>
          </a:p>
        </p:txBody>
      </p:sp>
      <p:sp>
        <p:nvSpPr>
          <p:cNvPr id="24986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932363" y="2205038"/>
            <a:ext cx="4049712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1600"/>
          </a:p>
          <a:p>
            <a:pPr>
              <a:buFont typeface="Wingdings" pitchFamily="2" charset="2"/>
              <a:buNone/>
            </a:pPr>
            <a:endParaRPr lang="ru-RU" sz="1600"/>
          </a:p>
          <a:p>
            <a:pPr algn="ctr">
              <a:buFont typeface="Wingdings" pitchFamily="2" charset="2"/>
              <a:buNone/>
            </a:pPr>
            <a:r>
              <a:rPr lang="ru-RU" sz="1600"/>
              <a:t>Атрибуты.</a:t>
            </a:r>
          </a:p>
          <a:p>
            <a:pPr>
              <a:buFont typeface="Wingdings" pitchFamily="2" charset="2"/>
              <a:buNone/>
            </a:pPr>
            <a:r>
              <a:rPr lang="ru-RU" sz="1600"/>
              <a:t>Весы - древний символ меры и справедливости. </a:t>
            </a:r>
          </a:p>
          <a:p>
            <a:pPr>
              <a:buFont typeface="Wingdings" pitchFamily="2" charset="2"/>
              <a:buNone/>
            </a:pPr>
            <a:r>
              <a:rPr lang="ru-RU" sz="1600"/>
              <a:t>Меч - символ духовной силы, воздаяния. </a:t>
            </a:r>
          </a:p>
          <a:p>
            <a:pPr>
              <a:buFont typeface="Wingdings" pitchFamily="2" charset="2"/>
              <a:buNone/>
            </a:pPr>
            <a:r>
              <a:rPr lang="ru-RU" sz="1600"/>
              <a:t>Мантия - торжественное, ритуальное одеяние, предназначенное для совершения в нем определенной церемонии.</a:t>
            </a:r>
          </a:p>
          <a:p>
            <a:pPr>
              <a:buFont typeface="Wingdings" pitchFamily="2" charset="2"/>
              <a:buNone/>
            </a:pPr>
            <a:r>
              <a:rPr lang="ru-RU" sz="1600"/>
              <a:t>Повязка на глазах богини символизирует беспристрастность. </a:t>
            </a:r>
          </a:p>
        </p:txBody>
      </p:sp>
      <p:pic>
        <p:nvPicPr>
          <p:cNvPr id="249866" name="Picture 10" descr="photo2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188913"/>
            <a:ext cx="23336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9880" name="Picture 24" descr="femida8"/>
          <p:cNvPicPr>
            <a:picLocks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116013" y="2420938"/>
            <a:ext cx="3673475" cy="3889375"/>
          </a:xfrm>
          <a:noFill/>
          <a:ln/>
        </p:spPr>
      </p:pic>
      <p:pic>
        <p:nvPicPr>
          <p:cNvPr id="249881" name="Болеро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0213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420" fill="hold"/>
                                        <p:tgtEl>
                                          <p:spTgt spid="2498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9881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4 тур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5.  Его приговорили утопить в загородном пруду как беспризорного, беспаспортного, безработного </a:t>
            </a:r>
          </a:p>
        </p:txBody>
      </p:sp>
      <p:pic>
        <p:nvPicPr>
          <p:cNvPr id="309252" name="Picture 4" descr="Бурати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4365625"/>
            <a:ext cx="1577975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4 тур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6. Как звали капитана МУРа, поймавшего в трамвае Кирпича? </a:t>
            </a:r>
          </a:p>
        </p:txBody>
      </p:sp>
      <p:pic>
        <p:nvPicPr>
          <p:cNvPr id="302084" name="Picture 4" descr="Жигл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6688" y="3573463"/>
            <a:ext cx="1744662" cy="2303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4 тур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7.  В финале этого фильма один из героев публично провозгласил «Да здравствует наш суд — самый гуманный суд в мире!» </a:t>
            </a:r>
          </a:p>
        </p:txBody>
      </p:sp>
      <p:pic>
        <p:nvPicPr>
          <p:cNvPr id="300036" name="Picture 4" descr="Самый гуман су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4437063"/>
            <a:ext cx="2520950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4 тур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8. Часть одежды вора, имеющая обыкновение поддаваться действию огня.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4 тур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8. Часть одежды вора, имеющая обыкновение поддаваться действию огня. </a:t>
            </a:r>
          </a:p>
        </p:txBody>
      </p:sp>
      <p:pic>
        <p:nvPicPr>
          <p:cNvPr id="310276" name="Picture 4" descr="на воре шапка гори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3860800"/>
            <a:ext cx="1500188" cy="230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5 тур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600" b="1"/>
              <a:t>Правовые акты</a:t>
            </a:r>
          </a:p>
        </p:txBody>
      </p:sp>
      <p:pic>
        <p:nvPicPr>
          <p:cNvPr id="299012" name="Picture 4" descr="с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789363"/>
            <a:ext cx="1595438" cy="2087562"/>
          </a:xfrm>
          <a:prstGeom prst="rect">
            <a:avLst/>
          </a:prstGeom>
          <a:noFill/>
        </p:spPr>
      </p:pic>
      <p:pic>
        <p:nvPicPr>
          <p:cNvPr id="299014" name="заст.Бетховен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532813" y="62372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41" fill="hold"/>
                                        <p:tgtEl>
                                          <p:spTgt spid="2990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9014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5 тур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 sz="2400"/>
              <a:t>1. В каких перечисленных актах</a:t>
            </a:r>
            <a:r>
              <a:rPr lang="ru-RU"/>
              <a:t> </a:t>
            </a:r>
            <a:r>
              <a:rPr lang="ru-RU" sz="2400"/>
              <a:t>находятся имеющиеся у вас статьи?</a:t>
            </a:r>
            <a:r>
              <a:rPr lang="ru-RU"/>
              <a:t> 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u="sng"/>
              <a:t>А) Всеобщая декларация прав человека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u="sng"/>
              <a:t>Б) Семейный кодекс РФ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u="sng"/>
              <a:t>В) Конвенция о правах ребенка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u="sng"/>
              <a:t>Г) Конституция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5 тур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2. Продолжить предложение:</a:t>
            </a:r>
          </a:p>
          <a:p>
            <a:r>
              <a:rPr lang="ru-RU" sz="2800"/>
              <a:t>«Высшей ценностью в РФ является ... </a:t>
            </a:r>
          </a:p>
          <a:p>
            <a:r>
              <a:rPr lang="ru-RU" sz="2800"/>
              <a:t>Линкольн сказал: «Демократия - это власть народа, избранная народом, для... </a:t>
            </a:r>
          </a:p>
          <a:p>
            <a:r>
              <a:rPr lang="ru-RU" sz="2800"/>
              <a:t>Наиболее демократичный орган власти Древнерусского государства ... </a:t>
            </a:r>
          </a:p>
          <a:p>
            <a:r>
              <a:rPr lang="ru-RU" sz="2800"/>
              <a:t>Устойчивая связь гражданина с государством называется ... </a:t>
            </a:r>
            <a:endParaRPr lang="ru-RU" sz="2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5 тур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16113"/>
            <a:ext cx="7543800" cy="46085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3. Ценности демократии</a:t>
            </a:r>
            <a:r>
              <a:rPr lang="ru-RU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толерантность              </a:t>
            </a:r>
          </a:p>
          <a:p>
            <a:pPr>
              <a:lnSpc>
                <a:spcPct val="80000"/>
              </a:lnSpc>
            </a:pPr>
            <a:r>
              <a:rPr lang="ru-RU" sz="2000"/>
              <a:t>личностная ориентация</a:t>
            </a:r>
          </a:p>
          <a:p>
            <a:pPr>
              <a:lnSpc>
                <a:spcPct val="80000"/>
              </a:lnSpc>
            </a:pPr>
            <a:r>
              <a:rPr lang="ru-RU" sz="2000"/>
              <a:t>консенсус                          </a:t>
            </a:r>
          </a:p>
          <a:p>
            <a:pPr>
              <a:lnSpc>
                <a:spcPct val="80000"/>
              </a:lnSpc>
            </a:pPr>
            <a:r>
              <a:rPr lang="ru-RU" sz="2000"/>
              <a:t>индивидуальность</a:t>
            </a:r>
          </a:p>
          <a:p>
            <a:pPr>
              <a:lnSpc>
                <a:spcPct val="80000"/>
              </a:lnSpc>
            </a:pPr>
            <a:r>
              <a:rPr lang="ru-RU" sz="2000"/>
              <a:t>анархия                             </a:t>
            </a:r>
          </a:p>
          <a:p>
            <a:pPr>
              <a:lnSpc>
                <a:spcPct val="80000"/>
              </a:lnSpc>
            </a:pPr>
            <a:r>
              <a:rPr lang="ru-RU" sz="2000"/>
              <a:t>ясность правил</a:t>
            </a:r>
          </a:p>
          <a:p>
            <a:pPr>
              <a:lnSpc>
                <a:spcPct val="80000"/>
              </a:lnSpc>
            </a:pPr>
            <a:r>
              <a:rPr lang="ru-RU" sz="2000"/>
              <a:t>компромисс                      </a:t>
            </a:r>
          </a:p>
          <a:p>
            <a:pPr>
              <a:lnSpc>
                <a:spcPct val="80000"/>
              </a:lnSpc>
            </a:pPr>
            <a:r>
              <a:rPr lang="ru-RU" sz="2000"/>
              <a:t>условия для реализации</a:t>
            </a:r>
          </a:p>
          <a:p>
            <a:pPr>
              <a:lnSpc>
                <a:spcPct val="80000"/>
              </a:lnSpc>
            </a:pPr>
            <a:r>
              <a:rPr lang="ru-RU" sz="2000"/>
              <a:t>свобода                            </a:t>
            </a:r>
          </a:p>
          <a:p>
            <a:pPr>
              <a:lnSpc>
                <a:spcPct val="80000"/>
              </a:lnSpc>
            </a:pPr>
            <a:r>
              <a:rPr lang="ru-RU" sz="2000"/>
              <a:t>монархия</a:t>
            </a:r>
          </a:p>
          <a:p>
            <a:pPr>
              <a:lnSpc>
                <a:spcPct val="80000"/>
              </a:lnSpc>
            </a:pPr>
            <a:r>
              <a:rPr lang="ru-RU" sz="2000"/>
              <a:t>политика.</a:t>
            </a:r>
          </a:p>
          <a:p>
            <a:pPr>
              <a:lnSpc>
                <a:spcPct val="80000"/>
              </a:lnSpc>
            </a:pPr>
            <a:r>
              <a:rPr lang="ru-RU" sz="2000"/>
              <a:t>тирания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6 тур</a:t>
            </a:r>
            <a:br>
              <a:rPr lang="ru-RU"/>
            </a:br>
            <a:endParaRPr lang="ru-RU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600"/>
              <a:t>Юридическая</a:t>
            </a:r>
          </a:p>
          <a:p>
            <a:pPr algn="ctr">
              <a:buFont typeface="Wingdings" pitchFamily="2" charset="2"/>
              <a:buNone/>
            </a:pPr>
            <a:r>
              <a:rPr lang="ru-RU" sz="6600"/>
              <a:t>консультация</a:t>
            </a:r>
          </a:p>
        </p:txBody>
      </p:sp>
      <p:pic>
        <p:nvPicPr>
          <p:cNvPr id="292869" name="Picture 5" descr="вес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4797425"/>
            <a:ext cx="1800225" cy="1350963"/>
          </a:xfrm>
          <a:prstGeom prst="rect">
            <a:avLst/>
          </a:prstGeom>
          <a:noFill/>
        </p:spPr>
      </p:pic>
      <p:pic>
        <p:nvPicPr>
          <p:cNvPr id="292872" name="заст.Бетховен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243888" y="616585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41" fill="hold"/>
                                        <p:tgtEl>
                                          <p:spTgt spid="2928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287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Команды</a:t>
            </a:r>
          </a:p>
        </p:txBody>
      </p:sp>
      <p:sp>
        <p:nvSpPr>
          <p:cNvPr id="25088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979613" y="1981200"/>
            <a:ext cx="2782887" cy="4114800"/>
          </a:xfrm>
        </p:spPr>
        <p:txBody>
          <a:bodyPr/>
          <a:lstStyle/>
          <a:p>
            <a:r>
              <a:rPr lang="ru-RU" sz="3600"/>
              <a:t>Адвокаты</a:t>
            </a:r>
          </a:p>
        </p:txBody>
      </p:sp>
      <p:sp>
        <p:nvSpPr>
          <p:cNvPr id="25088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795963" y="1981200"/>
            <a:ext cx="2814637" cy="4114800"/>
          </a:xfrm>
        </p:spPr>
        <p:txBody>
          <a:bodyPr/>
          <a:lstStyle/>
          <a:p>
            <a:r>
              <a:rPr lang="ru-RU"/>
              <a:t> </a:t>
            </a:r>
            <a:r>
              <a:rPr lang="ru-RU" sz="3600"/>
              <a:t>Знатоки</a:t>
            </a:r>
          </a:p>
        </p:txBody>
      </p:sp>
      <p:pic>
        <p:nvPicPr>
          <p:cNvPr id="250887" name="Picture 7" descr="photo6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4076700"/>
            <a:ext cx="37242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6 тур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i="1"/>
              <a:t>Ситуация 1</a:t>
            </a:r>
            <a:r>
              <a:rPr lang="ru-RU" sz="2400" b="1" i="1"/>
              <a:t>.</a:t>
            </a:r>
            <a:r>
              <a:rPr lang="ru-RU" b="1" i="1"/>
              <a:t> </a:t>
            </a:r>
          </a:p>
          <a:p>
            <a:pPr>
              <a:buFont typeface="Wingdings" pitchFamily="2" charset="2"/>
              <a:buNone/>
            </a:pPr>
            <a:r>
              <a:rPr lang="ru-RU" b="1" i="1"/>
              <a:t>	</a:t>
            </a:r>
            <a:r>
              <a:rPr lang="ru-RU" sz="2400"/>
              <a:t>В 1995 г. гражданка С. приватизировала свою однокомнатную квартиру. В 1996 г. она вступила с гражданином Б. в законный брак. В 1997 г. супруги решили расторгнуть брак.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	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	</a:t>
            </a:r>
            <a:r>
              <a:rPr lang="ru-RU" sz="2400" u="sng"/>
              <a:t>Кто имеет право собственности на эту квартиру после расторжения брака?</a:t>
            </a:r>
            <a:r>
              <a:rPr lang="ru-RU" u="sng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6 тур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i="1"/>
              <a:t>Ситуация 2. </a:t>
            </a:r>
          </a:p>
          <a:p>
            <a:pPr>
              <a:buFont typeface="Wingdings" pitchFamily="2" charset="2"/>
              <a:buNone/>
            </a:pPr>
            <a:r>
              <a:rPr lang="ru-RU" sz="2400" i="1"/>
              <a:t>	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	Безработные С. и К. выпили в подъезде дома по бутылке вина. Затем оба вышли на улицу, ругались, кричали и приставали к прохожим. </a:t>
            </a:r>
          </a:p>
          <a:p>
            <a:pPr>
              <a:buFont typeface="Wingdings" pitchFamily="2" charset="2"/>
              <a:buNone/>
            </a:pPr>
            <a:endParaRPr lang="ru-RU" sz="2400"/>
          </a:p>
          <a:p>
            <a:pPr>
              <a:buFont typeface="Wingdings" pitchFamily="2" charset="2"/>
              <a:buNone/>
            </a:pPr>
            <a:r>
              <a:rPr lang="ru-RU" sz="2400"/>
              <a:t>	</a:t>
            </a:r>
            <a:r>
              <a:rPr lang="ru-RU" sz="2400" u="sng"/>
              <a:t>Какие правонарушения они совершили. Нормы какой отрасли права были нарушены?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6 тур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i="1"/>
              <a:t>Ситуация 3.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i="1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i="1"/>
              <a:t>	</a:t>
            </a:r>
            <a:r>
              <a:rPr lang="ru-RU" sz="2400"/>
              <a:t>17-летний Иванов поступил на работу в кинотеатр помощником механика с двухнедельным испытательным сроком. По истечении 10 дней он был освобожден от работы как не выдержавший испытание. Считая увольнение неправильным, Иванов обратился в суд с иском о восстановлении его на работе и оплате за время вынужденного прогула.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	</a:t>
            </a:r>
            <a:r>
              <a:rPr lang="ru-RU" sz="2400" u="sng"/>
              <a:t>Какое решение должен вынести суд?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6 тур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/>
              <a:t>Ситуация 4.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	</a:t>
            </a:r>
            <a:r>
              <a:rPr lang="ru-RU" sz="2000"/>
              <a:t>Сергей находился дома один. Раздался звонок. Мальчик открыл дверь. На пороге стояли мужчина и женщина,  попросили разрешения позвонить по телефону. Сергей впустил их в дом. Гости ударили его по голове, завязали глаза и рот, собрали ценные вещи. В дверях столкнулись с другом Сергея. Он держал на поводке собаку. Овчарка схватила мужчину за руку, повредив её. Соседи, услышав шум, помогли задержать правонарушителей.  Преступники подали встречный иск в связи с причинением мужчине тяжких телесных повреждений.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	</a:t>
            </a:r>
            <a:r>
              <a:rPr lang="ru-RU" sz="2000" u="sng"/>
              <a:t>Какие преступления были совершены в данной ситуации? Будет ли удовлетворен встречный иск обвиняемого?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7 тур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600" b="1"/>
              <a:t>Всякая всячина</a:t>
            </a:r>
            <a:r>
              <a:rPr lang="ru-RU" sz="6600"/>
              <a:t> </a:t>
            </a:r>
          </a:p>
        </p:txBody>
      </p:sp>
      <p:pic>
        <p:nvPicPr>
          <p:cNvPr id="289796" name="Picture 4" descr="image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3716338"/>
            <a:ext cx="1619250" cy="2057400"/>
          </a:xfrm>
          <a:prstGeom prst="rect">
            <a:avLst/>
          </a:prstGeom>
          <a:noFill/>
        </p:spPr>
      </p:pic>
      <p:pic>
        <p:nvPicPr>
          <p:cNvPr id="289800" name="заставка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459788" y="609282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15" fill="hold"/>
                                        <p:tgtEl>
                                          <p:spTgt spid="2898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9800"/>
                </p:tgtEl>
              </p:cMediaNode>
            </p:audio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8 тур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600" b="1"/>
              <a:t>Сказочный</a:t>
            </a:r>
          </a:p>
          <a:p>
            <a:pPr algn="ctr">
              <a:buFont typeface="Wingdings" pitchFamily="2" charset="2"/>
              <a:buNone/>
            </a:pPr>
            <a:endParaRPr lang="ru-RU" sz="6600" b="1"/>
          </a:p>
        </p:txBody>
      </p:sp>
      <p:pic>
        <p:nvPicPr>
          <p:cNvPr id="287748" name="Picture 4" descr="сказ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3284538"/>
            <a:ext cx="4103687" cy="3116262"/>
          </a:xfrm>
          <a:prstGeom prst="rect">
            <a:avLst/>
          </a:prstGeom>
          <a:noFill/>
        </p:spPr>
      </p:pic>
      <p:pic>
        <p:nvPicPr>
          <p:cNvPr id="287750" name="сказка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164388" y="60213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81" fill="hold"/>
                                        <p:tgtEl>
                                          <p:spTgt spid="2877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7750"/>
                </p:tgtEl>
              </p:cMediaNode>
            </p:audio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8 тур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/>
              <a:t>Кто где живёт? 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/>
              <a:t>1.  Москва, ул. Застава Ильича, д. 8/1.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8 тур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I</a:t>
            </a:r>
            <a:r>
              <a:rPr lang="ru-RU"/>
              <a:t>. Кто где живёт? 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/>
              <a:t>1.  Москва, ул. Застава Ильича, д. 8/1. </a:t>
            </a:r>
          </a:p>
        </p:txBody>
      </p:sp>
      <p:pic>
        <p:nvPicPr>
          <p:cNvPr id="313349" name="Picture 5" descr="Степа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4149725"/>
            <a:ext cx="2160588" cy="2084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8 тур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2. Швеция, Стокгольм, крыша обычного дома.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8 тур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3. Швеция, Стокгольм, крыша обычного дома </a:t>
            </a:r>
          </a:p>
        </p:txBody>
      </p:sp>
      <p:pic>
        <p:nvPicPr>
          <p:cNvPr id="285702" name="Picture 6" descr="карлсо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4149725"/>
            <a:ext cx="2447925" cy="1795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1 тур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600" b="1"/>
              <a:t>Юридический тест</a:t>
            </a:r>
          </a:p>
        </p:txBody>
      </p:sp>
      <p:pic>
        <p:nvPicPr>
          <p:cNvPr id="273413" name="заставка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16913" y="616585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15" fill="hold"/>
                                        <p:tgtEl>
                                          <p:spTgt spid="2734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3413"/>
                </p:tgtEl>
              </p:cMediaNode>
            </p:audio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8 тур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2. Италия, маленький городок на берегу Средиземного моря, </a:t>
            </a:r>
          </a:p>
          <a:p>
            <a:pPr>
              <a:buFont typeface="Wingdings" pitchFamily="2" charset="2"/>
              <a:buNone/>
            </a:pPr>
            <a:r>
              <a:rPr lang="ru-RU"/>
              <a:t>	каморка под лестницей.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8 тур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/>
              <a:t>2. Италия, маленький городок на берегу Средиземного моря, каморка под лестницей.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pic>
        <p:nvPicPr>
          <p:cNvPr id="314373" name="Picture 5" descr="Бурати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4076700"/>
            <a:ext cx="1704975" cy="1944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8 тур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/>
              <a:t>4.</a:t>
            </a:r>
            <a:r>
              <a:rPr lang="ru-RU" b="1"/>
              <a:t> </a:t>
            </a:r>
            <a:r>
              <a:rPr lang="ru-RU"/>
              <a:t>Город Цветочный, 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/>
              <a:t>     ул. Колокольчиков.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8 тур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/>
              <a:t>4. Город Цветочный, 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/>
              <a:t>     ул. Колокольчиков. </a:t>
            </a:r>
          </a:p>
        </p:txBody>
      </p:sp>
      <p:pic>
        <p:nvPicPr>
          <p:cNvPr id="315396" name="Picture 4" descr="нез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3860800"/>
            <a:ext cx="1725612" cy="244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8 тур 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  <a:r>
              <a:rPr lang="en-US"/>
              <a:t>II</a:t>
            </a:r>
            <a:r>
              <a:rPr lang="ru-RU"/>
              <a:t>.  О каких правах человека идет </a:t>
            </a:r>
          </a:p>
          <a:p>
            <a:pPr>
              <a:buFont typeface="Wingdings" pitchFamily="2" charset="2"/>
              <a:buNone/>
            </a:pPr>
            <a:r>
              <a:rPr lang="ru-RU"/>
              <a:t>	речь в отрывках? </a:t>
            </a:r>
          </a:p>
        </p:txBody>
      </p:sp>
      <p:pic>
        <p:nvPicPr>
          <p:cNvPr id="281606" name="Picture 6" descr="konk_2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3573463"/>
            <a:ext cx="2289175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8 тур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16113"/>
            <a:ext cx="7543800" cy="4114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1. </a:t>
            </a:r>
            <a:r>
              <a:rPr lang="ru-RU" sz="2800" u="sng"/>
              <a:t>«Колобок»</a:t>
            </a:r>
            <a:r>
              <a:rPr lang="ru-RU" sz="2800"/>
              <a:t>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«Колобок, колобок! Я тебя съем.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Не ешь меня, я тебе песенку спою: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«Я колобок, колобок,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Я по коробу скребен,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По сусеку метен,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На окошке стужен,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я от дедушки ушел,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я от бабушки ушел и от тебя уйду».</a:t>
            </a:r>
          </a:p>
        </p:txBody>
      </p:sp>
      <p:pic>
        <p:nvPicPr>
          <p:cNvPr id="280580" name="Picture 4" descr="колобо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260350"/>
            <a:ext cx="1800225" cy="1441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8 тур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2. </a:t>
            </a:r>
            <a:r>
              <a:rPr lang="ru-RU" u="sng"/>
              <a:t>А.С. Пушкин. </a:t>
            </a:r>
          </a:p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 u="sng"/>
              <a:t>«Сказка о попе и его работнике Балде»</a:t>
            </a:r>
          </a:p>
          <a:p>
            <a:pPr>
              <a:buFont typeface="Wingdings" pitchFamily="2" charset="2"/>
              <a:buNone/>
            </a:pPr>
            <a:r>
              <a:rPr lang="ru-RU"/>
              <a:t>	Балда нанимается на работу к попу. Это значит, он воспользовался правом на... </a:t>
            </a:r>
          </a:p>
        </p:txBody>
      </p:sp>
      <p:pic>
        <p:nvPicPr>
          <p:cNvPr id="279556" name="Picture 4" descr="Балда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0075" y="188913"/>
            <a:ext cx="2043113" cy="287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8 тур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3. </a:t>
            </a:r>
            <a:r>
              <a:rPr lang="ru-RU" sz="2800" u="sng"/>
              <a:t>Сказка К. Чуковского «Айболит»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«Добрый доктор Айболит,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Он под деревом сидит,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Приходи к нему лечиться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И корова, и волчица,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И жучок, и паучок, И медведица,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Всех излечит, исцелит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Добрый доктор Айболит».</a:t>
            </a:r>
          </a:p>
        </p:txBody>
      </p:sp>
      <p:pic>
        <p:nvPicPr>
          <p:cNvPr id="277508" name="Picture 4" descr="Айболи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4149725"/>
            <a:ext cx="1662113" cy="227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8 тур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4. </a:t>
            </a:r>
            <a:r>
              <a:rPr lang="ru-RU" sz="2400" u="sng"/>
              <a:t>Г.-Х. Андерсен. «Гадкий утенок»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«Утенок взмахнул крыльями и полетел.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— Полечу - ка я к ним, к этим величавым птицам. Они, наверное, заклюют меня насмерть за то, что я, такой безобразный, осмелился приблизиться к ним. Но пусть! И он опустился на воду и поплыл навстречу прекрасным лебедям, которые, завидя его, тоже поплыли к нему. Он был уже не гадким темно-серым утенком, а лебедем.... А. большие лебеди плавали вокруг и гладили его клювами». </a:t>
            </a:r>
            <a:endParaRPr lang="ru-RU" sz="2400" i="1"/>
          </a:p>
        </p:txBody>
      </p:sp>
      <p:pic>
        <p:nvPicPr>
          <p:cNvPr id="257028" name="Picture 4" descr="гадкий утёно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260350"/>
            <a:ext cx="1689100" cy="1217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9 тур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600" b="1"/>
              <a:t>Как ты знаешь паспорт ?</a:t>
            </a:r>
          </a:p>
        </p:txBody>
      </p:sp>
      <p:pic>
        <p:nvPicPr>
          <p:cNvPr id="325638" name="Picture 6" descr="паспорт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4437063"/>
            <a:ext cx="2376488" cy="1789112"/>
          </a:xfrm>
          <a:prstGeom prst="rect">
            <a:avLst/>
          </a:prstGeom>
          <a:noFill/>
        </p:spPr>
      </p:pic>
      <p:pic>
        <p:nvPicPr>
          <p:cNvPr id="325640" name="для паспорта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516688" y="58054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52" fill="hold"/>
                                        <p:tgtEl>
                                          <p:spTgt spid="3256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5640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1 тур</a:t>
            </a:r>
            <a:br>
              <a:rPr lang="ru-RU"/>
            </a:br>
            <a:endParaRPr lang="ru-RU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1. Что означало в </a:t>
            </a:r>
            <a:r>
              <a:rPr lang="en-US"/>
              <a:t>XIX</a:t>
            </a:r>
            <a:r>
              <a:rPr lang="ru-RU"/>
              <a:t> веке слово «ментик»?</a:t>
            </a:r>
          </a:p>
          <a:p>
            <a:pPr>
              <a:buFont typeface="Wingdings" pitchFamily="2" charset="2"/>
              <a:buNone/>
            </a:pPr>
            <a:r>
              <a:rPr lang="ru-RU"/>
              <a:t>а) То же, что и сейчас;</a:t>
            </a:r>
          </a:p>
          <a:p>
            <a:pPr>
              <a:buFont typeface="Wingdings" pitchFamily="2" charset="2"/>
              <a:buNone/>
            </a:pPr>
            <a:r>
              <a:rPr lang="ru-RU"/>
              <a:t>б) гусарскую накидку;</a:t>
            </a:r>
          </a:p>
          <a:p>
            <a:pPr>
              <a:buFont typeface="Wingdings" pitchFamily="2" charset="2"/>
              <a:buNone/>
            </a:pPr>
            <a:r>
              <a:rPr lang="ru-RU"/>
              <a:t>в) мини-бантик.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10 тур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600" b="1"/>
              <a:t>     Да – нет</a:t>
            </a:r>
            <a:r>
              <a:rPr lang="ru-RU" sz="4800" b="1"/>
              <a:t>ки</a:t>
            </a:r>
            <a:r>
              <a:rPr lang="ru-RU" sz="6600" b="1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ru-RU" sz="6600" b="1"/>
              <a:t>     </a:t>
            </a:r>
          </a:p>
        </p:txBody>
      </p:sp>
      <p:pic>
        <p:nvPicPr>
          <p:cNvPr id="327685" name="Picture 5" descr="glava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3825" y="3573463"/>
            <a:ext cx="1830388" cy="2808287"/>
          </a:xfrm>
          <a:prstGeom prst="rect">
            <a:avLst/>
          </a:prstGeom>
          <a:noFill/>
        </p:spPr>
      </p:pic>
      <p:pic>
        <p:nvPicPr>
          <p:cNvPr id="327687" name="для паспорта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227763" y="587692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52" fill="hold"/>
                                        <p:tgtEl>
                                          <p:spTgt spid="3276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687"/>
                </p:tgtEl>
              </p:cMediaNode>
            </p:audio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Подведение итогов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742113"/>
            <a:ext cx="7543800" cy="115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800"/>
          </a:p>
        </p:txBody>
      </p:sp>
      <p:pic>
        <p:nvPicPr>
          <p:cNvPr id="331780" name="Picture 4" descr="femida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2492375"/>
            <a:ext cx="4392613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1785" name="итог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804025" y="2565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04" fill="hold"/>
                                        <p:tgtEl>
                                          <p:spTgt spid="3317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1785"/>
                </p:tgtEl>
              </p:cMediaNode>
            </p:audio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Вердикт :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6600" b="1"/>
              <a:t>Турнир окончен.</a:t>
            </a:r>
          </a:p>
          <a:p>
            <a:pPr algn="ctr">
              <a:buFont typeface="Wingdings" pitchFamily="2" charset="2"/>
              <a:buNone/>
            </a:pPr>
            <a:r>
              <a:rPr lang="ru-RU" sz="6600" b="1"/>
              <a:t>Все свободны.</a:t>
            </a:r>
          </a:p>
          <a:p>
            <a:pPr algn="ctr">
              <a:buFont typeface="Wingdings" pitchFamily="2" charset="2"/>
              <a:buNone/>
            </a:pPr>
            <a:r>
              <a:rPr lang="ru-RU" sz="6600" b="1"/>
              <a:t>Спасибо!</a:t>
            </a:r>
          </a:p>
          <a:p>
            <a:pPr algn="ctr">
              <a:buFont typeface="Wingdings" pitchFamily="2" charset="2"/>
              <a:buNone/>
            </a:pPr>
            <a:endParaRPr lang="ru-RU" sz="4000" b="1"/>
          </a:p>
        </p:txBody>
      </p:sp>
      <p:pic>
        <p:nvPicPr>
          <p:cNvPr id="332805" name="Бах, начало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740650" y="566102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931" fill="hold"/>
                                        <p:tgtEl>
                                          <p:spTgt spid="3328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280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1 тур</a:t>
            </a:r>
            <a:br>
              <a:rPr lang="ru-RU"/>
            </a:br>
            <a:endParaRPr lang="ru-RU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2.  Французские городовые по распоряжению Наполеона должны были носить...</a:t>
            </a:r>
          </a:p>
          <a:p>
            <a:pPr>
              <a:buFont typeface="Wingdings" pitchFamily="2" charset="2"/>
              <a:buNone/>
            </a:pPr>
            <a:r>
              <a:rPr lang="ru-RU"/>
              <a:t>а) красные повязки:</a:t>
            </a:r>
          </a:p>
          <a:p>
            <a:pPr>
              <a:buFont typeface="Wingdings" pitchFamily="2" charset="2"/>
              <a:buNone/>
            </a:pPr>
            <a:r>
              <a:rPr lang="ru-RU"/>
              <a:t>б) желтые чулки;</a:t>
            </a:r>
          </a:p>
          <a:p>
            <a:pPr>
              <a:buFont typeface="Wingdings" pitchFamily="2" charset="2"/>
              <a:buNone/>
            </a:pPr>
            <a:r>
              <a:rPr lang="ru-RU"/>
              <a:t>в) зеленые ботинки.</a:t>
            </a:r>
          </a:p>
        </p:txBody>
      </p:sp>
      <p:pic>
        <p:nvPicPr>
          <p:cNvPr id="272390" name="Picture 6" descr="UGLWGCAWSJWDUCATQ0RM8CABZV9HKCAMYBA6FCAMWCXQDCA0H1A65CAERUWNUCAKY90ACCA0LOJUTCA6ZMZJ6CA9XRMLLCAE70B5OCA2LIJVHCA97FW43CAVOMALMCAUPXQBZCADNPTJ8CA8KDE11CAMWEIZ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3500438"/>
            <a:ext cx="1719262" cy="215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1 тур</a:t>
            </a:r>
            <a:br>
              <a:rPr lang="ru-RU"/>
            </a:br>
            <a:endParaRPr lang="ru-RU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3. Первые правила дорожного движения разработал еще...</a:t>
            </a:r>
          </a:p>
          <a:p>
            <a:pPr>
              <a:buFont typeface="Wingdings" pitchFamily="2" charset="2"/>
              <a:buNone/>
            </a:pPr>
            <a:r>
              <a:rPr lang="ru-RU"/>
              <a:t>а) Иван Грозный;</a:t>
            </a:r>
          </a:p>
          <a:p>
            <a:pPr>
              <a:buFont typeface="Wingdings" pitchFamily="2" charset="2"/>
              <a:buNone/>
            </a:pPr>
            <a:r>
              <a:rPr lang="ru-RU"/>
              <a:t>б) Юлий Цезарь:</a:t>
            </a:r>
          </a:p>
          <a:p>
            <a:pPr>
              <a:buFont typeface="Wingdings" pitchFamily="2" charset="2"/>
              <a:buNone/>
            </a:pPr>
            <a:r>
              <a:rPr lang="ru-RU"/>
              <a:t>в) Людовик </a:t>
            </a:r>
            <a:r>
              <a:rPr lang="en-US"/>
              <a:t>XIV</a:t>
            </a:r>
            <a:r>
              <a:rPr lang="ru-RU"/>
              <a:t>.</a:t>
            </a:r>
          </a:p>
        </p:txBody>
      </p:sp>
      <p:pic>
        <p:nvPicPr>
          <p:cNvPr id="271364" name="Picture 4" descr="Правила до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789363"/>
            <a:ext cx="2449513" cy="1716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1 тур</a:t>
            </a:r>
            <a:br>
              <a:rPr lang="ru-RU"/>
            </a:br>
            <a:endParaRPr lang="ru-RU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4. Первым рэкетиром на Руси считается...</a:t>
            </a:r>
          </a:p>
          <a:p>
            <a:pPr>
              <a:buFont typeface="Wingdings" pitchFamily="2" charset="2"/>
              <a:buNone/>
            </a:pPr>
            <a:r>
              <a:rPr lang="ru-RU"/>
              <a:t>а) Ванька Каин:</a:t>
            </a:r>
          </a:p>
          <a:p>
            <a:pPr>
              <a:buFont typeface="Wingdings" pitchFamily="2" charset="2"/>
              <a:buNone/>
            </a:pPr>
            <a:r>
              <a:rPr lang="ru-RU"/>
              <a:t>б) Манька - облигация;</a:t>
            </a:r>
          </a:p>
          <a:p>
            <a:pPr>
              <a:buFont typeface="Wingdings" pitchFamily="2" charset="2"/>
              <a:buNone/>
            </a:pPr>
            <a:r>
              <a:rPr lang="ru-RU"/>
              <a:t>в) Саша Белый.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736</TotalTime>
  <Words>1242</Words>
  <Application>Microsoft Office PowerPoint</Application>
  <PresentationFormat>Экран (4:3)</PresentationFormat>
  <Paragraphs>242</Paragraphs>
  <Slides>62</Slides>
  <Notes>0</Notes>
  <HiddenSlides>0</HiddenSlides>
  <MMClips>14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7" baseType="lpstr">
      <vt:lpstr>Arial</vt:lpstr>
      <vt:lpstr>Tahoma</vt:lpstr>
      <vt:lpstr>Times New Roman</vt:lpstr>
      <vt:lpstr>Wingdings</vt:lpstr>
      <vt:lpstr>Сумерки</vt:lpstr>
      <vt:lpstr>Правовой турнир  Внеклассное мероприятие по обществознанию</vt:lpstr>
      <vt:lpstr>Слайд 2</vt:lpstr>
      <vt:lpstr>        Фемида –  символ правосудия </vt:lpstr>
      <vt:lpstr>Команды</vt:lpstr>
      <vt:lpstr>1 тур</vt:lpstr>
      <vt:lpstr>1 тур </vt:lpstr>
      <vt:lpstr>1 тур </vt:lpstr>
      <vt:lpstr>1 тур </vt:lpstr>
      <vt:lpstr>1 тур </vt:lpstr>
      <vt:lpstr>1 тур </vt:lpstr>
      <vt:lpstr>1 тур </vt:lpstr>
      <vt:lpstr>1 тур </vt:lpstr>
      <vt:lpstr>1 тур </vt:lpstr>
      <vt:lpstr>1 тур </vt:lpstr>
      <vt:lpstr>1 тур </vt:lpstr>
      <vt:lpstr>1 тур </vt:lpstr>
      <vt:lpstr>1 тур </vt:lpstr>
      <vt:lpstr>2 тур</vt:lpstr>
      <vt:lpstr>2 тур</vt:lpstr>
      <vt:lpstr>2 тур </vt:lpstr>
      <vt:lpstr>3 тур</vt:lpstr>
      <vt:lpstr>4 тур</vt:lpstr>
      <vt:lpstr>4 тур</vt:lpstr>
      <vt:lpstr>4 тур</vt:lpstr>
      <vt:lpstr>4 тур</vt:lpstr>
      <vt:lpstr>4 тур</vt:lpstr>
      <vt:lpstr>4 тур</vt:lpstr>
      <vt:lpstr>4 тур</vt:lpstr>
      <vt:lpstr>4 тур</vt:lpstr>
      <vt:lpstr>4 тур</vt:lpstr>
      <vt:lpstr>4 тур</vt:lpstr>
      <vt:lpstr>4 тур</vt:lpstr>
      <vt:lpstr>4 тур</vt:lpstr>
      <vt:lpstr>4 тур</vt:lpstr>
      <vt:lpstr>5 тур</vt:lpstr>
      <vt:lpstr>5 тур</vt:lpstr>
      <vt:lpstr>5 тур</vt:lpstr>
      <vt:lpstr>5 тур</vt:lpstr>
      <vt:lpstr>6 тур </vt:lpstr>
      <vt:lpstr>6 тур</vt:lpstr>
      <vt:lpstr>6 тур</vt:lpstr>
      <vt:lpstr>6 тур</vt:lpstr>
      <vt:lpstr>6 тур</vt:lpstr>
      <vt:lpstr>7 тур</vt:lpstr>
      <vt:lpstr>8 тур</vt:lpstr>
      <vt:lpstr>8 тур</vt:lpstr>
      <vt:lpstr>8 тур</vt:lpstr>
      <vt:lpstr>8 тур</vt:lpstr>
      <vt:lpstr>8 тур</vt:lpstr>
      <vt:lpstr>8 тур</vt:lpstr>
      <vt:lpstr>8 тур</vt:lpstr>
      <vt:lpstr>8 тур</vt:lpstr>
      <vt:lpstr>8 тур</vt:lpstr>
      <vt:lpstr>8 тур </vt:lpstr>
      <vt:lpstr>8 тур</vt:lpstr>
      <vt:lpstr>8 тур</vt:lpstr>
      <vt:lpstr>8 тур</vt:lpstr>
      <vt:lpstr>8 тур</vt:lpstr>
      <vt:lpstr>9 тур</vt:lpstr>
      <vt:lpstr>10 тур</vt:lpstr>
      <vt:lpstr>Подведение итогов</vt:lpstr>
      <vt:lpstr>Вердикт 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Правовой турнир</dc:title>
  <dc:creator>Admin</dc:creator>
  <cp:lastModifiedBy>Андрей</cp:lastModifiedBy>
  <cp:revision>26</cp:revision>
  <dcterms:created xsi:type="dcterms:W3CDTF">2009-05-05T17:34:39Z</dcterms:created>
  <dcterms:modified xsi:type="dcterms:W3CDTF">2012-05-29T15:07:58Z</dcterms:modified>
</cp:coreProperties>
</file>