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D11B-014B-402E-8B9E-EB321C13D05B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94BFD-D82B-4DF9-80B3-8D93C6884E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94BFD-D82B-4DF9-80B3-8D93C6884E8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/7-&#1042;.%20&#1040;.%20&#1052;&#1086;&#1094;&#1072;&#1088;&#1090;%20&#1050;&#1086;&#1094;&#1077;&#1088;&#1090;%20&#1076;&#1083;&#1103;%20&#1092;&#1072;&#1075;&#1086;&#1090;&#1072;%20(3%20&#1095;&#1072;&#1089;&#1090;&#1100;),%20&#1045;.%20&#1055;&#1086;&#1087;&#1086;&#1074;.mp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hyperlink" Target="8-&#1050;&#1074;&#1072;&#1088;&#1090;&#1077;&#1090;%20&#1076;&#1077;&#1088;&#1077;&#1074;&#1103;&#1085;&#1085;&#1099;&#1093;%20&#1076;&#1091;&#1093;&#1086;&#1074;&#1099;&#1093;%20&#1080;&#1085;&#1089;&#1090;&#1088;&#1091;&#1084;&#1077;&#1085;&#1090;&#1086;&#1074;%20_&#1050;&#1088;&#1099;&#1085;&#1080;&#1095;&#1082;&#1072;_.mp4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74;&#1080;&#1076;&#1077;&#1086;/8-&#1050;&#1074;&#1072;&#1088;&#1090;&#1077;&#1090;%20&#1076;&#1077;&#1088;&#1077;&#1074;&#1103;&#1085;&#1085;&#1099;&#1093;%20&#1076;&#1091;&#1093;&#1086;&#1074;&#1099;&#1093;%20&#1080;&#1085;&#1089;&#1090;&#1088;&#1091;&#1084;&#1077;&#1085;&#1090;&#1086;&#1074;%20_&#1050;&#1088;&#1099;&#1085;&#1080;&#1095;&#1082;&#1072;_.mp4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74;&#1080;&#1076;&#1077;&#1086;/1-&#1092;&#1083;&#1077;&#1081;&#1090;&#1072;%20&#1055;&#1072;&#1085;&#1072;.mp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74;&#1080;&#1076;&#1077;&#1086;/2-&#1048;.&#1057;.%20&#1041;&#1072;&#1093;%20&#1064;&#1091;&#1090;&#1082;&#1072;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3-piccolo%20bach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&#1074;&#1080;&#1076;&#1077;&#1086;/3-piccolo%20bach.mp4" TargetMode="Externa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74;&#1080;&#1076;&#1077;&#1086;/5-&#1072;&#1085;&#1075;&#1083;.&#1088;&#1086;&#1078;&#1086;&#1082;.mp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hyperlink" Target="&#1074;&#1080;&#1076;&#1077;&#1086;/6-&#1042;&#1077;&#1073;&#1077;&#1088;%201%20&#1050;&#1086;&#1085;&#1094;&#1077;&#1088;&#1090;%20&#1076;&#1083;&#1103;%20&#1082;&#1083;&#1072;&#1088;&#1085;&#1077;&#1090;&#1072;%20&#1089;%20&#1086;&#1088;&#1082;&#1077;&#1089;&#1090;&#1088;&#1086;&#1084;%20&#1060;&#1080;&#1085;&#1072;&#1083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752" y="500042"/>
            <a:ext cx="84046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92D050"/>
                </a:solidFill>
              </a:rPr>
              <a:t>ДЕРЕВЯННЫЕ ДУХОВЫЕ</a:t>
            </a:r>
          </a:p>
          <a:p>
            <a:pPr algn="ctr"/>
            <a:r>
              <a:rPr lang="ru-RU" sz="5400" dirty="0" smtClean="0">
                <a:solidFill>
                  <a:srgbClr val="92D050"/>
                </a:solidFill>
              </a:rPr>
              <a:t>ИНСТРУМЕНТЫ</a:t>
            </a:r>
            <a:endParaRPr lang="ru-RU" sz="54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2428868"/>
            <a:ext cx="269753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/>
              <a:t>Флейта-пикколо</a:t>
            </a:r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Флейта</a:t>
            </a:r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Гобой</a:t>
            </a:r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Английский рожок</a:t>
            </a:r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Кларнет</a:t>
            </a:r>
          </a:p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Фагот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Фагот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142984"/>
            <a:ext cx="84873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Фагот – самый низкий инструмент из группы деревянных духовых</a:t>
            </a:r>
          </a:p>
          <a:p>
            <a:pPr algn="ctr"/>
            <a:r>
              <a:rPr lang="ru-RU" sz="2000" dirty="0" smtClean="0"/>
              <a:t>инструментов., который отличается несколько хрипловатым тембром.</a:t>
            </a:r>
          </a:p>
          <a:p>
            <a:pPr algn="ctr"/>
            <a:r>
              <a:rPr lang="ru-RU" sz="2000" dirty="0" smtClean="0"/>
              <a:t>Перегнутая вдвое трубка инструмента напоминала вязанку дров. Отсюда</a:t>
            </a:r>
          </a:p>
          <a:p>
            <a:pPr algn="ctr"/>
            <a:r>
              <a:rPr lang="ru-RU" sz="2000" dirty="0" smtClean="0"/>
              <a:t>Произошло его название – итальянское слово</a:t>
            </a:r>
            <a:r>
              <a:rPr lang="en-US" sz="2000" dirty="0" smtClean="0"/>
              <a:t> </a:t>
            </a:r>
            <a:r>
              <a:rPr lang="ru-RU" sz="2000" dirty="0" smtClean="0"/>
              <a:t>«</a:t>
            </a:r>
            <a:r>
              <a:rPr lang="en-US" sz="2000" i="1" dirty="0" err="1" smtClean="0"/>
              <a:t>fagotto</a:t>
            </a:r>
            <a:r>
              <a:rPr lang="ru-RU" sz="2000" i="1" dirty="0" smtClean="0"/>
              <a:t>»</a:t>
            </a:r>
            <a:r>
              <a:rPr lang="ru-RU" sz="2000" dirty="0" smtClean="0"/>
              <a:t> означает «вязанка»</a:t>
            </a:r>
            <a:endParaRPr lang="ru-RU" sz="2000" dirty="0"/>
          </a:p>
        </p:txBody>
      </p:sp>
      <p:pic>
        <p:nvPicPr>
          <p:cNvPr id="4" name="Рисунок 3" descr="anat_sig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786058"/>
            <a:ext cx="3719600" cy="3592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bassoon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3071810"/>
            <a:ext cx="2798064" cy="27980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7884368" y="6525344"/>
            <a:ext cx="5757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hlinkClick r:id="rId5" action="ppaction://hlinkfile"/>
              </a:rPr>
              <a:t>Квартет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  <a:hlinkClick r:id="rId2" action="ppaction://hlinkfile"/>
              </a:rPr>
              <a:t>Квартет </a:t>
            </a:r>
            <a:br>
              <a:rPr lang="ru-RU" dirty="0" smtClean="0">
                <a:solidFill>
                  <a:srgbClr val="92D050"/>
                </a:solidFill>
                <a:hlinkClick r:id="rId2" action="ppaction://hlinkfile"/>
              </a:rPr>
            </a:br>
            <a:r>
              <a:rPr lang="ru-RU" dirty="0" smtClean="0">
                <a:solidFill>
                  <a:srgbClr val="92D050"/>
                </a:solidFill>
                <a:hlinkClick r:id="rId2" action="ppaction://hlinkfile"/>
              </a:rPr>
              <a:t>деревянных духовых</a:t>
            </a:r>
            <a:br>
              <a:rPr lang="ru-RU" dirty="0" smtClean="0">
                <a:solidFill>
                  <a:srgbClr val="92D050"/>
                </a:solidFill>
                <a:hlinkClick r:id="rId2" action="ppaction://hlinkfile"/>
              </a:rPr>
            </a:br>
            <a:r>
              <a:rPr lang="ru-RU" dirty="0" smtClean="0">
                <a:solidFill>
                  <a:srgbClr val="92D050"/>
                </a:solidFill>
                <a:hlinkClick r:id="rId2" action="ppaction://hlinkfile"/>
              </a:rPr>
              <a:t>инструментов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92D050"/>
                </a:solidFill>
              </a:rPr>
              <a:t>Контрольные вопросы и задания</a:t>
            </a:r>
            <a:endParaRPr lang="ru-RU" sz="2800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24744"/>
            <a:ext cx="8129085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Звучание какого инструмента композитор Римский-Корсаков назвал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лениво-мечтателльным</a:t>
            </a:r>
            <a:r>
              <a:rPr lang="ru-RU" dirty="0" smtClean="0"/>
              <a:t>»</a:t>
            </a:r>
          </a:p>
          <a:p>
            <a:r>
              <a:rPr lang="ru-RU" dirty="0" smtClean="0"/>
              <a:t>2. Происхождение какого инструмента связано с богом пастухов и охотников</a:t>
            </a:r>
          </a:p>
          <a:p>
            <a:r>
              <a:rPr lang="ru-RU" dirty="0" smtClean="0"/>
              <a:t>Паном</a:t>
            </a:r>
          </a:p>
          <a:p>
            <a:r>
              <a:rPr lang="ru-RU" dirty="0" smtClean="0"/>
              <a:t>3. Название </a:t>
            </a:r>
            <a:r>
              <a:rPr lang="ru-RU" dirty="0" smtClean="0"/>
              <a:t>какого инструмента </a:t>
            </a:r>
            <a:r>
              <a:rPr lang="ru-RU" dirty="0" smtClean="0"/>
              <a:t>в переводе с итальянского обозначает «вязанка»</a:t>
            </a:r>
          </a:p>
          <a:p>
            <a:r>
              <a:rPr lang="ru-RU" dirty="0" smtClean="0"/>
              <a:t>4. Какой способ извлечения звука является общим для всех деревянных </a:t>
            </a:r>
          </a:p>
          <a:p>
            <a:r>
              <a:rPr lang="ru-RU" dirty="0" smtClean="0"/>
              <a:t>духовых инструментов</a:t>
            </a:r>
          </a:p>
          <a:p>
            <a:r>
              <a:rPr lang="ru-RU" dirty="0" smtClean="0"/>
              <a:t>5. Тембр какого инструмента можно назвать несколько «гнусавым»</a:t>
            </a:r>
          </a:p>
          <a:p>
            <a:r>
              <a:rPr lang="ru-RU" dirty="0" smtClean="0"/>
              <a:t>6. Назовите по порядку (слева направо) инструменты квартета деревянных </a:t>
            </a:r>
          </a:p>
          <a:p>
            <a:r>
              <a:rPr lang="ru-RU" dirty="0" smtClean="0"/>
              <a:t>духовых (видео слайд 11)</a:t>
            </a:r>
          </a:p>
          <a:p>
            <a:r>
              <a:rPr lang="ru-RU" dirty="0" smtClean="0"/>
              <a:t>7. К названию какого инструмента добавляется итальянское слово </a:t>
            </a:r>
            <a:r>
              <a:rPr lang="en-US" dirty="0" smtClean="0"/>
              <a:t>piccolo</a:t>
            </a:r>
            <a:r>
              <a:rPr lang="ru-RU" dirty="0" smtClean="0"/>
              <a:t>? </a:t>
            </a:r>
          </a:p>
          <a:p>
            <a:r>
              <a:rPr lang="ru-RU" dirty="0" smtClean="0"/>
              <a:t>Что оно означает?</a:t>
            </a:r>
          </a:p>
          <a:p>
            <a:r>
              <a:rPr lang="ru-RU" dirty="0" smtClean="0"/>
              <a:t>8. Какой инструмент дает возможность настроится всем инструментам </a:t>
            </a:r>
          </a:p>
          <a:p>
            <a:r>
              <a:rPr lang="ru-RU" dirty="0" smtClean="0"/>
              <a:t>с</a:t>
            </a:r>
            <a:r>
              <a:rPr lang="ru-RU" dirty="0" smtClean="0"/>
              <a:t>имфонического оркестра? Почему именно этот инструмент?</a:t>
            </a:r>
          </a:p>
          <a:p>
            <a:r>
              <a:rPr lang="ru-RU" dirty="0" smtClean="0"/>
              <a:t>9. Самый близкий родственник гобоя.</a:t>
            </a:r>
          </a:p>
          <a:p>
            <a:endParaRPr lang="ru-RU" i="1" dirty="0" smtClean="0"/>
          </a:p>
          <a:p>
            <a:r>
              <a:rPr lang="ru-RU" i="1" dirty="0" smtClean="0"/>
              <a:t>Задания: </a:t>
            </a:r>
            <a:r>
              <a:rPr lang="ru-RU" dirty="0" smtClean="0"/>
              <a:t>составьте кроссворд или тест по теме презентации</a:t>
            </a:r>
          </a:p>
          <a:p>
            <a:pPr indent="900113"/>
            <a:r>
              <a:rPr lang="ru-RU" dirty="0" smtClean="0"/>
              <a:t>р</a:t>
            </a:r>
            <a:r>
              <a:rPr lang="ru-RU" dirty="0" smtClean="0"/>
              <a:t>асскажите об одном из инструментов группы, приведите примеры </a:t>
            </a:r>
          </a:p>
          <a:p>
            <a:pPr indent="900113"/>
            <a:r>
              <a:rPr lang="ru-RU" dirty="0" smtClean="0"/>
              <a:t>м</a:t>
            </a:r>
            <a:r>
              <a:rPr lang="ru-RU" dirty="0" smtClean="0"/>
              <a:t>узыкальных произведений, назовите композиторов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628" y="285728"/>
            <a:ext cx="38576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Предками некоторых из деревянных духовых инструментов были пастушьи свирели, сделанные из тростника.</a:t>
            </a:r>
          </a:p>
          <a:p>
            <a:pPr algn="ctr"/>
            <a:r>
              <a:rPr lang="ru-RU" dirty="0" smtClean="0"/>
              <a:t>Первые деревянные духовые инструменты изготавливали из дерева, поэтому </a:t>
            </a:r>
          </a:p>
          <a:p>
            <a:pPr algn="ctr"/>
            <a:r>
              <a:rPr lang="ru-RU" dirty="0" smtClean="0"/>
              <a:t>современные металлические инструменты, по традиции, называют деревянными.</a:t>
            </a:r>
          </a:p>
          <a:p>
            <a:pPr algn="ctr"/>
            <a:r>
              <a:rPr lang="ru-RU" dirty="0" smtClean="0"/>
              <a:t>Общим для этих инструментов является способ извлечения звука – вдувание воздуха в</a:t>
            </a:r>
          </a:p>
          <a:p>
            <a:pPr algn="ctr"/>
            <a:r>
              <a:rPr lang="ru-RU" dirty="0" smtClean="0"/>
              <a:t> основную трубку, который колеблется внутри ее. Высота звука изменяется при помощи</a:t>
            </a:r>
          </a:p>
          <a:p>
            <a:pPr algn="ctr"/>
            <a:r>
              <a:rPr lang="ru-RU" dirty="0" smtClean="0"/>
              <a:t> нажатия клапана, закрывая и открывая отверстия в трубке. </a:t>
            </a:r>
            <a:endParaRPr lang="ru-RU" dirty="0"/>
          </a:p>
        </p:txBody>
      </p:sp>
      <p:pic>
        <p:nvPicPr>
          <p:cNvPr id="5" name="Рисунок 4" descr="294357c73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85992"/>
            <a:ext cx="4585335" cy="4190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14313"/>
            <a:ext cx="8229600" cy="654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Флейта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28688"/>
            <a:ext cx="9144000" cy="1643062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  </a:t>
            </a:r>
            <a:r>
              <a:rPr lang="ru-RU" sz="2000" dirty="0" smtClean="0"/>
              <a:t>Флейта – </a:t>
            </a:r>
            <a:r>
              <a:rPr lang="ru-RU" dirty="0" smtClean="0"/>
              <a:t> </a:t>
            </a:r>
            <a:r>
              <a:rPr lang="ru-RU" sz="2000" dirty="0" smtClean="0"/>
              <a:t>самый древний инструмент деревянной духовой группы, его предками были пастушьи инструменты из тростника. В Древней Греции была распространена флейта, которая представляла собой множество трубочек, скрепленных вместе. Ее называют – Флейта Пана</a:t>
            </a:r>
            <a:endParaRPr lang="ru-RU" sz="2000" dirty="0"/>
          </a:p>
        </p:txBody>
      </p:sp>
      <p:pic>
        <p:nvPicPr>
          <p:cNvPr id="4" name="Рисунок 3" descr="59037488_1273852740_1499281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500306"/>
            <a:ext cx="3102102" cy="3943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n1.jpg"/>
          <p:cNvPicPr>
            <a:picLocks noChangeAspect="1"/>
          </p:cNvPicPr>
          <p:nvPr/>
        </p:nvPicPr>
        <p:blipFill>
          <a:blip r:embed="rId2" cstate="print">
            <a:lum bright="-11000" contrast="32000"/>
          </a:blip>
          <a:stretch>
            <a:fillRect/>
          </a:stretch>
        </p:blipFill>
        <p:spPr>
          <a:xfrm>
            <a:off x="142844" y="142852"/>
            <a:ext cx="2717800" cy="6350000"/>
          </a:xfrm>
          <a:prstGeom prst="flowChartAlternateProcess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619" y="571480"/>
            <a:ext cx="442915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Пан был богом пастухов и охотников. Его уродливая внешность – козлиные копыта и рога, вызывали у людей ужас, часто обращая их в бегство.</a:t>
            </a:r>
          </a:p>
          <a:p>
            <a:pPr algn="ctr"/>
            <a:r>
              <a:rPr lang="ru-RU" sz="2000" dirty="0" smtClean="0"/>
              <a:t>Сохранилась легенда о том, как влюбленный Пан </a:t>
            </a:r>
          </a:p>
          <a:p>
            <a:pPr algn="ctr"/>
            <a:r>
              <a:rPr lang="ru-RU" sz="2000" dirty="0" smtClean="0"/>
              <a:t> преследовал прекрасную нимфу, но настигнутая им девушка внезапно превратилась в тростник.</a:t>
            </a:r>
          </a:p>
          <a:p>
            <a:pPr algn="ctr"/>
            <a:r>
              <a:rPr lang="ru-RU" sz="2000" dirty="0" smtClean="0"/>
              <a:t>Опечаленный Пан срезал с него ветки, соединив их вместе. </a:t>
            </a:r>
          </a:p>
          <a:p>
            <a:pPr algn="ctr"/>
            <a:r>
              <a:rPr lang="ru-RU" sz="2000" dirty="0" smtClean="0"/>
              <a:t>Так появился этот удивительный, </a:t>
            </a:r>
          </a:p>
          <a:p>
            <a:pPr algn="ctr"/>
            <a:r>
              <a:rPr lang="ru-RU" sz="2000" dirty="0" smtClean="0"/>
              <a:t>красивый по звучанию инструмент.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_MG_9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714752"/>
            <a:ext cx="4470083" cy="2977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1185649_Shepherd_Holding_a_Flu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42852"/>
            <a:ext cx="3031236" cy="3621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357166"/>
            <a:ext cx="50720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Высоко ценили флейту и в Средние века.</a:t>
            </a:r>
          </a:p>
          <a:p>
            <a:pPr algn="ctr"/>
            <a:r>
              <a:rPr lang="ru-RU" sz="2000" dirty="0" smtClean="0"/>
              <a:t>Играли в те времена на продольной флейте,</a:t>
            </a:r>
          </a:p>
          <a:p>
            <a:pPr algn="ctr"/>
            <a:r>
              <a:rPr lang="ru-RU" sz="2000" dirty="0" smtClean="0"/>
              <a:t>которую держали , как дудочку, - вертикально.</a:t>
            </a:r>
          </a:p>
          <a:p>
            <a:pPr algn="ctr"/>
            <a:r>
              <a:rPr lang="ru-RU" sz="2000" dirty="0" smtClean="0"/>
              <a:t>Позже появилась поперечная флейта, которая вошла в состав симфонического оркестра. Эту флейту во время игры держат горизонтально.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3857628"/>
            <a:ext cx="4000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Звук поперечной флейты высокий,</a:t>
            </a:r>
          </a:p>
          <a:p>
            <a:pPr algn="ctr"/>
            <a:r>
              <a:rPr lang="ru-RU" sz="2000" dirty="0" smtClean="0"/>
              <a:t>звонкий, серебристый. На ней можно изобразить пение птиц, подражать звучанию пастушьей свирели или исполнять нежные напевные мелодии. Не случайно </a:t>
            </a:r>
          </a:p>
          <a:p>
            <a:pPr algn="ctr"/>
            <a:r>
              <a:rPr lang="ru-RU" sz="2000" dirty="0" smtClean="0"/>
              <a:t>название инструмента происходит </a:t>
            </a:r>
          </a:p>
          <a:p>
            <a:pPr algn="ctr"/>
            <a:r>
              <a:rPr lang="ru-RU" sz="2000" dirty="0" smtClean="0"/>
              <a:t>От слова</a:t>
            </a:r>
            <a:r>
              <a:rPr lang="en-US" sz="2000" dirty="0" smtClean="0"/>
              <a:t> </a:t>
            </a:r>
            <a:r>
              <a:rPr lang="en-US" sz="2000" i="1" dirty="0" smtClean="0"/>
              <a:t>flatus</a:t>
            </a:r>
            <a:r>
              <a:rPr lang="ru-RU" sz="2000" i="1" dirty="0" smtClean="0"/>
              <a:t> – </a:t>
            </a:r>
            <a:r>
              <a:rPr lang="ru-RU" sz="2000" dirty="0" smtClean="0"/>
              <a:t>«дуновение».</a:t>
            </a:r>
            <a:endParaRPr lang="ru-RU" sz="2000" dirty="0"/>
          </a:p>
        </p:txBody>
      </p:sp>
      <p:sp>
        <p:nvSpPr>
          <p:cNvPr id="8" name="TextBox 7">
            <a:hlinkClick r:id="rId4" action="ppaction://hlinkfile"/>
          </p:cNvPr>
          <p:cNvSpPr txBox="1"/>
          <p:nvPr/>
        </p:nvSpPr>
        <p:spPr>
          <a:xfrm>
            <a:off x="3851920" y="6381328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Бах. Шутка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555" y="500042"/>
            <a:ext cx="83266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Кроме основной флейты в симфоническом оркестре используют</a:t>
            </a:r>
          </a:p>
          <a:p>
            <a:pPr algn="ctr"/>
            <a:r>
              <a:rPr lang="ru-RU" sz="2000" b="1" dirty="0" smtClean="0">
                <a:solidFill>
                  <a:srgbClr val="92D050"/>
                </a:solidFill>
              </a:rPr>
              <a:t>флейту-пикколо</a:t>
            </a:r>
            <a:r>
              <a:rPr lang="ru-RU" sz="2000" dirty="0" smtClean="0"/>
              <a:t> </a:t>
            </a:r>
            <a:r>
              <a:rPr lang="ru-RU" sz="2000" i="1" dirty="0" smtClean="0"/>
              <a:t>(</a:t>
            </a:r>
            <a:r>
              <a:rPr lang="en-US" sz="2000" i="1" dirty="0" smtClean="0"/>
              <a:t>piccolo – </a:t>
            </a:r>
            <a:r>
              <a:rPr lang="ru-RU" sz="2000" dirty="0" smtClean="0"/>
              <a:t>по-итальянски – «маленький»</a:t>
            </a:r>
            <a:r>
              <a:rPr lang="ru-RU" sz="2000" i="1" dirty="0" smtClean="0"/>
              <a:t>). </a:t>
            </a:r>
            <a:r>
              <a:rPr lang="ru-RU" sz="2000" dirty="0" smtClean="0"/>
              <a:t>Она в два раза </a:t>
            </a:r>
          </a:p>
          <a:p>
            <a:pPr algn="ctr"/>
            <a:r>
              <a:rPr lang="ru-RU" sz="2000" dirty="0" smtClean="0"/>
              <a:t>меньше обычной флейты, звучит октавой выше и имеет более резкий, </a:t>
            </a:r>
          </a:p>
          <a:p>
            <a:pPr algn="ctr"/>
            <a:r>
              <a:rPr lang="ru-RU" sz="2000" dirty="0" smtClean="0"/>
              <a:t>пронзительный тембр.</a:t>
            </a:r>
            <a:endParaRPr lang="ru-RU" sz="2000" dirty="0"/>
          </a:p>
        </p:txBody>
      </p:sp>
      <p:pic>
        <p:nvPicPr>
          <p:cNvPr id="5" name="Рисунок 4" descr="2eaeb77f8fdc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2857496"/>
            <a:ext cx="266700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6" name="Рисунок 5" descr="silver-flute-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285992"/>
            <a:ext cx="5067300" cy="2771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6136" y="6453336"/>
            <a:ext cx="14350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hlinkClick r:id="rId5" action="ppaction://hlinkfile"/>
              </a:rPr>
              <a:t>Флейта</a:t>
            </a:r>
            <a:r>
              <a:rPr lang="ru-RU" sz="900" dirty="0" smtClean="0"/>
              <a:t> </a:t>
            </a:r>
            <a:r>
              <a:rPr lang="ru-RU" sz="900" dirty="0" err="1" smtClean="0"/>
              <a:t>пикколо.Концерт</a:t>
            </a:r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3071834" cy="796908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Гобой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1934" y="214290"/>
            <a:ext cx="4766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Гобой ведет свое происхождение от древней пастушьей свирели.</a:t>
            </a:r>
          </a:p>
          <a:p>
            <a:pPr algn="ctr"/>
            <a:r>
              <a:rPr lang="ru-RU" sz="2000" dirty="0" smtClean="0"/>
              <a:t>Тембр гобоя нежный, несколько «гнусавый» по звучанию. Благодаря</a:t>
            </a:r>
          </a:p>
          <a:p>
            <a:pPr algn="ctr"/>
            <a:r>
              <a:rPr lang="ru-RU" sz="2000" dirty="0" smtClean="0"/>
              <a:t> некоторым особенностям конструкции гобой почти не меняет настройку, </a:t>
            </a:r>
          </a:p>
          <a:p>
            <a:pPr algn="ctr"/>
            <a:r>
              <a:rPr lang="ru-RU" sz="2000" dirty="0" smtClean="0"/>
              <a:t>Поэтому по нему настраивает свои инструменты весь оркестр. </a:t>
            </a:r>
            <a:endParaRPr lang="ru-RU" sz="2000" dirty="0"/>
          </a:p>
        </p:txBody>
      </p:sp>
      <p:pic>
        <p:nvPicPr>
          <p:cNvPr id="4" name="Рисунок 3" descr="haubo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357562"/>
            <a:ext cx="4537456" cy="31851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OboeDSC_3912Foto_Juergen_Lippert-448px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3685032" cy="5291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Самый близкий родственник гобоя – </a:t>
            </a:r>
            <a:r>
              <a:rPr lang="ru-RU" sz="2000" dirty="0" smtClean="0">
                <a:solidFill>
                  <a:srgbClr val="92D050"/>
                </a:solidFill>
              </a:rPr>
              <a:t>английский рожок. </a:t>
            </a:r>
          </a:p>
          <a:p>
            <a:pPr algn="ctr"/>
            <a:r>
              <a:rPr lang="ru-RU" sz="2000" dirty="0" smtClean="0"/>
              <a:t>Он чуть больше гобоя и звучит на квинту ниже. Звук его более меланхоличный, </a:t>
            </a:r>
          </a:p>
          <a:p>
            <a:pPr algn="ctr"/>
            <a:r>
              <a:rPr lang="ru-RU" sz="2000" dirty="0" smtClean="0"/>
              <a:t>по выражению </a:t>
            </a:r>
            <a:r>
              <a:rPr lang="ru-RU" sz="2000" dirty="0" err="1" smtClean="0"/>
              <a:t>Римского-Корсакого</a:t>
            </a:r>
            <a:r>
              <a:rPr lang="ru-RU" sz="2000" dirty="0" smtClean="0"/>
              <a:t> – «лениво-мечтательный».</a:t>
            </a:r>
          </a:p>
          <a:p>
            <a:pPr algn="ctr"/>
            <a:r>
              <a:rPr lang="ru-RU" sz="2000" dirty="0" smtClean="0"/>
              <a:t>Английский рожок может подражать и некоторым восточным инструментам.</a:t>
            </a:r>
            <a:endParaRPr lang="ru-RU" sz="2000" dirty="0"/>
          </a:p>
        </p:txBody>
      </p:sp>
      <p:pic>
        <p:nvPicPr>
          <p:cNvPr id="4" name="Рисунок 3" descr="jp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928802"/>
            <a:ext cx="4333875" cy="3250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l_7c95aa86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357562"/>
            <a:ext cx="4236720" cy="3177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286148" cy="7254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Кларнет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20" y="142852"/>
            <a:ext cx="510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Кларнет – один из самых певучих и виртуозных инструментов. </a:t>
            </a:r>
          </a:p>
          <a:p>
            <a:pPr algn="ctr"/>
            <a:r>
              <a:rPr lang="ru-RU" sz="2000" dirty="0" smtClean="0"/>
              <a:t>Нижние ноты кларнета – мрачные, высокие – светлые, звонкие. Не случайно</a:t>
            </a:r>
          </a:p>
          <a:p>
            <a:pPr algn="ctr"/>
            <a:r>
              <a:rPr lang="ru-RU" sz="2000" dirty="0" smtClean="0"/>
              <a:t>его название происходит от латинского слова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clarus</a:t>
            </a:r>
            <a:r>
              <a:rPr lang="en-US" sz="2000" i="1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кларус</a:t>
            </a:r>
            <a:r>
              <a:rPr lang="ru-RU" sz="2000" dirty="0" smtClean="0"/>
              <a:t>) – светлый. </a:t>
            </a:r>
          </a:p>
          <a:p>
            <a:pPr algn="ctr"/>
            <a:r>
              <a:rPr lang="ru-RU" sz="2000" dirty="0" smtClean="0"/>
              <a:t>Само же слово </a:t>
            </a:r>
            <a:r>
              <a:rPr lang="ru-RU" sz="2000" i="1" dirty="0" smtClean="0"/>
              <a:t>«кларнет» </a:t>
            </a:r>
            <a:r>
              <a:rPr lang="ru-RU" sz="2000" dirty="0" smtClean="0"/>
              <a:t>в переводе означает «маленькая труба»</a:t>
            </a:r>
            <a:endParaRPr lang="ru-RU" sz="2000" i="1" dirty="0"/>
          </a:p>
        </p:txBody>
      </p:sp>
      <p:pic>
        <p:nvPicPr>
          <p:cNvPr id="4" name="Рисунок 3" descr="13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142984"/>
            <a:ext cx="3453765" cy="5441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1954457501222562566Gerald_G_Clarinet.svg.hi.pn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2714620"/>
            <a:ext cx="2746731" cy="3940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379</TotalTime>
  <Words>631</Words>
  <Application>Microsoft Office PowerPoint</Application>
  <PresentationFormat>Экран (4:3)</PresentationFormat>
  <Paragraphs>85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Флейта</vt:lpstr>
      <vt:lpstr>Слайд 4</vt:lpstr>
      <vt:lpstr>Слайд 5</vt:lpstr>
      <vt:lpstr>Слайд 6</vt:lpstr>
      <vt:lpstr>Гобой</vt:lpstr>
      <vt:lpstr>Слайд 8</vt:lpstr>
      <vt:lpstr>Кларнет</vt:lpstr>
      <vt:lpstr>Фагот</vt:lpstr>
      <vt:lpstr>Квартет  деревянных духовых инструментов  </vt:lpstr>
      <vt:lpstr>Контрольные вопросы и задания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654</cp:lastModifiedBy>
  <cp:revision>36</cp:revision>
  <dcterms:created xsi:type="dcterms:W3CDTF">2012-12-10T18:17:57Z</dcterms:created>
  <dcterms:modified xsi:type="dcterms:W3CDTF">2002-01-01T01:28:29Z</dcterms:modified>
</cp:coreProperties>
</file>