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2" r:id="rId4"/>
    <p:sldId id="269" r:id="rId5"/>
    <p:sldId id="258" r:id="rId6"/>
    <p:sldId id="264" r:id="rId7"/>
    <p:sldId id="265" r:id="rId8"/>
    <p:sldId id="260" r:id="rId9"/>
    <p:sldId id="266" r:id="rId10"/>
    <p:sldId id="268" r:id="rId11"/>
    <p:sldId id="270" r:id="rId12"/>
    <p:sldId id="271" r:id="rId13"/>
    <p:sldId id="261" r:id="rId14"/>
    <p:sldId id="267" r:id="rId15"/>
    <p:sldId id="26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FF00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9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18.11.2004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18.11.2004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18.11.2004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18.11.2004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18.11.2004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18.11.2004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18.11.2004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18.11.2004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18.11.2004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18.11.2004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18.11.2004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D93AF0-1C8D-466B-BD3B-6A01C602A2BD}" type="datetimeFigureOut">
              <a:rPr lang="ru-RU" smtClean="0"/>
              <a:pPr/>
              <a:t>18.11.2004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6400800" cy="78581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Учитель Мухортова О.С.</a:t>
            </a:r>
          </a:p>
          <a:p>
            <a:r>
              <a:rPr lang="ru-RU" dirty="0" smtClean="0"/>
              <a:t>МКОУ «Южно-Подольская  СОШ»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14356"/>
            <a:ext cx="914400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ОТКЛОНЯЮЩЕЕСЯ</a:t>
            </a:r>
          </a:p>
          <a:p>
            <a:pPr algn="ctr"/>
            <a:r>
              <a:rPr lang="ru-RU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ПОВЕДЕНИЕ</a:t>
            </a:r>
            <a:endParaRPr lang="ru-RU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7929618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                       </a:t>
            </a:r>
            <a:r>
              <a:rPr lang="ru-RU" sz="4400" dirty="0" smtClean="0">
                <a:solidFill>
                  <a:srgbClr val="0000FF"/>
                </a:solidFill>
              </a:rPr>
              <a:t>ФАКТЫ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У подростков риск развития алкогольной зависимости в 1,5 раза выше, чем у людей в возрасте 30-35 лет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У девушек и женщин зависимость от алкоголя формируется быстрее, чем у юношей и мужчин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В последнее время широкое распространение получил «ПИВНОЙ» алкоголизм у школьников 12-14 лет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Пьянство – русский народный обычай: </a:t>
            </a:r>
          </a:p>
          <a:p>
            <a:r>
              <a:rPr lang="ru-RU" sz="3200" dirty="0" smtClean="0">
                <a:solidFill>
                  <a:srgbClr val="0000FF"/>
                </a:solidFill>
              </a:rPr>
              <a:t>                миф или реальность?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857364"/>
            <a:ext cx="82153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000" dirty="0" smtClean="0"/>
              <a:t>Наши предки традиционно пили напитки, крепость которых не превышала 15 градусов (пиво, медовуха) по определённым праздникам. Впервые водка в Россию была завезена из Генуи в 1428 году. Но познакомившись с последствиями её употребления, ввоз водки в Россию запретили. </a:t>
            </a:r>
          </a:p>
          <a:p>
            <a:r>
              <a:rPr lang="ru-RU" sz="2000" dirty="0" smtClean="0"/>
              <a:t>      Первый «Царёв кабак» был открыт в Москве при Иване Грозном. В открытую продажу водка стала поступать при Петре </a:t>
            </a:r>
            <a:r>
              <a:rPr lang="en-US" sz="2000" dirty="0" smtClean="0"/>
              <a:t>I</a:t>
            </a:r>
            <a:r>
              <a:rPr lang="ru-RU" sz="2000" dirty="0" smtClean="0"/>
              <a:t>, но подавали её гостям только вместе с обильной мясной пищей. Считалось, что это позволит предотвратить состояние опьянения. </a:t>
            </a:r>
          </a:p>
          <a:p>
            <a:r>
              <a:rPr lang="ru-RU" sz="2000" dirty="0" smtClean="0"/>
              <a:t>      В 17-18 веках в России случались трезвеннические бунты. Крестьяне были возмущены политикой государства, благодаря которой водка стала доступным напитком.</a:t>
            </a:r>
          </a:p>
          <a:p>
            <a:r>
              <a:rPr lang="ru-RU" sz="2000" dirty="0" smtClean="0"/>
              <a:t>       Резкое распространение алкоголя стало происходить в начале 19 века. С этого времени торговля алкоголем стала одним из основных источников поступления денег в государственную казну.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0009-009-No-s-16-go-stoletija-nachalsja-massovyj-zavoz-iz-za-granitsy-vodki-i-v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616000" cy="315079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i.jpeg медаль за пьянство 7 кг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876"/>
            <a:ext cx="4146413" cy="3096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57950" y="357166"/>
            <a:ext cx="20717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«Царёв кабак» 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4500570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Медаль «За пьянство», учреждённая Петром </a:t>
            </a:r>
            <a:r>
              <a:rPr lang="en-US" sz="2800" dirty="0" smtClean="0"/>
              <a:t>I</a:t>
            </a:r>
            <a:r>
              <a:rPr lang="ru-RU" sz="2800" dirty="0" smtClean="0"/>
              <a:t>, вес без цепи около 7 кг.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286808" cy="600164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НАРКОМАНИЯ </a:t>
            </a:r>
            <a:r>
              <a:rPr lang="ru-RU" sz="4800" dirty="0" smtClean="0"/>
              <a:t>– болезненное, часто непреодолимое влечение к наркотическим средствам, приводящее к глубокому истощению психических и физических сил человека, к разрушению его личности.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503b4928f1716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810000" cy="2943225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Мои документы\76487480_large_pravonar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4653378" cy="2952000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Мои документы\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643314"/>
            <a:ext cx="3780000" cy="2842556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Мои документы\2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85728"/>
            <a:ext cx="3630773" cy="31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15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ГУБИТЕЛЬНЫЕ ПОСЛЕДСТВИЯ УПОТРЕБЛЕНИЯ НАРКОТИКОВ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У 25-30-летних родителей, пробовавших в 15-16-летнем возрасте наркотики, риск рождения ребёнка с физическими или психическими отклонениями повышается в 2-3 раза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Эффективность лечения наркомании всего 1-2 человека из 10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098" name="Picture 2" descr="C:\Documents and Settings\Admin\Мои документы\67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8000"/>
            <a:ext cx="3598482" cy="41400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1331814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00372"/>
            <a:ext cx="4720523" cy="35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Алкоголизм и наркомания самым пагубным образом влияют на человека, разрушая его личность, причиняя огромные страдания его близким.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3116"/>
            <a:ext cx="850112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600" b="1" cap="all" spc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Не позволяй</a:t>
            </a:r>
          </a:p>
          <a:p>
            <a:pPr algn="ctr"/>
            <a:r>
              <a:rPr lang="ru-RU" sz="3600" b="1" cap="all" spc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 другим манипулировать собой. </a:t>
            </a:r>
          </a:p>
          <a:p>
            <a:pPr algn="ctr"/>
            <a:r>
              <a:rPr lang="ru-RU" sz="3600" b="1" cap="all" spc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Делай свой выбор сам!</a:t>
            </a:r>
            <a:endParaRPr lang="ru-RU" sz="3600" b="1" cap="all" spc="0" dirty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8001056" cy="563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00FF"/>
                </a:solidFill>
              </a:rPr>
              <a:t>Отклоняющееся поведение – </a:t>
            </a:r>
            <a:r>
              <a:rPr lang="ru-RU" sz="6000" dirty="0" err="1" smtClean="0">
                <a:solidFill>
                  <a:srgbClr val="0000FF"/>
                </a:solidFill>
              </a:rPr>
              <a:t>поведение</a:t>
            </a:r>
            <a:r>
              <a:rPr lang="ru-RU" sz="6000" dirty="0" smtClean="0">
                <a:solidFill>
                  <a:srgbClr val="0000FF"/>
                </a:solidFill>
              </a:rPr>
              <a:t>, которое не согласуется с социальными нормами.</a:t>
            </a:r>
            <a:endParaRPr lang="ru-RU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429684" cy="57246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Проявления отклоняющегося поведения:</a:t>
            </a:r>
          </a:p>
          <a:p>
            <a:endParaRPr lang="ru-RU" dirty="0" smtClean="0"/>
          </a:p>
          <a:p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Аморальные поступки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Правонарушения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Новаторские предложения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Общественно-безопасные особенности личности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215370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rgbClr val="0000FF"/>
                </a:solidFill>
              </a:rPr>
              <a:t>Формы отклоняющегося поведения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642918"/>
            <a:ext cx="807249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00FF"/>
                </a:solidFill>
              </a:rPr>
              <a:t>На уровне отдельной личности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2428868"/>
            <a:ext cx="52149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Подросток стал заядлым курильщиком</a:t>
            </a:r>
            <a:endParaRPr lang="ru-RU" sz="6000" dirty="0"/>
          </a:p>
        </p:txBody>
      </p:sp>
      <p:pic>
        <p:nvPicPr>
          <p:cNvPr id="1026" name="Picture 2" descr="C:\Documents and Settings\Admin\Мои документы\1228230983_secondhandsmoking01-595x76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58" y="1975793"/>
            <a:ext cx="3429024" cy="4882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57242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00FF"/>
                </a:solidFill>
              </a:rPr>
              <a:t>В малых социальных группах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1428736"/>
            <a:ext cx="371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Пьющие родители не заботятся о малолетних детях</a:t>
            </a:r>
            <a:endParaRPr lang="ru-RU" sz="4800" dirty="0"/>
          </a:p>
        </p:txBody>
      </p:sp>
      <p:pic>
        <p:nvPicPr>
          <p:cNvPr id="2050" name="Picture 2" descr="C:\Documents and Settings\Admin\Мои документы\70565877_1297503716_rebenok_i_alkogol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78634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07249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4400" dirty="0" smtClean="0">
                <a:solidFill>
                  <a:srgbClr val="0000FF"/>
                </a:solidFill>
              </a:rPr>
              <a:t>На уровне государства</a:t>
            </a:r>
            <a:endParaRPr lang="ru-RU" sz="44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6380" y="1214422"/>
            <a:ext cx="35004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Чиновник вымогает взятку</a:t>
            </a:r>
            <a:endParaRPr lang="ru-RU" sz="5400" dirty="0"/>
          </a:p>
        </p:txBody>
      </p:sp>
      <p:pic>
        <p:nvPicPr>
          <p:cNvPr id="1026" name="Picture 2" descr="C:\Documents and Settings\Admin\Мои документы\i.jpeg чиновник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857784" cy="511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072494" cy="550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FF"/>
                </a:solidFill>
              </a:rPr>
              <a:t>АЛКОГОЛИЗМ </a:t>
            </a:r>
            <a:r>
              <a:rPr lang="ru-RU" sz="4400" dirty="0" smtClean="0"/>
              <a:t>– хроническое заболевание, обусловленное систематическим употреблением спиртных напитков, ведущее к физической, психической, социальной деградации личности.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f1aec2a53c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290"/>
            <a:ext cx="3984000" cy="29880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Мои документы\482188_201111271452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29000"/>
            <a:ext cx="4038631" cy="3132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Мои документы\photo_5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4471110" cy="64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171</TotalTime>
  <Words>400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2004-11-17T20:06:44Z</dcterms:created>
  <dcterms:modified xsi:type="dcterms:W3CDTF">2004-11-17T19:14:58Z</dcterms:modified>
</cp:coreProperties>
</file>