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3" r:id="rId6"/>
    <p:sldId id="262" r:id="rId7"/>
    <p:sldId id="264" r:id="rId8"/>
    <p:sldId id="265" r:id="rId9"/>
    <p:sldId id="266" r:id="rId10"/>
    <p:sldId id="268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  <a:srgbClr val="9A590A"/>
    <a:srgbClr val="1C1C1C"/>
    <a:srgbClr val="F2982A"/>
    <a:srgbClr val="333333"/>
    <a:srgbClr val="D1780D"/>
    <a:srgbClr val="000000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3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393BB60-4449-427C-B3A2-4584C548B799}" type="datetimeFigureOut">
              <a:rPr lang="ru-RU"/>
              <a:pPr>
                <a:defRPr/>
              </a:pPr>
              <a:t>13.01.2012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EAE3D7-D9E4-4AE1-B974-8BA5F74BC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0146" y="3486150"/>
            <a:ext cx="3429030" cy="1609725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1381126" y="590550"/>
            <a:ext cx="6772274" cy="2828925"/>
          </a:xfrm>
        </p:spPr>
        <p:txBody>
          <a:bodyPr anchor="ctr">
            <a:normAutofit/>
          </a:bodyPr>
          <a:lstStyle>
            <a:lvl1pPr marL="0" indent="0">
              <a:buNone/>
              <a:tabLst/>
              <a:defRPr sz="2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887412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76325"/>
            <a:ext cx="8458200" cy="504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>
    <p:dissolv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DD7E0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9pPr>
    </p:titleStyle>
    <p:bodyStyle>
      <a:lvl1pPr marL="179388" indent="-179388" algn="l" rtl="0" eaLnBrk="0" fontAlgn="base" hangingPunct="0">
        <a:spcBef>
          <a:spcPct val="20000"/>
        </a:spcBef>
        <a:spcAft>
          <a:spcPct val="0"/>
        </a:spcAft>
        <a:buClr>
          <a:srgbClr val="DD7E0E"/>
        </a:buClr>
        <a:buSzPct val="80000"/>
        <a:buFont typeface="Wingdings" pitchFamily="2" charset="2"/>
        <a:buChar char="§"/>
        <a:tabLst>
          <a:tab pos="179388" algn="l"/>
        </a:tabLst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73050" algn="l" rtl="0" eaLnBrk="0" fontAlgn="base" hangingPunct="0">
        <a:spcBef>
          <a:spcPct val="20000"/>
        </a:spcBef>
        <a:spcAft>
          <a:spcPct val="0"/>
        </a:spcAft>
        <a:buClr>
          <a:srgbClr val="DD7E0E"/>
        </a:buClr>
        <a:buFont typeface="Arial" charset="0"/>
        <a:buChar char="–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717550" indent="-179388" algn="l" rtl="0" eaLnBrk="0" fontAlgn="base" hangingPunct="0">
        <a:spcBef>
          <a:spcPct val="20000"/>
        </a:spcBef>
        <a:spcAft>
          <a:spcPct val="0"/>
        </a:spcAft>
        <a:buClr>
          <a:srgbClr val="DD7E0E"/>
        </a:buClr>
        <a:buFont typeface="Arial" charset="0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3pPr>
      <a:lvl4pPr marL="896938" indent="-1793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+mn-lt"/>
          <a:ea typeface="+mn-ea"/>
          <a:cs typeface="+mn-cs"/>
        </a:defRPr>
      </a:lvl4pPr>
      <a:lvl5pPr marL="1076325" indent="-2730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/>
          </p:cNvSpPr>
          <p:nvPr>
            <p:ph type="ctrTitle" idx="4294967295"/>
          </p:nvPr>
        </p:nvSpPr>
        <p:spPr bwMode="auto">
          <a:xfrm>
            <a:off x="685800" y="2130425"/>
            <a:ext cx="7772400" cy="1470025"/>
          </a:xfrm>
          <a:effectLst>
            <a:outerShdw dist="25400" dir="2399979" algn="ctr" rotWithShape="0">
              <a:srgbClr val="595959">
                <a:alpha val="70999"/>
              </a:srgbClr>
            </a:outerShdw>
          </a:effectLst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РЕАЛИЗАЦИЯ</a:t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программы по сохранению и укреплению здоровья школьников </a:t>
            </a:r>
            <a:endParaRPr lang="ru-RU" sz="3000" dirty="0" smtClean="0">
              <a:solidFill>
                <a:srgbClr val="5F5F5F"/>
              </a:solidFill>
            </a:endParaRPr>
          </a:p>
        </p:txBody>
      </p:sp>
      <p:sp>
        <p:nvSpPr>
          <p:cNvPr id="409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ru-RU" sz="1800" b="1" dirty="0" smtClean="0">
                <a:solidFill>
                  <a:srgbClr val="4D4D4D"/>
                </a:solidFill>
                <a:latin typeface="Arial Black" pitchFamily="34" charset="0"/>
              </a:rPr>
              <a:t>Зам. директора по ВР</a:t>
            </a:r>
          </a:p>
          <a:p>
            <a:pPr eaLnBrk="1" hangingPunct="1"/>
            <a:r>
              <a:rPr lang="ru-RU" sz="1800" b="1" dirty="0" smtClean="0">
                <a:solidFill>
                  <a:srgbClr val="4D4D4D"/>
                </a:solidFill>
                <a:latin typeface="Arial Black" pitchFamily="34" charset="0"/>
              </a:rPr>
              <a:t>О.А. </a:t>
            </a:r>
            <a:r>
              <a:rPr lang="ru-RU" sz="1800" b="1" smtClean="0">
                <a:solidFill>
                  <a:srgbClr val="4D4D4D"/>
                </a:solidFill>
                <a:latin typeface="Arial Black" pitchFamily="34" charset="0"/>
              </a:rPr>
              <a:t>Фотинова</a:t>
            </a:r>
          </a:p>
        </p:txBody>
      </p:sp>
      <p:sp>
        <p:nvSpPr>
          <p:cNvPr id="4099" name="Текст 5"/>
          <p:cNvSpPr>
            <a:spLocks noGrp="1"/>
          </p:cNvSpPr>
          <p:nvPr>
            <p:ph type="body" sz="quarter" idx="10"/>
          </p:nvPr>
        </p:nvSpPr>
        <p:spPr>
          <a:xfrm>
            <a:off x="1296988" y="152400"/>
            <a:ext cx="7593012" cy="10509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179388" algn="l"/>
              </a:tabLst>
            </a:pPr>
            <a:r>
              <a:rPr lang="ru-RU" sz="1800" smtClean="0">
                <a:solidFill>
                  <a:srgbClr val="333333"/>
                </a:solidFill>
              </a:rPr>
              <a:t>МС(К)ОУ «Специальная (коррекционная)общеобразовательная </a:t>
            </a:r>
          </a:p>
          <a:p>
            <a:pPr algn="ctr" eaLnBrk="1" hangingPunct="1">
              <a:lnSpc>
                <a:spcPct val="90000"/>
              </a:lnSpc>
              <a:tabLst>
                <a:tab pos="179388" algn="l"/>
              </a:tabLst>
            </a:pPr>
            <a:r>
              <a:rPr lang="ru-RU" sz="1800" smtClean="0">
                <a:solidFill>
                  <a:srgbClr val="333333"/>
                </a:solidFill>
              </a:rPr>
              <a:t>школа  </a:t>
            </a:r>
            <a:r>
              <a:rPr lang="en-US" sz="1800" smtClean="0">
                <a:solidFill>
                  <a:srgbClr val="333333"/>
                </a:solidFill>
              </a:rPr>
              <a:t>VIII</a:t>
            </a:r>
            <a:r>
              <a:rPr lang="ru-RU" sz="1800" smtClean="0">
                <a:solidFill>
                  <a:srgbClr val="333333"/>
                </a:solidFill>
              </a:rPr>
              <a:t> вида» г. Мичуринск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/>
          </p:cNvSpPr>
          <p:nvPr>
            <p:ph type="title" idx="4294967295"/>
          </p:nvPr>
        </p:nvSpPr>
        <p:spPr bwMode="auto">
          <a:effectLst>
            <a:outerShdw dist="25400" dir="2399979" algn="ctr" rotWithShape="0">
              <a:srgbClr val="595959">
                <a:alpha val="70999"/>
              </a:srgbClr>
            </a:outerShdw>
          </a:effec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1600" smtClean="0">
                <a:solidFill>
                  <a:srgbClr val="333333"/>
                </a:solidFill>
              </a:rPr>
              <a:t>Статистические срезы показателей здоровья, численность соответствующих групп здоровья обучающихся и детей-инвалидов </a:t>
            </a:r>
            <a:r>
              <a:rPr lang="ru-RU" sz="1800" smtClean="0">
                <a:solidFill>
                  <a:srgbClr val="333333"/>
                </a:solidFill>
              </a:rPr>
              <a:t>за 2004 – 2011 уч. г.</a:t>
            </a:r>
          </a:p>
        </p:txBody>
      </p:sp>
      <p:sp>
        <p:nvSpPr>
          <p:cNvPr id="110732" name="Rectangle 122"/>
          <p:cNvSpPr>
            <a:spLocks noGrp="1"/>
          </p:cNvSpPr>
          <p:nvPr>
            <p:ph type="body" sz="half" idx="4294967295"/>
          </p:nvPr>
        </p:nvSpPr>
        <p:spPr>
          <a:xfrm>
            <a:off x="295275" y="1076325"/>
            <a:ext cx="4179888" cy="4981575"/>
          </a:xfrm>
        </p:spPr>
        <p:txBody>
          <a:bodyPr/>
          <a:lstStyle/>
          <a:p>
            <a:pPr eaLnBrk="1" hangingPunct="1"/>
            <a:endParaRPr lang="ru-RU" sz="2000" smtClean="0"/>
          </a:p>
        </p:txBody>
      </p:sp>
      <p:graphicFrame>
        <p:nvGraphicFramePr>
          <p:cNvPr id="2" name="Group 140"/>
          <p:cNvGraphicFramePr>
            <a:graphicFrameLocks noGrp="1"/>
          </p:cNvGraphicFramePr>
          <p:nvPr>
            <p:ph type="chart" sz="half" idx="4294967295"/>
          </p:nvPr>
        </p:nvGraphicFramePr>
        <p:xfrm>
          <a:off x="4719638" y="3441700"/>
          <a:ext cx="4195762" cy="3416302"/>
        </p:xfrm>
        <a:graphic>
          <a:graphicData uri="http://schemas.openxmlformats.org/drawingml/2006/table">
            <a:tbl>
              <a:tblPr/>
              <a:tblGrid>
                <a:gridCol w="673100"/>
                <a:gridCol w="373062"/>
                <a:gridCol w="427038"/>
                <a:gridCol w="415925"/>
                <a:gridCol w="476250"/>
                <a:gridCol w="481012"/>
                <a:gridCol w="468313"/>
                <a:gridCol w="473075"/>
                <a:gridCol w="407987"/>
              </a:tblGrid>
              <a:tr h="1149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Гр-па здоровья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04-2005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2005-2006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2006-2007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2007-2008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2009-2010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2010-2011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2011-2012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II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III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IV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ИНВАЛИД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7E0E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0805" name="Rectangle 1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0730" name="Object 138"/>
          <p:cNvGraphicFramePr>
            <a:graphicFrameLocks noChangeAspect="1"/>
          </p:cNvGraphicFramePr>
          <p:nvPr/>
        </p:nvGraphicFramePr>
        <p:xfrm>
          <a:off x="0" y="828675"/>
          <a:ext cx="5510213" cy="3230563"/>
        </p:xfrm>
        <a:graphic>
          <a:graphicData uri="http://schemas.openxmlformats.org/presentationml/2006/ole">
            <p:oleObj spid="_x0000_s110730" name="Диаграмма" r:id="rId3" imgW="6610359" imgH="3886236" progId="MSGraph.Chart.8">
              <p:embed/>
            </p:oleObj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685800" y="160338"/>
            <a:ext cx="8458200" cy="849312"/>
          </a:xfrm>
          <a:effectLst>
            <a:outerShdw dist="25400" dir="2399979" algn="ctr" rotWithShape="0">
              <a:srgbClr val="595959">
                <a:alpha val="70999"/>
              </a:srgbClr>
            </a:outerShdw>
          </a:effec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1800" smtClean="0">
                <a:solidFill>
                  <a:srgbClr val="333333"/>
                </a:solidFill>
              </a:rPr>
              <a:t>Сравнительный анализ  показателей хронической заболеваемости обучающихся    за 2004 – 2011 уч. г.</a:t>
            </a:r>
          </a:p>
        </p:txBody>
      </p:sp>
      <p:sp>
        <p:nvSpPr>
          <p:cNvPr id="11161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0478" name="Group 910"/>
          <p:cNvGraphicFramePr>
            <a:graphicFrameLocks noGrp="1"/>
          </p:cNvGraphicFramePr>
          <p:nvPr/>
        </p:nvGraphicFramePr>
        <p:xfrm>
          <a:off x="207963" y="1370013"/>
          <a:ext cx="8729662" cy="5425440"/>
        </p:xfrm>
        <a:graphic>
          <a:graphicData uri="http://schemas.openxmlformats.org/drawingml/2006/table">
            <a:tbl>
              <a:tblPr/>
              <a:tblGrid>
                <a:gridCol w="1681162"/>
                <a:gridCol w="881063"/>
                <a:gridCol w="881062"/>
                <a:gridCol w="881063"/>
                <a:gridCol w="881062"/>
                <a:gridCol w="881063"/>
                <a:gridCol w="881062"/>
                <a:gridCol w="881063"/>
                <a:gridCol w="881062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Патология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2004-05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2005-06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2006-07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2007-08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2008-09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2009-2010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2010-2011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2011-2012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Зрения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Лор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Опрн. двиг. аппарат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Эндокринная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Эписиндром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Кардиопатия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Заб. почек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Органов дыхания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ВСД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Желуд-киш. тракта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Энцефалопатия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Поражение ЦНС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Хирургич. патология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6"/>
          <p:cNvSpPr>
            <a:spLocks noGrp="1"/>
          </p:cNvSpPr>
          <p:nvPr>
            <p:ph type="title" idx="4294967295"/>
          </p:nvPr>
        </p:nvSpPr>
        <p:spPr bwMode="auto">
          <a:xfrm>
            <a:off x="1641475" y="160338"/>
            <a:ext cx="7273925" cy="887412"/>
          </a:xfrm>
          <a:effectLst>
            <a:outerShdw dist="25400" dir="2399979" algn="ctr" rotWithShape="0">
              <a:srgbClr val="595959">
                <a:alpha val="70999"/>
              </a:srgbClr>
            </a:outerShdw>
          </a:effec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400" smtClean="0">
                <a:solidFill>
                  <a:srgbClr val="F2982A"/>
                </a:solidFill>
              </a:rPr>
              <a:t>Грамотная забота о здоровье – обязательное условие образовательного процесса</a:t>
            </a:r>
          </a:p>
        </p:txBody>
      </p:sp>
      <p:pic>
        <p:nvPicPr>
          <p:cNvPr id="112642" name="Picture 13" descr="IMG_180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2530475" y="1506538"/>
            <a:ext cx="4273550" cy="3108325"/>
          </a:xfrm>
        </p:spPr>
      </p:pic>
      <p:sp>
        <p:nvSpPr>
          <p:cNvPr id="112643" name="Rectangle 16"/>
          <p:cNvSpPr>
            <a:spLocks noGrp="1"/>
          </p:cNvSpPr>
          <p:nvPr>
            <p:ph type="body" sz="half" idx="4294967295"/>
          </p:nvPr>
        </p:nvSpPr>
        <p:spPr>
          <a:xfrm>
            <a:off x="457200" y="5129213"/>
            <a:ext cx="8458200" cy="9969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400" b="1" smtClean="0">
                <a:solidFill>
                  <a:srgbClr val="333333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400" smtClean="0">
                <a:solidFill>
                  <a:srgbClr val="333333"/>
                </a:solidFill>
              </a:rPr>
              <a:t>           Цель программы «Здоровье и образование»</a:t>
            </a:r>
            <a:br>
              <a:rPr lang="ru-RU" sz="2400" smtClean="0">
                <a:solidFill>
                  <a:srgbClr val="333333"/>
                </a:solidFill>
              </a:rPr>
            </a:br>
            <a:endParaRPr lang="ru-RU" sz="2400" smtClean="0">
              <a:solidFill>
                <a:srgbClr val="333333"/>
              </a:solidFill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sz="half" idx="4294967295"/>
          </p:nvPr>
        </p:nvSpPr>
        <p:spPr>
          <a:xfrm>
            <a:off x="457200" y="1076325"/>
            <a:ext cx="4152900" cy="50498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endParaRPr lang="ru-RU" sz="2000" smtClean="0">
              <a:solidFill>
                <a:srgbClr val="4D4D4D"/>
              </a:solidFill>
            </a:endParaRPr>
          </a:p>
        </p:txBody>
      </p:sp>
      <p:sp>
        <p:nvSpPr>
          <p:cNvPr id="15366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762500" y="847725"/>
            <a:ext cx="4152900" cy="52784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000" b="1" smtClean="0">
              <a:solidFill>
                <a:srgbClr val="1C1C1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Организация системной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комплексной работы по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сохранению, компенсации и укреплению здоровья обучающихся школы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400" b="1" smtClean="0">
              <a:solidFill>
                <a:srgbClr val="1C1C1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smtClean="0">
              <a:solidFill>
                <a:srgbClr val="1C1C1C"/>
              </a:solidFill>
            </a:endParaRPr>
          </a:p>
          <a:p>
            <a:pPr eaLnBrk="1" hangingPunct="1">
              <a:defRPr/>
            </a:pPr>
            <a:endParaRPr lang="ru-RU" sz="200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643938" y="6446838"/>
            <a:ext cx="461962" cy="3651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53FDE3EC-2B03-43DD-9517-0A4CD11B821D}" type="slidenum">
              <a:rPr lang="ru-RU" sz="10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5" name="Picture 7" descr="сертификат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68425" y="909638"/>
            <a:ext cx="34321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7" name="Rectangle 47"/>
          <p:cNvSpPr>
            <a:spLocks noGrp="1"/>
          </p:cNvSpPr>
          <p:nvPr>
            <p:ph type="title" idx="4294967295"/>
          </p:nvPr>
        </p:nvSpPr>
        <p:spPr bwMode="auto">
          <a:effectLst>
            <a:outerShdw dist="25400" dir="2399979" algn="ctr" rotWithShape="0">
              <a:srgbClr val="595959">
                <a:alpha val="70999"/>
              </a:srgbClr>
            </a:outerShdw>
          </a:effec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000" smtClean="0">
                <a:solidFill>
                  <a:srgbClr val="5F5F5F"/>
                </a:solidFill>
              </a:rPr>
              <a:t>ЗАДАЧИ ПРОГРАММЫ:</a:t>
            </a:r>
          </a:p>
        </p:txBody>
      </p:sp>
      <p:sp>
        <p:nvSpPr>
          <p:cNvPr id="20528" name="Rectangle 48"/>
          <p:cNvSpPr>
            <a:spLocks noGrp="1"/>
          </p:cNvSpPr>
          <p:nvPr>
            <p:ph type="body" idx="4294967295"/>
          </p:nvPr>
        </p:nvSpPr>
        <p:spPr>
          <a:xfrm>
            <a:off x="792163" y="1076325"/>
            <a:ext cx="7732712" cy="5049838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b="1" smtClean="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</a:t>
            </a:r>
            <a:r>
              <a:rPr lang="ru-RU" b="1" smtClean="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азвитие здоровьесберегающей инфраструктуры  образовательного учреждения;</a:t>
            </a:r>
          </a:p>
          <a:p>
            <a:pPr algn="just" eaLnBrk="1" hangingPunct="1">
              <a:defRPr/>
            </a:pPr>
            <a:r>
              <a:rPr lang="ru-RU" b="1" smtClean="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оптимизация учебного процесса за счет использования эффективных здоровьесберегающих методов и технологий обучения;</a:t>
            </a:r>
          </a:p>
          <a:p>
            <a:pPr algn="just" eaLnBrk="1" hangingPunct="1">
              <a:defRPr/>
            </a:pPr>
            <a:r>
              <a:rPr lang="ru-RU" b="1" smtClean="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повышение удельного веса и качества занятий физической культурой;</a:t>
            </a:r>
          </a:p>
          <a:p>
            <a:pPr algn="just" eaLnBrk="1" hangingPunct="1">
              <a:defRPr/>
            </a:pPr>
            <a:r>
              <a:rPr lang="ru-RU" b="1" smtClean="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smtClean="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организация мониторинга состояния  здоровья детей;</a:t>
            </a:r>
            <a:endParaRPr lang="ru-RU" b="1" smtClean="0">
              <a:solidFill>
                <a:srgbClr val="1C1C1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ru-RU" b="1" smtClean="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содействие формированию устойчивой мотивации здоровой жизнедеятельности у учащихся, их родителей , педагогов;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/>
          </p:cNvSpPr>
          <p:nvPr>
            <p:ph type="title" idx="4294967295"/>
          </p:nvPr>
        </p:nvSpPr>
        <p:spPr bwMode="auto">
          <a:effectLst>
            <a:outerShdw dist="25400" dir="2399979" algn="ctr" rotWithShape="0">
              <a:srgbClr val="595959">
                <a:alpha val="70999"/>
              </a:srgbClr>
            </a:outerShdw>
          </a:effec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400" smtClean="0">
                <a:solidFill>
                  <a:srgbClr val="5F5F5F"/>
                </a:solidFill>
              </a:rPr>
              <a:t>Предполагаемый результат реализации программы «Здоровье и образование»</a:t>
            </a:r>
          </a:p>
        </p:txBody>
      </p:sp>
      <p:pic>
        <p:nvPicPr>
          <p:cNvPr id="7170" name="Picture 8" descr="DSC0021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1971675" y="1076325"/>
            <a:ext cx="4889500" cy="2622550"/>
          </a:xfrm>
        </p:spPr>
      </p:pic>
      <p:sp>
        <p:nvSpPr>
          <p:cNvPr id="7171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4052888"/>
            <a:ext cx="8458200" cy="20732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1C1C1C"/>
                </a:solidFill>
                <a:cs typeface="Times New Roman" pitchFamily="18" charset="0"/>
              </a:rPr>
              <a:t>1.Устранение  влияния на здоровье обучающихся школьных факторов риска.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1C1C1C"/>
                </a:solidFill>
                <a:cs typeface="Times New Roman" pitchFamily="18" charset="0"/>
              </a:rPr>
              <a:t>2.Снижение тенденции ухудшения здоровья учащихся.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/>
          </p:cNvSpPr>
          <p:nvPr>
            <p:ph type="title" idx="4294967295"/>
          </p:nvPr>
        </p:nvSpPr>
        <p:spPr bwMode="auto">
          <a:effectLst>
            <a:outerShdw dist="25400" dir="2399979" algn="ctr" rotWithShape="0">
              <a:srgbClr val="595959">
                <a:alpha val="70999"/>
              </a:srgbClr>
            </a:outerShdw>
          </a:effec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1800" smtClean="0">
                <a:solidFill>
                  <a:srgbClr val="333333"/>
                </a:solidFill>
              </a:rPr>
              <a:t>I</a:t>
            </a:r>
            <a:r>
              <a:rPr lang="ru-RU" sz="1800" smtClean="0">
                <a:solidFill>
                  <a:srgbClr val="333333"/>
                </a:solidFill>
              </a:rPr>
              <a:t> блок Программы «ЗДОРОВЬЕ И ОБРАЗОВАНИЕ»</a:t>
            </a:r>
            <a:br>
              <a:rPr lang="ru-RU" sz="1800" smtClean="0">
                <a:solidFill>
                  <a:srgbClr val="333333"/>
                </a:solidFill>
              </a:rPr>
            </a:br>
            <a:r>
              <a:rPr lang="ru-RU" sz="1800" i="1" smtClean="0">
                <a:solidFill>
                  <a:srgbClr val="333333"/>
                </a:solidFill>
                <a:latin typeface="Monotype Corsiva" pitchFamily="66" charset="0"/>
              </a:rPr>
              <a:t>Рациональная организация учебного процесса</a:t>
            </a:r>
          </a:p>
        </p:txBody>
      </p:sp>
      <p:sp>
        <p:nvSpPr>
          <p:cNvPr id="89093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57200" y="1076325"/>
            <a:ext cx="4152900" cy="504983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700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Направления</a:t>
            </a:r>
            <a:r>
              <a:rPr lang="ru-RU" sz="1700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ru-RU" sz="1700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700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</a:t>
            </a:r>
            <a:r>
              <a:rPr lang="ru-RU" sz="1700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    с</a:t>
            </a:r>
            <a:r>
              <a:rPr lang="ru-RU" sz="1700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облюдение  СанПиН  к  организации  и  объему  учебной  и  внеучебной  нагрузки обучающихся  на  всех  этапах  обучения;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700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</a:t>
            </a:r>
            <a:r>
              <a:rPr lang="ru-RU" sz="1700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    и</a:t>
            </a:r>
            <a:r>
              <a:rPr lang="ru-RU" sz="1700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спользование  методов  и технологий  обучения  адекватных  возрастным возможностям  и  индивидуальным  особенностям школьников;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700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</a:t>
            </a:r>
            <a:r>
              <a:rPr lang="ru-RU" sz="1700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   о</a:t>
            </a:r>
            <a:r>
              <a:rPr lang="ru-RU" sz="1700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боснованное  введение  инноваций  в  учебный  процесс;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700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</a:t>
            </a:r>
            <a:r>
              <a:rPr lang="ru-RU" sz="1700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   р</a:t>
            </a:r>
            <a:r>
              <a:rPr lang="ru-RU" sz="1700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ациональное  и  соответствующее  требованиям  преподавание  физической  культуры  и  занятий  активно-двигательного  режима;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700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 и</a:t>
            </a:r>
            <a:r>
              <a:rPr lang="ru-RU" sz="1700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ндивидуализация  обучения;</a:t>
            </a:r>
            <a:r>
              <a:rPr lang="ru-RU" sz="1700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700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</a:t>
            </a:r>
            <a:r>
              <a:rPr lang="ru-RU" sz="1700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  с</a:t>
            </a:r>
            <a:r>
              <a:rPr lang="ru-RU" sz="1700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облюдение  всех  требований  к  использованию  технических  средств  в  обучении;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700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 рациональная организация школьного питания.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600" smtClean="0"/>
          </a:p>
        </p:txBody>
      </p:sp>
      <p:pic>
        <p:nvPicPr>
          <p:cNvPr id="8195" name="Picture 7" descr="IMG_1644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4719638" y="1076325"/>
            <a:ext cx="3536950" cy="2447925"/>
          </a:xfrm>
        </p:spPr>
      </p:pic>
      <p:pic>
        <p:nvPicPr>
          <p:cNvPr id="8196" name="Picture 9" descr="IMG_182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5703888" y="3314700"/>
            <a:ext cx="2995612" cy="336708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720850" y="160338"/>
            <a:ext cx="7194550" cy="887412"/>
          </a:xfrm>
          <a:effectLst>
            <a:outerShdw dist="25400" dir="2399979" algn="ctr" rotWithShape="0">
              <a:srgbClr val="595959">
                <a:alpha val="70999"/>
              </a:srgbClr>
            </a:outerShdw>
          </a:effec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1800" smtClean="0">
                <a:solidFill>
                  <a:srgbClr val="4D4D4D"/>
                </a:solidFill>
                <a:cs typeface="Times New Roman" pitchFamily="18" charset="0"/>
              </a:rPr>
              <a:t> </a:t>
            </a:r>
            <a:r>
              <a:rPr lang="en-US" sz="1800" smtClean="0">
                <a:solidFill>
                  <a:srgbClr val="4D4D4D"/>
                </a:solidFill>
                <a:cs typeface="Times New Roman" pitchFamily="18" charset="0"/>
              </a:rPr>
              <a:t>II</a:t>
            </a:r>
            <a:r>
              <a:rPr lang="ru-RU" sz="1800" smtClean="0">
                <a:solidFill>
                  <a:srgbClr val="4D4D4D"/>
                </a:solidFill>
                <a:cs typeface="Times New Roman" pitchFamily="18" charset="0"/>
              </a:rPr>
              <a:t> блок  Программы  «ЗДОРОВЬЕ И ОБРАЗОВАНИЕ»</a:t>
            </a:r>
            <a:br>
              <a:rPr lang="ru-RU" sz="1800" smtClean="0">
                <a:solidFill>
                  <a:srgbClr val="4D4D4D"/>
                </a:solidFill>
                <a:cs typeface="Times New Roman" pitchFamily="18" charset="0"/>
              </a:rPr>
            </a:br>
            <a:r>
              <a:rPr lang="ru-RU" sz="1800" smtClean="0">
                <a:solidFill>
                  <a:srgbClr val="4D4D4D"/>
                </a:solidFill>
                <a:cs typeface="Times New Roman" pitchFamily="18" charset="0"/>
              </a:rPr>
              <a:t> </a:t>
            </a:r>
            <a:r>
              <a:rPr lang="ru-RU" sz="1800" i="1" smtClean="0">
                <a:solidFill>
                  <a:srgbClr val="4D4D4D"/>
                </a:solidFill>
              </a:rPr>
              <a:t>Организация физкультурно-оздоровительной работы</a:t>
            </a:r>
          </a:p>
        </p:txBody>
      </p:sp>
      <p:pic>
        <p:nvPicPr>
          <p:cNvPr id="9218" name="Picture 5" descr="P101009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215900" y="1885950"/>
            <a:ext cx="4394200" cy="3268663"/>
          </a:xfrm>
        </p:spPr>
      </p:pic>
      <p:sp>
        <p:nvSpPr>
          <p:cNvPr id="88067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708525" y="1035050"/>
            <a:ext cx="4435475" cy="53863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900" b="1" smtClean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Направления: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 п</a:t>
            </a:r>
            <a:r>
              <a:rPr lang="ru-RU" sz="1900" b="1" smtClean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олноценная  и  эффективная  работа  с  учащимися  всех  групп  здоровья  (на  уроках  физической  культуры, в  секциях);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900" b="1" smtClean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-организация  занятий по ЛФК;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900" b="1" smtClean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-организация  часа  активных  движений  (динамической  паузы)  между  3  и  4  уроками  в  начальной  школе;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900" b="1" smtClean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-организация  динамических,  физкультурных  пауз  на  уроках,  способствующих  эмоциональной  разгрузке  и  повышению  двигательной  активности;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900" b="1" smtClean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-создание  условий  и  организация  работы  спортивных  секций;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900" b="1" smtClean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-регулярное  проведение  спортивно-оздоровительных  мероприятий  (дней  спорта,  соревнований,  походов,  дней  здоровья  и  т.д.).</a:t>
            </a:r>
            <a:r>
              <a:rPr lang="ru-RU" sz="1600" b="1" smtClean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smtClean="0">
              <a:solidFill>
                <a:srgbClr val="11111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/>
          </p:cNvSpPr>
          <p:nvPr>
            <p:ph type="title" idx="4294967295"/>
          </p:nvPr>
        </p:nvSpPr>
        <p:spPr bwMode="auto">
          <a:effectLst>
            <a:outerShdw dist="25400" dir="2399979" algn="ctr" rotWithShape="0">
              <a:srgbClr val="595959">
                <a:alpha val="70999"/>
              </a:srgbClr>
            </a:outerShdw>
          </a:effectLst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sz="1800" smtClean="0">
                <a:solidFill>
                  <a:srgbClr val="4D4D4D"/>
                </a:solidFill>
              </a:rPr>
              <a:t>III</a:t>
            </a:r>
            <a:r>
              <a:rPr lang="ru-RU" sz="1800" smtClean="0">
                <a:solidFill>
                  <a:srgbClr val="4D4D4D"/>
                </a:solidFill>
                <a:cs typeface="Times New Roman" pitchFamily="18" charset="0"/>
              </a:rPr>
              <a:t>  блок  Программы  «ЗДОРОВЬЕ и ОБРАЗОВАНИЕ»</a:t>
            </a:r>
            <a:br>
              <a:rPr lang="ru-RU" sz="1800" smtClean="0">
                <a:solidFill>
                  <a:srgbClr val="4D4D4D"/>
                </a:solidFill>
                <a:cs typeface="Times New Roman" pitchFamily="18" charset="0"/>
              </a:rPr>
            </a:br>
            <a:r>
              <a:rPr lang="ru-RU" sz="1800" smtClean="0">
                <a:solidFill>
                  <a:srgbClr val="4D4D4D"/>
                </a:solidFill>
                <a:cs typeface="Times New Roman" pitchFamily="18" charset="0"/>
              </a:rPr>
              <a:t> </a:t>
            </a:r>
            <a:r>
              <a:rPr lang="ru-RU" sz="1800" i="1" smtClean="0">
                <a:solidFill>
                  <a:srgbClr val="4D4D4D"/>
                </a:solidFill>
              </a:rPr>
              <a:t>Профилактическая и просветительно-воспитательная работа с обучащиюмися, направленная на формирование ценности здоровья и здорового образа жизни</a:t>
            </a:r>
          </a:p>
        </p:txBody>
      </p:sp>
      <p:sp>
        <p:nvSpPr>
          <p:cNvPr id="98307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762500" y="1076325"/>
            <a:ext cx="4152900" cy="504983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Направления: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-включение  в  систему  работы  образовательного  учреждения  программ,  направленных  на  формирование  ценности  здоровья  и  здорового  образа  жизни;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-лекции  (лектории),  беседы,  классные  часы,  консультации  по  проблемам  сохранения  и  укрепления  здоровья,  профилактики  вредных  привычек;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-проведение  дней  здоровья,  конкурсов,  праздников  и  т.д.;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-использование  рекомендованных  и  утвержденных  методов  профилактики  заболеваний,  не  требующих  постоянного  наблюдения  врача  (витамизация,  профилактика  нарушений  осанки,  профилактика  нарушений  зрения  и  т.д.);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-привлечение  медицинских  работников  к  реализации  всех  компонентов  работы  по  сохранению  и  укреплению  здоровья  школьников,  просвещению  педагогов  и  родителей;</a:t>
            </a:r>
            <a:r>
              <a:rPr lang="ru-RU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600" smtClean="0">
              <a:solidFill>
                <a:srgbClr val="000000"/>
              </a:solidFill>
            </a:endParaRPr>
          </a:p>
        </p:txBody>
      </p:sp>
      <p:pic>
        <p:nvPicPr>
          <p:cNvPr id="10243" name="Picture 8" descr="IMG_1807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684213" y="1198563"/>
            <a:ext cx="3768725" cy="2554287"/>
          </a:xfrm>
        </p:spPr>
      </p:pic>
      <p:pic>
        <p:nvPicPr>
          <p:cNvPr id="10244" name="Picture 7" descr="17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screen"/>
          <a:srcRect/>
          <a:stretch>
            <a:fillRect/>
          </a:stretch>
        </p:blipFill>
        <p:spPr>
          <a:xfrm rot="20977693">
            <a:off x="257175" y="3890963"/>
            <a:ext cx="4341813" cy="252095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/>
          </p:cNvSpPr>
          <p:nvPr>
            <p:ph type="title" idx="4294967295"/>
          </p:nvPr>
        </p:nvSpPr>
        <p:spPr bwMode="auto">
          <a:effectLst>
            <a:outerShdw dist="25400" dir="2399979" algn="ctr" rotWithShape="0">
              <a:srgbClr val="595959">
                <a:alpha val="70999"/>
              </a:srgbClr>
            </a:outerShdw>
          </a:effectLst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sz="1800" smtClean="0">
                <a:solidFill>
                  <a:srgbClr val="333333"/>
                </a:solidFill>
                <a:cs typeface="Times New Roman" pitchFamily="18" charset="0"/>
              </a:rPr>
              <a:t>IV</a:t>
            </a:r>
            <a:r>
              <a:rPr lang="ru-RU" sz="1800" smtClean="0">
                <a:solidFill>
                  <a:srgbClr val="333333"/>
                </a:solidFill>
                <a:cs typeface="Times New Roman" pitchFamily="18" charset="0"/>
              </a:rPr>
              <a:t> блок  Программы  «</a:t>
            </a:r>
            <a:r>
              <a:rPr lang="ru-RU" sz="1800" smtClean="0">
                <a:solidFill>
                  <a:srgbClr val="333333"/>
                </a:solidFill>
              </a:rPr>
              <a:t>ЗДОРОВЬЕ И ОБРАЗОВАНИЕ</a:t>
            </a:r>
            <a:r>
              <a:rPr lang="ru-RU" sz="1800" smtClean="0">
                <a:solidFill>
                  <a:srgbClr val="333333"/>
                </a:solidFill>
                <a:cs typeface="Times New Roman" pitchFamily="18" charset="0"/>
              </a:rPr>
              <a:t>»</a:t>
            </a:r>
            <a:br>
              <a:rPr lang="ru-RU" sz="1800" smtClean="0">
                <a:solidFill>
                  <a:srgbClr val="333333"/>
                </a:solidFill>
                <a:cs typeface="Times New Roman" pitchFamily="18" charset="0"/>
              </a:rPr>
            </a:br>
            <a:r>
              <a:rPr lang="ru-RU" sz="1800" i="1" smtClean="0">
                <a:solidFill>
                  <a:srgbClr val="333333"/>
                </a:solidFill>
              </a:rPr>
              <a:t>Организация системы просветительской и  методической работы с педагогами, специалистами и родителями</a:t>
            </a:r>
          </a:p>
        </p:txBody>
      </p:sp>
      <p:sp>
        <p:nvSpPr>
          <p:cNvPr id="100355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076325"/>
            <a:ext cx="4152900" cy="50498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300" b="1" smtClean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Направления: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b="1" smtClean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-лекции  и  семинары,  консультации,  курсы  по  различным  вопросам  роста  и  развития  ребенка,  его  здоровья,  факторов  положительно  и  отрицательно  влияющих  на  здоровье  и  т.п. 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b="1" smtClean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-приобретение  необходимой  научно-методической  литературы;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b="1" smtClean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-привлечение  педагогов  и  родителей  к  совместной  работе  по  проведению  спортивных  соревнований,  дней  здоровья,  занятий  по  профилактике  вредных  привычек;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b="1" smtClean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-практикумы, обучающие педагогов методам саморегуляции.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1800" b="1" smtClean="0">
              <a:solidFill>
                <a:srgbClr val="11111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1800" smtClean="0"/>
          </a:p>
        </p:txBody>
      </p:sp>
      <p:pic>
        <p:nvPicPr>
          <p:cNvPr id="11267" name="Picture 8" descr="IMG_441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screen"/>
          <a:srcRect/>
          <a:stretch>
            <a:fillRect/>
          </a:stretch>
        </p:blipFill>
        <p:spPr>
          <a:xfrm rot="341873">
            <a:off x="5164138" y="3676650"/>
            <a:ext cx="3790950" cy="2844800"/>
          </a:xfrm>
        </p:spPr>
      </p:pic>
      <p:pic>
        <p:nvPicPr>
          <p:cNvPr id="11268" name="Picture 10" descr="P1010025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5202238" y="1076325"/>
            <a:ext cx="3271837" cy="244792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160338"/>
            <a:ext cx="8458200" cy="1439862"/>
          </a:xfrm>
          <a:effectLst>
            <a:outerShdw dist="25400" dir="2399979" algn="ctr" rotWithShape="0">
              <a:srgbClr val="595959">
                <a:alpha val="70999"/>
              </a:srgbClr>
            </a:outerShdw>
          </a:effec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1600" smtClean="0">
                <a:solidFill>
                  <a:srgbClr val="333333"/>
                </a:solidFill>
              </a:rPr>
              <a:t>Проводя диагностические исследования, мы не ограничиваемся какой-либо определенной нормой показателей здоровья, а руководствуемся определением доктора психологических наук В.И. Слободчикова: «Норма – это не то среднее, что есть, а то лучшее, что возможно в конкретном возрасте для конкретного ребенка при соответствующих условиях».</a:t>
            </a:r>
          </a:p>
        </p:txBody>
      </p:sp>
      <p:sp>
        <p:nvSpPr>
          <p:cNvPr id="1229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81163"/>
            <a:ext cx="8458200" cy="4445000"/>
          </a:xfrm>
        </p:spPr>
        <p:txBody>
          <a:bodyPr/>
          <a:lstStyle/>
          <a:p>
            <a:pPr algn="just" eaLnBrk="1" hangingPunct="1"/>
            <a:r>
              <a:rPr lang="ru-RU" sz="1600" smtClean="0"/>
              <a:t> </a:t>
            </a:r>
          </a:p>
        </p:txBody>
      </p:sp>
      <p:sp>
        <p:nvSpPr>
          <p:cNvPr id="12291" name="Rectangle 1261"/>
          <p:cNvSpPr>
            <a:spLocks noChangeArrowheads="1"/>
          </p:cNvSpPr>
          <p:nvPr/>
        </p:nvSpPr>
        <p:spPr bwMode="auto">
          <a:xfrm>
            <a:off x="766763" y="1722438"/>
            <a:ext cx="78438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b="1">
                <a:solidFill>
                  <a:srgbClr val="111111"/>
                </a:solidFill>
                <a:cs typeface="Times New Roman" pitchFamily="18" charset="0"/>
              </a:rPr>
              <a:t>Сравнительный анализ параметров физического развития обучающихся за 2004 – 2012 уч</a:t>
            </a:r>
            <a:r>
              <a:rPr lang="ru-RU" sz="1400" b="1">
                <a:solidFill>
                  <a:srgbClr val="111111"/>
                </a:solidFill>
              </a:rPr>
              <a:t>.</a:t>
            </a:r>
            <a:r>
              <a:rPr lang="ru-RU" sz="1400" b="1">
                <a:solidFill>
                  <a:srgbClr val="111111"/>
                </a:solidFill>
                <a:cs typeface="Times New Roman" pitchFamily="18" charset="0"/>
              </a:rPr>
              <a:t>г.</a:t>
            </a:r>
            <a:r>
              <a:rPr lang="ru-RU" sz="1400" b="1">
                <a:solidFill>
                  <a:srgbClr val="000080"/>
                </a:solidFill>
                <a:cs typeface="Times New Roman" pitchFamily="18" charset="0"/>
              </a:rPr>
              <a:t> </a:t>
            </a:r>
            <a:endParaRPr lang="ru-RU" sz="1400" b="1"/>
          </a:p>
          <a:p>
            <a:pPr eaLnBrk="0" hangingPunct="0"/>
            <a:endParaRPr lang="ru-RU" sz="1400" b="1"/>
          </a:p>
        </p:txBody>
      </p:sp>
      <p:graphicFrame>
        <p:nvGraphicFramePr>
          <p:cNvPr id="109199" name="Group 1679"/>
          <p:cNvGraphicFramePr>
            <a:graphicFrameLocks noGrp="1"/>
          </p:cNvGraphicFramePr>
          <p:nvPr/>
        </p:nvGraphicFramePr>
        <p:xfrm>
          <a:off x="658813" y="2298700"/>
          <a:ext cx="7656512" cy="2987040"/>
        </p:xfrm>
        <a:graphic>
          <a:graphicData uri="http://schemas.openxmlformats.org/drawingml/2006/table">
            <a:tbl>
              <a:tblPr/>
              <a:tblGrid>
                <a:gridCol w="998537"/>
                <a:gridCol w="831850"/>
                <a:gridCol w="831850"/>
                <a:gridCol w="833438"/>
                <a:gridCol w="833437"/>
                <a:gridCol w="831850"/>
                <a:gridCol w="831850"/>
                <a:gridCol w="831850"/>
                <a:gridCol w="8318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Учебный     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год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2004 -     2005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2005-2006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2006-2007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2007-2008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2008-2009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2009-2010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2010-2011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2011-2012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ниже среднего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выше среднего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детей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74" name="Rectangle 1678"/>
          <p:cNvSpPr>
            <a:spLocks noChangeArrowheads="1"/>
          </p:cNvSpPr>
          <p:nvPr/>
        </p:nvSpPr>
        <p:spPr bwMode="auto">
          <a:xfrm>
            <a:off x="0" y="54403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</TotalTime>
  <Words>527</Words>
  <Application>Microsoft Office PowerPoint</Application>
  <PresentationFormat>Экран (4:3)</PresentationFormat>
  <Paragraphs>314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Диаграмма</vt:lpstr>
      <vt:lpstr>РЕАЛИЗАЦИЯ  программы по сохранению и укреплению здоровья школьников </vt:lpstr>
      <vt:lpstr>           Цель программы «Здоровье и образование» </vt:lpstr>
      <vt:lpstr>ЗАДАЧИ ПРОГРАММЫ:</vt:lpstr>
      <vt:lpstr>Предполагаемый результат реализации программы «Здоровье и образование»</vt:lpstr>
      <vt:lpstr>I блок Программы «ЗДОРОВЬЕ И ОБРАЗОВАНИЕ» Рациональная организация учебного процесса</vt:lpstr>
      <vt:lpstr> II блок  Программы  «ЗДОРОВЬЕ И ОБРАЗОВАНИЕ»  Организация физкультурно-оздоровительной работы</vt:lpstr>
      <vt:lpstr>III  блок  Программы  «ЗДОРОВЬЕ и ОБРАЗОВАНИЕ»  Профилактическая и просветительно-воспитательная работа с обучащиюмися, направленная на формирование ценности здоровья и здорового образа жизни</vt:lpstr>
      <vt:lpstr>IV блок  Программы  «ЗДОРОВЬЕ И ОБРАЗОВАНИЕ» Организация системы просветительской и  методической работы с педагогами, специалистами и родителями</vt:lpstr>
      <vt:lpstr>Проводя диагностические исследования, мы не ограничиваемся какой-либо определенной нормой показателей здоровья, а руководствуемся определением доктора психологических наук В.И. Слободчикова: «Норма – это не то среднее, что есть, а то лучшее, что возможно в конкретном возрасте для конкретного ребенка при соответствующих условиях».</vt:lpstr>
      <vt:lpstr>Статистические срезы показателей здоровья, численность соответствующих групп здоровья обучающихся и детей-инвалидов за 2004 – 2011 уч. г.</vt:lpstr>
      <vt:lpstr>Сравнительный анализ  показателей хронической заболеваемости обучающихся    за 2004 – 2011 уч. г.</vt:lpstr>
      <vt:lpstr>Грамотная забота о здоровье – обязательное условие образовательного процесса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Wolf</dc:creator>
  <cp:lastModifiedBy>Баева </cp:lastModifiedBy>
  <cp:revision>64</cp:revision>
  <dcterms:created xsi:type="dcterms:W3CDTF">2010-06-18T09:27:04Z</dcterms:created>
  <dcterms:modified xsi:type="dcterms:W3CDTF">2012-01-13T13:07:32Z</dcterms:modified>
</cp:coreProperties>
</file>