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D8B79A-CA5C-49E2-A742-1BA5C599D97C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02170A-6387-48A6-90C1-57DC83BBF92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851648" cy="28803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Инновационный подход и проектные формы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869160"/>
            <a:ext cx="3960112" cy="1192096"/>
          </a:xfrm>
        </p:spPr>
        <p:txBody>
          <a:bodyPr/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 Ефимьева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89120"/>
          </a:xfrm>
        </p:spPr>
        <p:txBody>
          <a:bodyPr/>
          <a:lstStyle/>
          <a:p>
            <a:r>
              <a:rPr lang="ru-RU" b="1" u="sng" dirty="0" smtClean="0"/>
              <a:t>Творческие проекты</a:t>
            </a:r>
            <a:r>
              <a:rPr lang="ru-RU" u="sng" dirty="0" smtClean="0"/>
              <a:t> </a:t>
            </a:r>
            <a:r>
              <a:rPr lang="ru-RU" dirty="0" smtClean="0"/>
              <a:t>- их особенность заключается в том, что они не имеют заранее определённой и детально проработанной структуры. В творческом проекте преподаватель </a:t>
            </a:r>
            <a:r>
              <a:rPr lang="ru-RU" dirty="0" smtClean="0"/>
              <a:t>определяет </a:t>
            </a:r>
            <a:r>
              <a:rPr lang="ru-RU" dirty="0" smtClean="0"/>
              <a:t>лишь общие параметры и указывает оптимальные пути решения задач.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2344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/>
              <a:t>Понятия </a:t>
            </a:r>
            <a:endParaRPr lang="ru-RU" sz="6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« проектное обучение»;</a:t>
            </a:r>
          </a:p>
          <a:p>
            <a:r>
              <a:rPr lang="ru-RU" sz="4800" dirty="0" smtClean="0"/>
              <a:t>«метод проектов»;</a:t>
            </a:r>
          </a:p>
          <a:p>
            <a:r>
              <a:rPr lang="ru-RU" sz="4800" dirty="0" smtClean="0"/>
              <a:t>«учебная проектная деятельность».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Отличительные черты проектного обучения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·  учитель ориентируется не только на получение учащимися предметных знаний, но и на развитие их мыслительных, творческих и коммуникативных способностей;</a:t>
            </a:r>
          </a:p>
          <a:p>
            <a:r>
              <a:rPr lang="ru-RU" dirty="0" smtClean="0"/>
              <a:t>·  учащиеся приняли тему проекта как личностно значимую проблему; сами планируют ход и прогнозируют результаты работы;</a:t>
            </a:r>
          </a:p>
          <a:p>
            <a:r>
              <a:rPr lang="ru-RU" dirty="0" smtClean="0"/>
              <a:t>·  участники проекта сами организуют себя на дело и осуществляют поисковую деятельность;</a:t>
            </a:r>
          </a:p>
          <a:p>
            <a:r>
              <a:rPr lang="ru-RU" dirty="0" smtClean="0"/>
              <a:t>·  сами отбирают необходимые средства для осуществления проекта;</a:t>
            </a:r>
          </a:p>
          <a:p>
            <a:r>
              <a:rPr lang="ru-RU" dirty="0" smtClean="0"/>
              <a:t>·  учитель выводит педагогический процесс за стены школы в окружающий мир;  </a:t>
            </a:r>
          </a:p>
          <a:p>
            <a:r>
              <a:rPr lang="ru-RU" dirty="0" smtClean="0"/>
              <a:t>·  участники проекта информируют друг друга о ходе работы над проектом;  </a:t>
            </a:r>
          </a:p>
          <a:p>
            <a:r>
              <a:rPr lang="ru-RU" dirty="0" smtClean="0"/>
              <a:t>·  учитель консультирует ребят на всех этапах работы над проектом;  </a:t>
            </a:r>
          </a:p>
          <a:p>
            <a:r>
              <a:rPr lang="ru-RU" dirty="0" smtClean="0"/>
              <a:t>·  учитель создает условия для коррекции работы над проектом;  </a:t>
            </a:r>
          </a:p>
          <a:p>
            <a:r>
              <a:rPr lang="ru-RU" dirty="0" smtClean="0"/>
              <a:t>·  учитель организует экспертизу проектов;</a:t>
            </a:r>
          </a:p>
          <a:p>
            <a:r>
              <a:rPr lang="ru-RU" dirty="0" smtClean="0"/>
              <a:t>·  учитель организует публичную защиту проектов, а ученики готовят проект к презентации, представляют и защищают его;  </a:t>
            </a:r>
          </a:p>
          <a:p>
            <a:r>
              <a:rPr lang="ru-RU" dirty="0" smtClean="0"/>
              <a:t>·  ученики анализируют свою работу над проектом.</a:t>
            </a:r>
            <a:r>
              <a:rPr lang="ru-RU" b="1" dirty="0" smtClean="0"/>
              <a:t>      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Типология учебных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556792"/>
            <a:ext cx="4040188" cy="4803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По масштабу применения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Групповые;</a:t>
            </a:r>
          </a:p>
          <a:p>
            <a:r>
              <a:rPr lang="ru-RU" dirty="0" smtClean="0"/>
              <a:t>Общешкольные;</a:t>
            </a:r>
          </a:p>
          <a:p>
            <a:r>
              <a:rPr lang="ru-RU" dirty="0" smtClean="0"/>
              <a:t>Региональные; </a:t>
            </a:r>
          </a:p>
          <a:p>
            <a:r>
              <a:rPr lang="ru-RU" dirty="0" smtClean="0"/>
              <a:t>Международные.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По продолжительности:</a:t>
            </a:r>
          </a:p>
          <a:p>
            <a:r>
              <a:rPr lang="ru-RU" dirty="0" smtClean="0"/>
              <a:t>Краткосрочные;</a:t>
            </a:r>
          </a:p>
          <a:p>
            <a:r>
              <a:rPr lang="ru-RU" dirty="0" smtClean="0"/>
              <a:t>Продолжительные.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501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По характеру деятельности учащихся:</a:t>
            </a:r>
          </a:p>
          <a:p>
            <a:r>
              <a:rPr lang="ru-RU" dirty="0" smtClean="0"/>
              <a:t>Исследовательские;</a:t>
            </a:r>
          </a:p>
          <a:p>
            <a:r>
              <a:rPr lang="ru-RU" dirty="0" smtClean="0"/>
              <a:t>Прикладные;</a:t>
            </a:r>
          </a:p>
          <a:p>
            <a:r>
              <a:rPr lang="ru-RU" dirty="0" smtClean="0"/>
              <a:t>Информационные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u="sng" dirty="0" smtClean="0"/>
              <a:t>По предметно-содержательной области:</a:t>
            </a:r>
          </a:p>
          <a:p>
            <a:r>
              <a:rPr lang="ru-RU" dirty="0" smtClean="0"/>
              <a:t>Предметные;</a:t>
            </a:r>
          </a:p>
          <a:p>
            <a:r>
              <a:rPr lang="ru-RU" dirty="0" err="1" smtClean="0"/>
              <a:t>Межпредметные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Системные.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600" b="1" dirty="0" smtClean="0"/>
              <a:t>Анализ </a:t>
            </a:r>
            <a:r>
              <a:rPr lang="ru-RU" sz="3600" b="1" dirty="0" smtClean="0"/>
              <a:t>опыта позволяет выявить ряд типичных ошибок, которые допускают педагоги при использовании этого метода: </a:t>
            </a:r>
          </a:p>
          <a:p>
            <a:pPr lvl="0"/>
            <a:r>
              <a:rPr lang="ru-RU" dirty="0" smtClean="0"/>
              <a:t>объявляют учащимся тему проекта или сами ставят задачу, вместо того, чтобы создать ситуацию выявления значимой для учащихся проблемы или предложить банк проектов, предоставляя возможность сделать самостоятельный выбор; </a:t>
            </a:r>
          </a:p>
          <a:p>
            <a:pPr lvl="0"/>
            <a:r>
              <a:rPr lang="ru-RU" dirty="0" smtClean="0"/>
              <a:t>предлагают свои идеи вместо того, чтобы создать ситуацию, поставить вопросы, побуждающие детей к поиску путей решения проблемы; </a:t>
            </a:r>
          </a:p>
          <a:p>
            <a:pPr lvl="0"/>
            <a:r>
              <a:rPr lang="ru-RU" dirty="0" smtClean="0"/>
              <a:t>дают творческое задание для закрепления изученного учебного материала, ошибочно называя эту работу выполнением проекта; </a:t>
            </a:r>
          </a:p>
          <a:p>
            <a:pPr lvl="0"/>
            <a:r>
              <a:rPr lang="ru-RU" dirty="0" smtClean="0"/>
              <a:t>творческую деятельность учащихся принимают за учебную проектную работу, которая также является творческой, но связана с самостоятельным решением проблемы на основе приобретения дополнительной учебной информации по ходу работы над проектом; </a:t>
            </a:r>
          </a:p>
          <a:p>
            <a:pPr lvl="0"/>
            <a:r>
              <a:rPr lang="ru-RU" dirty="0" smtClean="0"/>
              <a:t>реферат (доклад, систематизацию знаний из различных источников) представляют как проектную работу, которая также может быть оформлена в письменном виде, но в ней, в отличии от реферата, представлен авторский самостоятельный взгляд на решение поставленной проблемы, в том числе на основе изучения литературных источников.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600" dirty="0" smtClean="0"/>
              <a:t>Таким </a:t>
            </a:r>
            <a:r>
              <a:rPr lang="ru-RU" sz="3600" dirty="0" smtClean="0"/>
              <a:t>образом, включение проектной деятельности в учебный процесс требует соответствующей психолого-педагогической подготовки педагогов, а также предварительного обучения школьников решению прикладных задач.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305800" cy="273630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Инновации</a:t>
            </a:r>
            <a:r>
              <a:rPr lang="ru-RU" dirty="0" smtClean="0"/>
              <a:t> - </a:t>
            </a:r>
            <a:r>
              <a:rPr lang="ru-RU" dirty="0" smtClean="0"/>
              <a:t>это внедренное новшество, обладающее высокой </a:t>
            </a:r>
            <a:r>
              <a:rPr lang="ru-RU" dirty="0" smtClean="0"/>
              <a:t>эффективностью (нововведение).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/>
          <a:lstStyle/>
          <a:p>
            <a:pPr algn="ctr"/>
            <a:r>
              <a:rPr lang="ru-RU" b="1" i="1" dirty="0" smtClean="0"/>
              <a:t>Инновации в образовании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Внутрипредметные</a:t>
            </a:r>
            <a:r>
              <a:rPr lang="ru-RU" dirty="0" smtClean="0"/>
              <a:t>  (переход на новые УМК и освоение авторских методических технологий);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err="1" smtClean="0"/>
              <a:t>Общеметодические</a:t>
            </a:r>
            <a:r>
              <a:rPr lang="ru-RU" dirty="0" smtClean="0"/>
              <a:t> (нетрадиционные педагогические технологии, например, разработка творческих заданий, проектная деятельность);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Административные</a:t>
            </a:r>
            <a:r>
              <a:rPr lang="ru-RU" dirty="0" smtClean="0"/>
              <a:t> (решения, принимаемые руководителями различных уровней, способствующие эффективному функционированию всех субъектов ОД);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Идеологические</a:t>
            </a:r>
            <a:r>
              <a:rPr lang="ru-RU" dirty="0" smtClean="0"/>
              <a:t> (обновление сознания, веяния времени).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109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Типы инновационных подходов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4040188" cy="957808"/>
          </a:xfrm>
        </p:spPr>
        <p:txBody>
          <a:bodyPr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Инновации-модернизации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484785"/>
            <a:ext cx="4041775" cy="102981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Инновации - трансформации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51520" y="2852936"/>
            <a:ext cx="4245868" cy="35073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модернизирующие учебный процесс, направленные на достижение гарантированных результатов  в рамках его традиционной репродуктивной ориентации.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319463" cy="35793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преобразующие традиционный учебный процесс, направленные на обеспечение его исследовательского характера, организацию поисковой учебно-познавательной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4968"/>
          </a:xfrm>
        </p:spPr>
        <p:txBody>
          <a:bodyPr/>
          <a:lstStyle/>
          <a:p>
            <a:pPr algn="ctr"/>
            <a:r>
              <a:rPr lang="ru-RU" b="1" i="1" dirty="0" smtClean="0"/>
              <a:t>Инновационные подходы 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4040188" cy="659352"/>
          </a:xfrm>
        </p:spPr>
        <p:txBody>
          <a:bodyPr/>
          <a:lstStyle/>
          <a:p>
            <a:pPr algn="ctr"/>
            <a:r>
              <a:rPr lang="ru-RU" dirty="0" smtClean="0"/>
              <a:t>Технологический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1268760"/>
            <a:ext cx="4041775" cy="654843"/>
          </a:xfrm>
        </p:spPr>
        <p:txBody>
          <a:bodyPr/>
          <a:lstStyle/>
          <a:p>
            <a:pPr algn="ctr"/>
            <a:r>
              <a:rPr lang="ru-RU" dirty="0" smtClean="0"/>
              <a:t>Поисковый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2132856"/>
            <a:ext cx="4317876" cy="4536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Модернизирует традиционное обучение на основе преобладающей репродуктивной  деятельности учащихся, определяет разработку моделей обучения как организации достижения учащимися четко фиксированных эталонов усвоения (учебный процесс ориентирован на традиционные дидактические цели)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Преобразует традиционное обучение на основе продуктивной деятельности учащихся, определяет разработку моделей обучения как инициируемого учащимися освоение нового опыта (развитие учащихся возможностей самостоятельно осваивать новый опыт).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05800" cy="4896544"/>
          </a:xfrm>
        </p:spPr>
        <p:txBody>
          <a:bodyPr>
            <a:normAutofit/>
          </a:bodyPr>
          <a:lstStyle/>
          <a:p>
            <a:r>
              <a:rPr lang="ru-RU" b="1" i="1" u="sng" dirty="0" smtClean="0"/>
              <a:t>Инновационные методы</a:t>
            </a:r>
            <a:r>
              <a:rPr lang="ru-RU" dirty="0" smtClean="0"/>
              <a:t>-методы, основанные на </a:t>
            </a:r>
            <a:r>
              <a:rPr lang="ru-RU" dirty="0" smtClean="0"/>
              <a:t>использовании </a:t>
            </a:r>
            <a:r>
              <a:rPr lang="ru-RU" dirty="0" smtClean="0"/>
              <a:t>современных достижений науки и информационных </a:t>
            </a:r>
            <a:r>
              <a:rPr lang="ru-RU" dirty="0" smtClean="0"/>
              <a:t>технологий </a:t>
            </a:r>
            <a:r>
              <a:rPr lang="ru-RU" dirty="0" smtClean="0"/>
              <a:t>в образовании.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54968"/>
          </a:xfrm>
        </p:spPr>
        <p:txBody>
          <a:bodyPr/>
          <a:lstStyle/>
          <a:p>
            <a:pPr algn="ctr"/>
            <a:r>
              <a:rPr lang="ru-RU" b="1" i="1" dirty="0" smtClean="0"/>
              <a:t>Инновационные методы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/>
          </a:bodyPr>
          <a:lstStyle/>
          <a:p>
            <a:r>
              <a:rPr lang="ru-RU" b="1" u="sng" dirty="0" smtClean="0"/>
              <a:t>Метод </a:t>
            </a:r>
            <a:r>
              <a:rPr lang="ru-RU" b="1" u="sng" dirty="0" err="1" smtClean="0"/>
              <a:t>портфолио</a:t>
            </a:r>
            <a:r>
              <a:rPr lang="ru-RU" b="1" u="sng" dirty="0" smtClean="0"/>
              <a:t> </a:t>
            </a:r>
            <a:r>
              <a:rPr lang="ru-RU" b="1" dirty="0" smtClean="0"/>
              <a:t>(</a:t>
            </a:r>
            <a:r>
              <a:rPr lang="ru-RU" b="1" dirty="0" err="1" smtClean="0"/>
              <a:t>Performance</a:t>
            </a:r>
            <a:r>
              <a:rPr lang="ru-RU" b="1" dirty="0" smtClean="0"/>
              <a:t> </a:t>
            </a:r>
            <a:r>
              <a:rPr lang="ru-RU" b="1" dirty="0" err="1" smtClean="0"/>
              <a:t>Portfolio</a:t>
            </a:r>
            <a:r>
              <a:rPr lang="ru-RU" b="1" dirty="0" smtClean="0"/>
              <a:t> </a:t>
            </a:r>
            <a:r>
              <a:rPr lang="ru-RU" b="1" dirty="0" err="1" smtClean="0"/>
              <a:t>or</a:t>
            </a:r>
            <a:r>
              <a:rPr lang="ru-RU" b="1" dirty="0" smtClean="0"/>
              <a:t> </a:t>
            </a:r>
            <a:r>
              <a:rPr lang="ru-RU" b="1" dirty="0" err="1" smtClean="0"/>
              <a:t>Portfolic</a:t>
            </a:r>
            <a:r>
              <a:rPr lang="ru-RU" b="1" dirty="0" smtClean="0"/>
              <a:t> </a:t>
            </a:r>
            <a:r>
              <a:rPr lang="ru-RU" b="1" dirty="0" err="1" smtClean="0"/>
              <a:t>Assess­ment</a:t>
            </a:r>
            <a:r>
              <a:rPr lang="ru-RU" b="1" dirty="0" smtClean="0"/>
              <a:t>)</a:t>
            </a:r>
            <a:r>
              <a:rPr lang="ru-RU" dirty="0" smtClean="0"/>
              <a:t> - современная образовательная технология </a:t>
            </a:r>
            <a:r>
              <a:rPr lang="ru-RU" dirty="0" smtClean="0"/>
              <a:t>,в </a:t>
            </a:r>
            <a:r>
              <a:rPr lang="ru-RU" dirty="0" smtClean="0"/>
              <a:t>основе </a:t>
            </a:r>
            <a:r>
              <a:rPr lang="ru-RU" dirty="0" smtClean="0"/>
              <a:t>которой </a:t>
            </a:r>
            <a:r>
              <a:rPr lang="ru-RU" dirty="0" smtClean="0"/>
              <a:t>используется метод </a:t>
            </a:r>
            <a:r>
              <a:rPr lang="ru-RU" dirty="0" smtClean="0"/>
              <a:t> аутентичного </a:t>
            </a:r>
            <a:r>
              <a:rPr lang="ru-RU" dirty="0" smtClean="0"/>
              <a:t>оценивания </a:t>
            </a:r>
            <a:r>
              <a:rPr lang="ru-RU" dirty="0" smtClean="0"/>
              <a:t>результатов </a:t>
            </a:r>
            <a:r>
              <a:rPr lang="ru-RU" dirty="0" smtClean="0"/>
              <a:t>образовательной и профессиональной деятельности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u="sng" dirty="0" smtClean="0"/>
              <a:t>Метод проблемного изложения</a:t>
            </a:r>
            <a:r>
              <a:rPr lang="ru-RU" u="sng" dirty="0" smtClean="0"/>
              <a:t> </a:t>
            </a:r>
            <a:r>
              <a:rPr lang="ru-RU" dirty="0" smtClean="0"/>
              <a:t>— метод, при котором педагог, используя самые различные источники и средства, прежде чем излагать материал, ставит проблему, формулирует </a:t>
            </a:r>
            <a:r>
              <a:rPr lang="ru-RU" dirty="0" smtClean="0"/>
              <a:t>познавательную </a:t>
            </a:r>
            <a:r>
              <a:rPr lang="ru-RU" dirty="0" smtClean="0"/>
              <a:t>задачу, а затем, раскрывая систему доказательств, сравнивая точки зрения, различные подходы, показывает </a:t>
            </a:r>
            <a:r>
              <a:rPr lang="ru-RU" dirty="0" smtClean="0"/>
              <a:t>способ </a:t>
            </a:r>
            <a:r>
              <a:rPr lang="ru-RU" dirty="0" smtClean="0"/>
              <a:t>решения поставленной задачи.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r>
              <a:rPr lang="ru-RU" b="1" dirty="0" smtClean="0"/>
              <a:t>Метод проектов</a:t>
            </a:r>
            <a:r>
              <a:rPr lang="ru-RU" dirty="0" smtClean="0"/>
              <a:t> - система обучения, при которой учащиеся приобретают знания и умения в процессе планирования и </a:t>
            </a:r>
            <a:r>
              <a:rPr lang="ru-RU" dirty="0" smtClean="0"/>
              <a:t>выполнения </a:t>
            </a:r>
            <a:r>
              <a:rPr lang="ru-RU" dirty="0" smtClean="0"/>
              <a:t>постепенно усложняющихся практических заданий -проектов 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Проблемно-поисковые методы обучения</a:t>
            </a:r>
            <a:r>
              <a:rPr lang="ru-RU" dirty="0" smtClean="0"/>
              <a:t> (усвоение знаний, выработка умений и навыков) осуществляются в процессе частично поисковой или исследовательской деятельности обучаемых; реализуется через словесные, наглядные и </a:t>
            </a:r>
            <a:r>
              <a:rPr lang="ru-RU" dirty="0" smtClean="0"/>
              <a:t>практические </a:t>
            </a:r>
            <a:r>
              <a:rPr lang="ru-RU" dirty="0" smtClean="0"/>
              <a:t>методы обучения, интерпретированные в ключе </a:t>
            </a:r>
            <a:r>
              <a:rPr lang="ru-RU" dirty="0" smtClean="0"/>
              <a:t>постановки </a:t>
            </a:r>
            <a:r>
              <a:rPr lang="ru-RU" dirty="0" smtClean="0"/>
              <a:t>и разрешения проблемной ситуации.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237312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Проблемное обучение</a:t>
            </a:r>
            <a:r>
              <a:rPr lang="ru-RU" dirty="0" smtClean="0"/>
              <a:t> — </a:t>
            </a:r>
            <a:r>
              <a:rPr lang="ru-RU" dirty="0" smtClean="0"/>
              <a:t> </a:t>
            </a:r>
            <a:r>
              <a:rPr lang="ru-RU" dirty="0" smtClean="0"/>
              <a:t>технология, направленная в первую очередь на «возбуждение интереса». Обучение заключается в создании проблемных ситуаций, в осознании и разрешении этих ситуаций в ходе совместной деятельности обучающихся и </a:t>
            </a:r>
            <a:r>
              <a:rPr lang="ru-RU" dirty="0" smtClean="0"/>
              <a:t>преподавателя </a:t>
            </a:r>
            <a:r>
              <a:rPr lang="ru-RU" dirty="0" smtClean="0"/>
              <a:t>при оптимальной самостоятельности  </a:t>
            </a:r>
            <a:r>
              <a:rPr lang="ru-RU" dirty="0" smtClean="0"/>
              <a:t>учащихся и </a:t>
            </a:r>
            <a:r>
              <a:rPr lang="ru-RU" dirty="0" smtClean="0"/>
              <a:t>под общим </a:t>
            </a:r>
            <a:r>
              <a:rPr lang="ru-RU" dirty="0" smtClean="0"/>
              <a:t>направляющим </a:t>
            </a:r>
            <a:r>
              <a:rPr lang="ru-RU" dirty="0" smtClean="0"/>
              <a:t>руководством </a:t>
            </a:r>
            <a:r>
              <a:rPr lang="ru-RU" dirty="0" smtClean="0"/>
              <a:t>учителя.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u="sng" dirty="0" smtClean="0"/>
              <a:t>Практико-ориентированные проекты</a:t>
            </a:r>
            <a:r>
              <a:rPr lang="ru-RU" u="sng" dirty="0" smtClean="0"/>
              <a:t> </a:t>
            </a:r>
            <a:r>
              <a:rPr lang="ru-RU" dirty="0" smtClean="0"/>
              <a:t>- особенность данного типа проектов состоит в предварительной постановке </a:t>
            </a:r>
            <a:r>
              <a:rPr lang="ru-RU" dirty="0" smtClean="0"/>
              <a:t>чёткого</a:t>
            </a:r>
            <a:r>
              <a:rPr lang="ru-RU" dirty="0" smtClean="0"/>
              <a:t>, значимого для </a:t>
            </a:r>
            <a:r>
              <a:rPr lang="ru-RU" dirty="0" smtClean="0"/>
              <a:t>учащегося, </a:t>
            </a:r>
            <a:r>
              <a:rPr lang="ru-RU" dirty="0" smtClean="0"/>
              <a:t>имеющего практическое </a:t>
            </a:r>
            <a:r>
              <a:rPr lang="ru-RU" dirty="0" smtClean="0"/>
              <a:t>значение </a:t>
            </a:r>
            <a:r>
              <a:rPr lang="ru-RU" dirty="0" smtClean="0"/>
              <a:t>результата, выраженного в материальной форме: </a:t>
            </a:r>
            <a:r>
              <a:rPr lang="ru-RU" dirty="0" smtClean="0"/>
              <a:t>подготовка </a:t>
            </a:r>
            <a:r>
              <a:rPr lang="ru-RU" dirty="0" smtClean="0"/>
              <a:t>журнала, газеты, хрестоматии, видеофильма, </a:t>
            </a:r>
            <a:r>
              <a:rPr lang="ru-RU" dirty="0" smtClean="0"/>
              <a:t>компьютерной </a:t>
            </a:r>
            <a:r>
              <a:rPr lang="ru-RU" dirty="0" smtClean="0"/>
              <a:t>программы, мультимедиа продуктов и т.д.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508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Инновационный подход и проектные формы обучения</vt:lpstr>
      <vt:lpstr>Инновации - это внедренное новшество, обладающее высокой эффективностью (нововведение).</vt:lpstr>
      <vt:lpstr>Инновации в образовании</vt:lpstr>
      <vt:lpstr>Типы инновационных подходов</vt:lpstr>
      <vt:lpstr>Инновационные подходы </vt:lpstr>
      <vt:lpstr>Инновационные методы-методы, основанные на использовании современных достижений науки и информационных технологий в образовании.</vt:lpstr>
      <vt:lpstr>Инновационные методы</vt:lpstr>
      <vt:lpstr>Слайд 8</vt:lpstr>
      <vt:lpstr>Слайд 9</vt:lpstr>
      <vt:lpstr>Слайд 10</vt:lpstr>
      <vt:lpstr>Понятия </vt:lpstr>
      <vt:lpstr>Отличительные черты проектного обучения</vt:lpstr>
      <vt:lpstr> Типология учебных проектов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подход и проектные формы обучения</dc:title>
  <dc:creator>Admin</dc:creator>
  <cp:lastModifiedBy>Admin</cp:lastModifiedBy>
  <cp:revision>10</cp:revision>
  <dcterms:created xsi:type="dcterms:W3CDTF">2010-12-28T16:10:22Z</dcterms:created>
  <dcterms:modified xsi:type="dcterms:W3CDTF">2010-12-28T17:44:08Z</dcterms:modified>
</cp:coreProperties>
</file>