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70" r:id="rId4"/>
    <p:sldId id="257" r:id="rId5"/>
    <p:sldId id="258" r:id="rId6"/>
    <p:sldId id="276" r:id="rId7"/>
    <p:sldId id="259" r:id="rId8"/>
    <p:sldId id="271" r:id="rId9"/>
    <p:sldId id="261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05EA17-2074-458B-AC1E-AE66A5AA5D1B}" type="datetimeFigureOut">
              <a:rPr lang="ru-RU" smtClean="0"/>
              <a:pPr/>
              <a:t>31.03.2011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97EE77-832D-4069-991D-00F4E2E302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Синергетический подход в организации образовательного 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процесса</a:t>
            </a:r>
            <a:endParaRPr lang="ru-RU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714752"/>
            <a:ext cx="464347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Главное – бросить идею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 в мир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зажечь процесс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 самоорганизации в нём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                                 С.П. Курдюмов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7ce_59978eac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643182"/>
            <a:ext cx="3929091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elaxedModerately"/>
            <a:lightRig rig="contrasting" dir="t">
              <a:rot lat="0" lon="0" rev="3000000"/>
            </a:lightRig>
          </a:scene3d>
          <a:sp3d contourW="7620">
            <a:bevelT w="95250" h="31750" prst="riblet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7854696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      </a:t>
            </a:r>
            <a:r>
              <a:rPr lang="ru-RU" sz="7200" b="1" dirty="0" smtClean="0"/>
              <a:t>Проблема адаптации идей синергетики в содержание образования чрезвычайно АКТУАЛЬНА. В </a:t>
            </a:r>
            <a:r>
              <a:rPr lang="ru-RU" sz="7200" b="1" dirty="0" smtClean="0"/>
              <a:t>научно-педагогической </a:t>
            </a:r>
            <a:r>
              <a:rPr lang="ru-RU" sz="7200" b="1" dirty="0" smtClean="0"/>
              <a:t>литературе этой проблеме уделяется большое внимание. Это связано с тем</a:t>
            </a:r>
            <a:r>
              <a:rPr lang="en-US" sz="7200" b="1" dirty="0" smtClean="0"/>
              <a:t>, </a:t>
            </a:r>
            <a:r>
              <a:rPr lang="ru-RU" sz="7200" b="1" dirty="0" smtClean="0"/>
              <a:t>что</a:t>
            </a:r>
            <a:r>
              <a:rPr lang="en-US" sz="7200" b="1" dirty="0" smtClean="0"/>
              <a:t>, </a:t>
            </a:r>
            <a:r>
              <a:rPr lang="ru-RU" sz="7200" b="1" dirty="0" smtClean="0"/>
              <a:t>с одной стороны</a:t>
            </a:r>
            <a:r>
              <a:rPr lang="en-US" sz="7200" b="1" dirty="0" smtClean="0"/>
              <a:t>, </a:t>
            </a:r>
            <a:r>
              <a:rPr lang="ru-RU" sz="7200" b="1" dirty="0" smtClean="0"/>
              <a:t>очевидна необходимость формирования системы методологических знаний – опоры для формирования целостной картины Мира</a:t>
            </a:r>
            <a:r>
              <a:rPr lang="en-US" sz="7200" b="1" dirty="0" smtClean="0"/>
              <a:t>,</a:t>
            </a:r>
            <a:r>
              <a:rPr lang="ru-RU" sz="7200" b="1" dirty="0" smtClean="0"/>
              <a:t> - и отсутствием самой системы. Синергетика служит  методологической основой для разработки системных подходов  в образовательном процессе. В высшей школе эта концепция уже реализована в ряде государственных стандартов по дисциплинам «Концепции современного естествознания» </a:t>
            </a:r>
            <a:r>
              <a:rPr lang="en-US" sz="7200" b="1" dirty="0" smtClean="0"/>
              <a:t>,</a:t>
            </a:r>
            <a:r>
              <a:rPr lang="ru-RU" sz="7200" b="1" dirty="0" smtClean="0"/>
              <a:t>(для </a:t>
            </a:r>
            <a:r>
              <a:rPr lang="ru-RU" sz="7200" b="1" dirty="0" smtClean="0"/>
              <a:t>гуманитариев</a:t>
            </a:r>
            <a:r>
              <a:rPr lang="ru-RU" sz="7200" b="1" dirty="0" smtClean="0"/>
              <a:t>)</a:t>
            </a:r>
          </a:p>
          <a:p>
            <a:pPr algn="l"/>
            <a:r>
              <a:rPr lang="ru-RU" sz="7200" b="1" dirty="0" smtClean="0"/>
              <a:t>«Биология с основами экологии» (для естественнонаучных направлений )</a:t>
            </a:r>
            <a:r>
              <a:rPr lang="en-US" sz="7200" b="1" dirty="0" smtClean="0"/>
              <a:t>,</a:t>
            </a:r>
            <a:r>
              <a:rPr lang="ru-RU" sz="7200" b="1" dirty="0" smtClean="0"/>
              <a:t> </a:t>
            </a:r>
            <a:r>
              <a:rPr lang="ru-RU" sz="7200" b="1" dirty="0" smtClean="0"/>
              <a:t>и </a:t>
            </a:r>
            <a:r>
              <a:rPr lang="ru-RU" sz="7200" b="1" dirty="0" smtClean="0"/>
              <a:t>т.д. </a:t>
            </a:r>
            <a:endParaRPr lang="ru-RU" sz="7200" b="1" dirty="0" smtClean="0"/>
          </a:p>
          <a:p>
            <a:pPr algn="l"/>
            <a:r>
              <a:rPr lang="ru-RU" sz="7200" b="1" dirty="0"/>
              <a:t> </a:t>
            </a:r>
            <a:r>
              <a:rPr lang="ru-RU" sz="7200" b="1" dirty="0" smtClean="0"/>
              <a:t>     </a:t>
            </a:r>
            <a:r>
              <a:rPr lang="ru-RU" sz="7200" b="1" dirty="0" smtClean="0"/>
              <a:t>Но </a:t>
            </a:r>
            <a:r>
              <a:rPr lang="ru-RU" sz="7200" b="1" dirty="0" smtClean="0"/>
              <a:t>в направлении средней школы дидактика делает первые шаги</a:t>
            </a:r>
            <a:r>
              <a:rPr lang="en-US" sz="7200" b="1" dirty="0" smtClean="0"/>
              <a:t>, </a:t>
            </a:r>
            <a:r>
              <a:rPr lang="ru-RU" sz="7200" b="1" dirty="0" smtClean="0"/>
              <a:t>поэтому любой имеющийся опыт представляет ценность. Пока у нас есть опыт работы Колледжа Прикладных наук при Саратовском университете</a:t>
            </a:r>
            <a:r>
              <a:rPr lang="en-US" sz="7200" b="1" dirty="0" smtClean="0"/>
              <a:t>,</a:t>
            </a:r>
            <a:r>
              <a:rPr lang="ru-RU" sz="7200" b="1" dirty="0" smtClean="0"/>
              <a:t> есть опыт работы  по внедрению идей СИНЕРГЕТИКИ в ряде Саратовских школ. Используя их опыт</a:t>
            </a:r>
            <a:r>
              <a:rPr lang="en-US" sz="7200" b="1" dirty="0" smtClean="0"/>
              <a:t>,</a:t>
            </a:r>
            <a:r>
              <a:rPr lang="ru-RU" sz="7200" b="1" dirty="0" smtClean="0"/>
              <a:t> мы стали искать свои пути. </a:t>
            </a:r>
          </a:p>
          <a:p>
            <a:pPr algn="l"/>
            <a:r>
              <a:rPr lang="ru-RU" sz="7200" b="1" dirty="0" smtClean="0"/>
              <a:t> . Нам представляется множественность путей адаптации идей синергетики в школьное образование: вкрапление идей синергетики в предметные программы (физика</a:t>
            </a:r>
            <a:r>
              <a:rPr lang="en-US" sz="7200" b="1" dirty="0" smtClean="0"/>
              <a:t>,</a:t>
            </a:r>
            <a:r>
              <a:rPr lang="ru-RU" sz="7200" b="1" dirty="0" smtClean="0"/>
              <a:t> биология</a:t>
            </a:r>
            <a:r>
              <a:rPr lang="en-US" sz="7200" b="1" dirty="0" smtClean="0"/>
              <a:t>,</a:t>
            </a:r>
            <a:r>
              <a:rPr lang="ru-RU" sz="7200" b="1" dirty="0" smtClean="0"/>
              <a:t> экономика )</a:t>
            </a:r>
            <a:r>
              <a:rPr lang="en-US" sz="7200" b="1" dirty="0" smtClean="0"/>
              <a:t>,</a:t>
            </a:r>
            <a:r>
              <a:rPr lang="ru-RU" sz="7200" b="1" dirty="0" smtClean="0"/>
              <a:t> факультативы и спецкурсы общего или предметного характера (например</a:t>
            </a:r>
            <a:r>
              <a:rPr lang="en-US" sz="7200" b="1" dirty="0" smtClean="0"/>
              <a:t>,</a:t>
            </a:r>
            <a:r>
              <a:rPr lang="ru-RU" sz="7200" b="1" dirty="0" smtClean="0"/>
              <a:t> «Синергетика»</a:t>
            </a:r>
            <a:r>
              <a:rPr lang="en-US" sz="7200" b="1" dirty="0" smtClean="0"/>
              <a:t>,</a:t>
            </a:r>
            <a:r>
              <a:rPr lang="ru-RU" sz="7200" b="1" dirty="0" smtClean="0"/>
              <a:t> «Синергетическая экономика»</a:t>
            </a:r>
            <a:r>
              <a:rPr lang="en-US" sz="7200" b="1" dirty="0" smtClean="0"/>
              <a:t>,</a:t>
            </a:r>
            <a:r>
              <a:rPr lang="ru-RU" sz="7200" b="1" dirty="0" smtClean="0"/>
              <a:t> «Синергетика и биология»</a:t>
            </a:r>
            <a:r>
              <a:rPr lang="en-US" sz="7200" b="1" dirty="0" smtClean="0"/>
              <a:t> )</a:t>
            </a:r>
            <a:r>
              <a:rPr lang="ru-RU" sz="7200" b="1" dirty="0" smtClean="0"/>
              <a:t> и т.д.</a:t>
            </a:r>
          </a:p>
          <a:p>
            <a:pPr algn="l"/>
            <a:endParaRPr lang="ru-RU" sz="72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928670"/>
            <a:ext cx="87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    В текущем тысячелетии целью человека и общества должно стать осознанное цельное саморазвитие каждой личности. Общеизвестно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что каждые десять лет объем информации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окружающей человека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увеличивается в два раза. Накопленная на сегодняшний день информация не может быть усвоена учеником в полном объеме. Как показывают исследования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школа как источник информации занимает лишь четвёртое место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уступая компьютеру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телевизору и среде общения. В современном информационном обществе целью образования является не передача опыта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накопленного предыдущими поколениями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а подготовка человека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способного к непрерывному обучению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«образованию длиною в жизнь»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принятие себя как субъекта собственной жизнедеятельности (из доктрины ЮНЕСКО). Это подразумевает решение следующих задач: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-формирование активной жизненной позиции по отношению к себе и окружающим;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-формирование способности и готовности принимать самостоятельные ответственные решения;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-умение выдвигать и отстаивать свою точку зрения;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-умение отстаивать реальные цели;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-умение планировать свои действия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прогнозировать их последствия;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-умение ставить конкретные цели;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-умение реально оценивать степень риска;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-принятие того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что мир изменчив;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-укрепление психофункциональной устойчивости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включая стрессоустойчивость;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-владение навыками саморегуляции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снятие эмоционального напряжения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тревожности;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-толерантность к новизне и неопределенности;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-знание и принятие своих индивидуальных особенностей;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-учет индивидуальных особенностей при распределении своих сил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дел;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-владение навыками поддержки психологического здоровья. Задачи самопринятия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включая: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214710" cy="6858000"/>
          </a:xfrm>
        </p:spPr>
        <p:txBody>
          <a:bodyPr>
            <a:noAutofit/>
          </a:bodyPr>
          <a:lstStyle/>
          <a:p>
            <a:r>
              <a:rPr lang="ru-RU" sz="1200" dirty="0" smtClean="0"/>
              <a:t>-принятия себя (в том числе своих чувств</a:t>
            </a:r>
            <a:r>
              <a:rPr lang="en-US" sz="1200" dirty="0" smtClean="0"/>
              <a:t>, </a:t>
            </a:r>
            <a:r>
              <a:rPr lang="ru-RU" sz="1200" dirty="0" smtClean="0"/>
              <a:t>внешнего облика тела.);</a:t>
            </a:r>
            <a:br>
              <a:rPr lang="ru-RU" sz="1200" dirty="0" smtClean="0"/>
            </a:br>
            <a:r>
              <a:rPr lang="ru-RU" sz="1200" dirty="0" smtClean="0"/>
              <a:t>-позитивный образ «Я»;</a:t>
            </a:r>
            <a:br>
              <a:rPr lang="ru-RU" sz="1200" dirty="0" smtClean="0"/>
            </a:br>
            <a:r>
              <a:rPr lang="ru-RU" sz="1200" dirty="0" smtClean="0"/>
              <a:t>-уверенность в себе</a:t>
            </a:r>
            <a:r>
              <a:rPr lang="en-US" sz="1200" dirty="0" smtClean="0"/>
              <a:t>, </a:t>
            </a:r>
            <a:r>
              <a:rPr lang="ru-RU" sz="1200" dirty="0" smtClean="0"/>
              <a:t>в своих силах;</a:t>
            </a:r>
            <a:br>
              <a:rPr lang="ru-RU" sz="1200" dirty="0" smtClean="0"/>
            </a:br>
            <a:r>
              <a:rPr lang="ru-RU" sz="1200" dirty="0" smtClean="0"/>
              <a:t>-адекватную</a:t>
            </a:r>
            <a:r>
              <a:rPr lang="en-US" sz="1200" dirty="0" smtClean="0"/>
              <a:t>, </a:t>
            </a:r>
            <a:r>
              <a:rPr lang="ru-RU" sz="1200" dirty="0" smtClean="0"/>
              <a:t> устойчивую самооценку;</a:t>
            </a:r>
            <a:br>
              <a:rPr lang="ru-RU" sz="1200" dirty="0" smtClean="0"/>
            </a:br>
            <a:r>
              <a:rPr lang="ru-RU" sz="1200" dirty="0" smtClean="0"/>
              <a:t>-самоуважение.</a:t>
            </a:r>
            <a:br>
              <a:rPr lang="ru-RU" sz="1200" dirty="0" smtClean="0"/>
            </a:br>
            <a:r>
              <a:rPr lang="ru-RU" sz="1200" dirty="0" smtClean="0"/>
              <a:t>Социально – психологическая компетентность (способность эффективно  взаимодействовать с окружающими в системе межличностных отношений);</a:t>
            </a:r>
            <a:br>
              <a:rPr lang="ru-RU" sz="1200" dirty="0" smtClean="0"/>
            </a:br>
            <a:r>
              <a:rPr lang="ru-RU" sz="1200" dirty="0" smtClean="0"/>
              <a:t>-умение ориентироваться в социальных ситуациях;</a:t>
            </a:r>
            <a:br>
              <a:rPr lang="ru-RU" sz="1200" dirty="0" smtClean="0"/>
            </a:br>
            <a:r>
              <a:rPr lang="ru-RU" sz="1200" dirty="0" smtClean="0"/>
              <a:t>-умение адекватно определять личностные особенности и эмоциональные состояния других людей;</a:t>
            </a:r>
            <a:br>
              <a:rPr lang="ru-RU" sz="1200" dirty="0" smtClean="0"/>
            </a:br>
            <a:r>
              <a:rPr lang="ru-RU" sz="1200" dirty="0" smtClean="0"/>
              <a:t>-умение выбирать адекватные способы общения с окружающими людьми и реализовывать их в процессе взаимодействия;</a:t>
            </a:r>
            <a:br>
              <a:rPr lang="ru-RU" sz="1200" dirty="0" smtClean="0"/>
            </a:br>
            <a:r>
              <a:rPr lang="ru-RU" sz="1200" dirty="0" smtClean="0"/>
              <a:t>-умение конструктивного разрешения конфликтных ситуаций.</a:t>
            </a:r>
            <a:br>
              <a:rPr lang="ru-RU" sz="1200" dirty="0" smtClean="0"/>
            </a:br>
            <a:r>
              <a:rPr lang="ru-RU" sz="1200" dirty="0" smtClean="0"/>
              <a:t>Принятие законов общества</a:t>
            </a:r>
            <a:r>
              <a:rPr lang="en-US" sz="1200" dirty="0" smtClean="0"/>
              <a:t>, </a:t>
            </a:r>
            <a:r>
              <a:rPr lang="ru-RU" sz="1200" dirty="0" smtClean="0"/>
              <a:t>моральных норм и необходимость их соблюдения: </a:t>
            </a:r>
            <a:br>
              <a:rPr lang="ru-RU" sz="1200" dirty="0" smtClean="0"/>
            </a:br>
            <a:r>
              <a:rPr lang="ru-RU" sz="1200" dirty="0" smtClean="0"/>
              <a:t>-социальная толерантность;</a:t>
            </a:r>
            <a:br>
              <a:rPr lang="ru-RU" sz="1200" dirty="0" smtClean="0"/>
            </a:br>
            <a:r>
              <a:rPr lang="ru-RU" sz="1200" dirty="0" smtClean="0"/>
              <a:t>-наличие представлений о различных правилах в разных микросоциумах;</a:t>
            </a:r>
            <a:br>
              <a:rPr lang="ru-RU" sz="1200" dirty="0" smtClean="0"/>
            </a:br>
            <a:r>
              <a:rPr lang="ru-RU" sz="1200" dirty="0" smtClean="0"/>
              <a:t>-осмысленное отношение к морально – нравственным основам социума;</a:t>
            </a:r>
            <a:br>
              <a:rPr lang="ru-RU" sz="1200" dirty="0" smtClean="0"/>
            </a:br>
            <a:r>
              <a:rPr lang="ru-RU" sz="1200" dirty="0" smtClean="0"/>
              <a:t>-наличие в системе мировоззрения представлений</a:t>
            </a:r>
            <a:r>
              <a:rPr lang="en-US" sz="1200" dirty="0" smtClean="0"/>
              <a:t>, </a:t>
            </a:r>
            <a:r>
              <a:rPr lang="ru-RU" sz="1200" dirty="0" smtClean="0"/>
              <a:t>служащих основой морально – нравственного поведения.  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11" name="Рисунок 10" descr="0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995" b="5995"/>
          <a:stretch>
            <a:fillRect/>
          </a:stretch>
        </p:blipFill>
        <p:spPr/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72400" cy="1362456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Формирование каждого из перечисленных качеств личности начинается  с рождения и продолжается на протяжении всей жизни. Большую роль в этом играет выработка единых требований к процессу формирования личности ученика со стороны всех участников образовательного процесса.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8598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357430"/>
            <a:ext cx="3907361" cy="38576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deti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0344">
            <a:off x="5500694" y="2143116"/>
            <a:ext cx="289560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RelaxedModerately"/>
            <a:lightRig rig="threePt" dir="t"/>
          </a:scene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785926"/>
          </a:xfrm>
        </p:spPr>
        <p:txBody>
          <a:bodyPr/>
          <a:lstStyle/>
          <a:p>
            <a:pPr algn="ctr"/>
            <a:r>
              <a:rPr lang="ru-RU" sz="3600" dirty="0" smtClean="0"/>
              <a:t>Цель его формулируется следующим образом: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ki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500306"/>
            <a:ext cx="4786346" cy="4214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142984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определить перспективы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возможные направления и пути внедрения синергетики как междисциплинарной  научной теории в учебную практику школы; разработать соответствующее программное и учебно – методическое обеспечение.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428868"/>
            <a:ext cx="7429552" cy="314327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. Педагогическая технология</a:t>
            </a:r>
            <a:r>
              <a:rPr lang="en-US" sz="3600" dirty="0" smtClean="0">
                <a:solidFill>
                  <a:schemeClr val="tx1"/>
                </a:solidFill>
              </a:rPr>
              <a:t>,</a:t>
            </a:r>
            <a:r>
              <a:rPr lang="ru-RU" sz="3600" dirty="0" smtClean="0">
                <a:solidFill>
                  <a:schemeClr val="tx1"/>
                </a:solidFill>
              </a:rPr>
              <a:t> разрабатываемая нами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ru-RU" sz="3600" dirty="0" smtClean="0">
                <a:solidFill>
                  <a:schemeClr val="tx1"/>
                </a:solidFill>
              </a:rPr>
              <a:t>включает три основных обязательных компонента:  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      а)вводный теоретический курс </a:t>
            </a:r>
            <a:r>
              <a:rPr lang="ru-RU" sz="3600" dirty="0" smtClean="0">
                <a:solidFill>
                  <a:schemeClr val="tx1"/>
                </a:solidFill>
              </a:rPr>
              <a:t>лекций;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      б)лабораторный практикум;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      в)семинары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851648" cy="5714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Программа курса: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 algn="l"/>
            <a:r>
              <a:rPr lang="ru-RU" sz="2000" dirty="0" smtClean="0"/>
              <a:t> -Основные понятия синергетики</a:t>
            </a:r>
          </a:p>
          <a:p>
            <a:pPr algn="l"/>
            <a:r>
              <a:rPr lang="ru-RU" sz="2000" dirty="0" smtClean="0"/>
              <a:t> -Философские основы синергетики</a:t>
            </a:r>
          </a:p>
          <a:p>
            <a:pPr algn="l"/>
            <a:r>
              <a:rPr lang="ru-RU" sz="2000" dirty="0" smtClean="0"/>
              <a:t> -Процессы самоорганизации в различных системах</a:t>
            </a:r>
          </a:p>
          <a:p>
            <a:pPr algn="l"/>
            <a:r>
              <a:rPr lang="ru-RU" sz="2000" dirty="0" smtClean="0"/>
              <a:t> -Фрактальность мира</a:t>
            </a:r>
          </a:p>
          <a:p>
            <a:pPr algn="l"/>
            <a:r>
              <a:rPr lang="ru-RU" sz="2000" dirty="0" smtClean="0"/>
              <a:t> -Хаос и порядок</a:t>
            </a:r>
          </a:p>
          <a:p>
            <a:pPr algn="l"/>
            <a:r>
              <a:rPr lang="ru-RU" sz="2000" dirty="0" smtClean="0"/>
              <a:t> -Модель творчества</a:t>
            </a:r>
          </a:p>
          <a:p>
            <a:pPr algn="l"/>
            <a:r>
              <a:rPr lang="ru-RU" sz="2000" dirty="0" smtClean="0"/>
              <a:t> -Феномен человека</a:t>
            </a:r>
          </a:p>
          <a:p>
            <a:pPr algn="l"/>
            <a:r>
              <a:rPr lang="ru-RU" sz="2000" dirty="0" smtClean="0"/>
              <a:t> -Некоторые аспекты семиотики</a:t>
            </a:r>
          </a:p>
          <a:p>
            <a:pPr algn="l"/>
            <a:r>
              <a:rPr lang="ru-RU" sz="2000" dirty="0" smtClean="0"/>
              <a:t> -Социальные аспекты синергетики</a:t>
            </a:r>
          </a:p>
          <a:p>
            <a:pPr algn="l"/>
            <a:r>
              <a:rPr lang="ru-RU" sz="2000" dirty="0" smtClean="0"/>
              <a:t> -Синергетика и информация</a:t>
            </a:r>
          </a:p>
          <a:p>
            <a:pPr algn="l"/>
            <a:r>
              <a:rPr lang="ru-RU" sz="2000" dirty="0" smtClean="0"/>
              <a:t> -Представление о нанотехнологиях</a:t>
            </a:r>
          </a:p>
          <a:p>
            <a:pPr algn="l"/>
            <a:r>
              <a:rPr lang="ru-RU" sz="2000" dirty="0" smtClean="0"/>
              <a:t> -Синергетическая экономика</a:t>
            </a:r>
            <a:endParaRPr lang="ru-RU" dirty="0"/>
          </a:p>
        </p:txBody>
      </p:sp>
      <p:pic>
        <p:nvPicPr>
          <p:cNvPr id="4" name="Рисунок 3" descr="animals_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071678"/>
            <a:ext cx="4643470" cy="4429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715436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● отсутствие действующей методики и образовательных технологий обучения синергетике, а также соответствующего содержания;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● ограниченность объема учебных часов в средней школе, выделенных для изучения основ классической науки;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● интегральный характер содержания самой теории самоорганизации.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Рисунок 3" descr="000263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786190"/>
            <a:ext cx="3786214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Проблемы внедрения основ синергетики: 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7772400" cy="1509712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Синергетическая концепция образования базируется на системе идей, способствующих становлению паритетного отношения к окружающему миру человека, определяющего свое место в нем:</a:t>
            </a:r>
          </a:p>
          <a:p>
            <a:r>
              <a:rPr lang="ru-RU" sz="2000" dirty="0" smtClean="0"/>
              <a:t>● холистической идее, которая признает единство мира природы и мира личности, вписанность человека в целостную социоприродную систему;</a:t>
            </a:r>
          </a:p>
          <a:p>
            <a:r>
              <a:rPr lang="ru-RU" sz="2000" dirty="0" smtClean="0"/>
              <a:t>● идее экологизации, предлагающей сохранение равновесия в социоприродной системе, что является главным условием коэволюции человека, общества и природы;</a:t>
            </a:r>
          </a:p>
          <a:p>
            <a:r>
              <a:rPr lang="ru-RU" sz="2000" dirty="0" smtClean="0"/>
              <a:t>● ноосферной идее, отражающей органическую взаимосвязь и взаимодействие Разума и биосферы; «здесь Разум на любом уровне своего проявления может использоваться для оптимального управления социоэкоразвитием, формированием и поддерживанием гармонии между личностью, обществом и природой».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4696" cy="378621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● идее толерантности, предлагающей установление терпимости по отношению к другим индивидам и социумам в общественной системе;</a:t>
            </a:r>
          </a:p>
          <a:p>
            <a:pPr algn="l"/>
            <a:r>
              <a:rPr lang="ru-RU" sz="2400" dirty="0" smtClean="0"/>
              <a:t>● идее самоорганизации, представляющей мир как динамическую открытую систему, в которой все взаимодействуют со всем, все проявляется во всем и его самоорганизацией управляют фундаментальные законы природы и общества;</a:t>
            </a:r>
          </a:p>
          <a:p>
            <a:pPr algn="l"/>
            <a:r>
              <a:rPr lang="ru-RU" sz="2400" dirty="0" smtClean="0"/>
              <a:t>● валеологической идее, раскрывающей прямую связь безопасной жизнедеятельности человека с экологической безопасности природы;</a:t>
            </a:r>
          </a:p>
          <a:p>
            <a:pPr algn="l"/>
            <a:r>
              <a:rPr lang="ru-RU" sz="2400" dirty="0" smtClean="0"/>
              <a:t>● акмеологической идее, которая подходит к проблеме устойчивого развития с позиции духовного мира человека: чистая душа гарант устойчивого мира.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642939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Синергетика происходит от греческого «СИНЕРГОС»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что означает «вместе действующий». Понятие СИНЕРГИЗМ пришло в научный лексикон из медицины: в физиологии СИНЕРГИСТАМИ называют мышцы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действующие совместно для осуществления одного определённого движения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в фармакологии  - это лекарственные препараты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взаимно усиливающие  лечебный эффект. Позднее этот термин стал использоваться в естествознании для описания коллективных взаимодействий атомов и молекул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приводящих к УПОРЯДОЧИВАНИЮ и поддержанию СТАБИЛЬНОГО течения процессов в физико – химических системах. Во второй половине ХХ века сложился особый подход к исследованию систем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далеких от равновесия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и была разработана познавательная МОДЕЛЬ науки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которая получила название синергетика. Её идеи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сформировавшиеся в недрах естествознания и связанные с именами И. Пригожина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Г. Хакена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и других учёных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стали основополагающими в постнеоклассической науке и имеют выдающееся значение для современной теории познания открытых сложных неравновесных диссипативных систем различной природы – физических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химических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биологических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экономических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социокультурных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научных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лингвистических и т.д.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00108"/>
            <a:ext cx="7772400" cy="150971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   В заключение отметим, что синергетика, ставшая триумфом человеческой мысли ХХ</a:t>
            </a:r>
            <a:r>
              <a:rPr lang="en-US" sz="9600" dirty="0" smtClean="0"/>
              <a:t>I</a:t>
            </a:r>
            <a:r>
              <a:rPr lang="ru-RU" sz="9600" dirty="0" smtClean="0"/>
              <a:t> века, должна найти достойное место в современном образовании. Воплощение идей синергетики в</a:t>
            </a:r>
            <a:r>
              <a:rPr lang="ru-RU" sz="9600" smtClean="0"/>
              <a:t> учебно-воспитательном </a:t>
            </a:r>
            <a:r>
              <a:rPr lang="ru-RU" sz="9600" dirty="0" smtClean="0"/>
              <a:t>процессе не очередной «модный» подход в образовании, а важное условие обновления содержания современного образования с учетом реалий сегодняшнего, непредсказуемо стремительно развивающегося мира. В настоящее время происходит становление новой, адекватно отражающей в учебном познании весь спектр состояния окружающей нас действительности модели образования, методологической основой которой служит теория самоорганизации.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</a:t>
            </a:r>
            <a:endParaRPr lang="ru-RU" dirty="0"/>
          </a:p>
        </p:txBody>
      </p:sp>
      <p:pic>
        <p:nvPicPr>
          <p:cNvPr id="4" name="Рисунок 3" descr="normal_125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7429552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7854696" cy="378621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 </a:t>
            </a:r>
            <a:r>
              <a:rPr lang="ru-RU" sz="2400" dirty="0" smtClean="0"/>
              <a:t>Синергетика переводится как «энергия совместного действия» (от греч. «</a:t>
            </a:r>
            <a:r>
              <a:rPr lang="ru-RU" sz="2400" dirty="0" err="1" smtClean="0"/>
              <a:t>син</a:t>
            </a:r>
            <a:r>
              <a:rPr lang="ru-RU" sz="2400" dirty="0" smtClean="0"/>
              <a:t>-»</a:t>
            </a:r>
            <a:r>
              <a:rPr lang="en-US" sz="2400" dirty="0" smtClean="0"/>
              <a:t>, </a:t>
            </a:r>
            <a:r>
              <a:rPr lang="ru-RU" sz="2400" dirty="0" smtClean="0"/>
              <a:t>«со-» - «совместно» и «</a:t>
            </a:r>
            <a:r>
              <a:rPr lang="ru-RU" sz="2400" dirty="0" err="1" smtClean="0"/>
              <a:t>эргос</a:t>
            </a:r>
            <a:r>
              <a:rPr lang="ru-RU" sz="2400" dirty="0" smtClean="0"/>
              <a:t>» – «действие»). (профессор </a:t>
            </a:r>
            <a:r>
              <a:rPr lang="ru-RU" sz="2400" dirty="0" err="1" smtClean="0"/>
              <a:t>Штутгартского</a:t>
            </a:r>
            <a:r>
              <a:rPr lang="ru-RU" sz="2400" dirty="0" smtClean="0"/>
              <a:t> университета Г. </a:t>
            </a:r>
            <a:r>
              <a:rPr lang="ru-RU" sz="2400" dirty="0" err="1" smtClean="0"/>
              <a:t>Хакен</a:t>
            </a:r>
            <a:r>
              <a:rPr lang="ru-RU" sz="2400" dirty="0" smtClean="0"/>
              <a:t>)   </a:t>
            </a:r>
            <a:br>
              <a:rPr lang="ru-RU" sz="2400" dirty="0" smtClean="0"/>
            </a:br>
            <a:r>
              <a:rPr lang="ru-RU" sz="2400" dirty="0" smtClean="0"/>
              <a:t>  . отвлекаясь от частных свойств систем</a:t>
            </a:r>
            <a:r>
              <a:rPr lang="en-US" sz="2400" dirty="0" smtClean="0"/>
              <a:t>,</a:t>
            </a:r>
            <a:r>
              <a:rPr lang="ru-RU" sz="2400" dirty="0" smtClean="0"/>
              <a:t> раскрывает общие механизмы их развития на основе общих моделей;</a:t>
            </a:r>
            <a:br>
              <a:rPr lang="ru-RU" sz="2400" dirty="0" smtClean="0"/>
            </a:br>
            <a:r>
              <a:rPr lang="ru-RU" sz="2400" dirty="0" smtClean="0"/>
              <a:t>  . разрабатывает общие методологические подходы к анализу поведения таких систем; </a:t>
            </a:r>
            <a:br>
              <a:rPr lang="ru-RU" sz="2400" dirty="0" smtClean="0"/>
            </a:br>
            <a:r>
              <a:rPr lang="ru-RU" sz="2400" dirty="0" smtClean="0"/>
              <a:t>  . выявляет роль коллективных взаимодействий отдельных элементов системы на пути их эволюции;</a:t>
            </a:r>
            <a:br>
              <a:rPr lang="ru-RU" sz="2400" dirty="0" smtClean="0"/>
            </a:br>
            <a:r>
              <a:rPr lang="ru-RU" sz="2400" dirty="0" smtClean="0"/>
              <a:t>  . дает развернутое представление о том</a:t>
            </a:r>
            <a:r>
              <a:rPr lang="en-US" sz="2400" dirty="0" smtClean="0"/>
              <a:t>, </a:t>
            </a:r>
            <a:r>
              <a:rPr lang="ru-RU" sz="2400" dirty="0" smtClean="0"/>
              <a:t>как из хаоса возникает упорядоченная сложность;</a:t>
            </a:r>
            <a:br>
              <a:rPr lang="ru-RU" sz="2400" dirty="0" smtClean="0"/>
            </a:br>
            <a:r>
              <a:rPr lang="ru-RU" sz="2400" dirty="0" smtClean="0"/>
              <a:t>  . подводит к видению универсального единства мира</a:t>
            </a:r>
            <a:r>
              <a:rPr lang="en-US" sz="2400" dirty="0" smtClean="0"/>
              <a:t>, </a:t>
            </a:r>
            <a:r>
              <a:rPr lang="ru-RU" sz="2400" dirty="0" smtClean="0"/>
              <a:t>к пониманию единства всего сущего. 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43998" cy="2071678"/>
          </a:xfrm>
        </p:spPr>
        <p:txBody>
          <a:bodyPr/>
          <a:lstStyle/>
          <a:p>
            <a:r>
              <a:rPr lang="ru-RU" sz="2800" b="0" i="1" dirty="0" smtClean="0">
                <a:solidFill>
                  <a:schemeClr val="tx1"/>
                </a:solidFill>
                <a:effectLst/>
              </a:rPr>
              <a:t>   Синергетическое образование – это образование</a:t>
            </a:r>
            <a:r>
              <a:rPr sz="2800" b="0" i="1" smtClean="0">
                <a:solidFill>
                  <a:schemeClr val="tx1"/>
                </a:solidFill>
                <a:effectLst/>
              </a:rPr>
              <a:t>,</a:t>
            </a:r>
            <a:r>
              <a:rPr lang="ru-RU" sz="2800" b="0" i="1" dirty="0" smtClean="0">
                <a:solidFill>
                  <a:schemeClr val="tx1"/>
                </a:solidFill>
                <a:effectLst/>
              </a:rPr>
              <a:t> побуждающее к собственным поискам  и открытиям</a:t>
            </a:r>
            <a:r>
              <a:rPr sz="2800" b="0" i="1" smtClean="0">
                <a:solidFill>
                  <a:schemeClr val="tx1"/>
                </a:solidFill>
                <a:effectLst/>
              </a:rPr>
              <a:t>, </a:t>
            </a:r>
            <a:r>
              <a:rPr lang="ru-RU" sz="2800" b="0" i="1" dirty="0" smtClean="0">
                <a:solidFill>
                  <a:schemeClr val="tx1"/>
                </a:solidFill>
                <a:effectLst/>
              </a:rPr>
              <a:t>а значит</a:t>
            </a:r>
            <a:r>
              <a:rPr sz="2800" b="0" i="1" smtClean="0">
                <a:solidFill>
                  <a:schemeClr val="tx1"/>
                </a:solidFill>
                <a:effectLst/>
              </a:rPr>
              <a:t>, </a:t>
            </a:r>
            <a:r>
              <a:rPr lang="ru-RU" sz="2800" b="0" i="1" dirty="0" smtClean="0">
                <a:solidFill>
                  <a:schemeClr val="tx1"/>
                </a:solidFill>
                <a:effectLst/>
              </a:rPr>
              <a:t>гарантия успеха и процветания всей системы образования в целом. Ведь Галилео Галилей в своё время утверждал: «Вы ничему не можете  научить человека. Вы можете только помочь ему открыть это в себе» . </a:t>
            </a:r>
            <a:endParaRPr lang="ru-RU" sz="2800" b="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S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7171">
            <a:off x="704009" y="3434219"/>
            <a:ext cx="3514728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hotos0-800x6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1030">
            <a:off x="5617399" y="3813513"/>
            <a:ext cx="3429024" cy="2928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14554"/>
            <a:ext cx="8643998" cy="4643446"/>
          </a:xfrm>
        </p:spPr>
        <p:txBody>
          <a:bodyPr/>
          <a:lstStyle/>
          <a:p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Ключевые идеи синергетического подхода к образованию можно коротко определить так:</a:t>
            </a:r>
            <a:b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1. </a:t>
            </a: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живем в мире неустойчивых процессов с нарушенной симметрией между прошлым и будущим.</a:t>
            </a:r>
            <a:b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</a:t>
            </a: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Будущее предстает как пространство возможностей</a:t>
            </a:r>
            <a:r>
              <a:rPr sz="2000" b="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 настоящее как напряженный процесс отбора.</a:t>
            </a:r>
            <a:b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</a:t>
            </a: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образования может быть как замкнутой и статичной</a:t>
            </a:r>
            <a:r>
              <a:rPr sz="2000" b="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так и открытой и динамичной</a:t>
            </a:r>
            <a:r>
              <a:rPr sz="2000" b="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зависимости от того</a:t>
            </a:r>
            <a:r>
              <a:rPr sz="2000" b="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насколько полно она  отражает динамику способов освоения мира – науку</a:t>
            </a:r>
            <a:r>
              <a:rPr sz="2000" b="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искусство</a:t>
            </a:r>
            <a:r>
              <a:rPr sz="2000" b="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литературу.</a:t>
            </a:r>
            <a:b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c6271a62a573853c719725c409941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6157">
            <a:off x="120708" y="447397"/>
            <a:ext cx="3022266" cy="23285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8926" y="142852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идеи </a:t>
            </a:r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7772400" cy="1509712"/>
          </a:xfrm>
        </p:spPr>
        <p:txBody>
          <a:bodyPr>
            <a:normAutofit fontScale="25000" lnSpcReduction="20000"/>
          </a:bodyPr>
          <a:lstStyle/>
          <a:p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 В открытой системе каждый человек рассматривается как неповторимая  индивидуальность, инициирующая и организующая свой уникальный процесс освоения мира.</a:t>
            </a:r>
            <a:b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200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Принципы самоорганизации, реализующиеся в саморазвивающейся среде, предполагают совместное  творчество организаторов, преподавателей и учеников в определении целей, планов, программ и стратегий обучения.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4" name="Рисунок 3" descr="350x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2919">
            <a:off x="6230301" y="4095562"/>
            <a:ext cx="2432380" cy="246712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407194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    Синергетический подход к образованию</a:t>
            </a:r>
            <a:r>
              <a:rPr sz="200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опирающийся на универсальную     эволюционную картину мира</a:t>
            </a:r>
            <a:r>
              <a:rPr sz="2000" smtClean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способствует стиранию границ между естественно – научным и  гуманитарным знанием. При этом на передний план выходит продуктивная деятельность – исследовательская</a:t>
            </a:r>
            <a:r>
              <a:rPr sz="200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проектная</a:t>
            </a:r>
            <a:r>
              <a:rPr sz="200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творческая – ученика и учителя. От традиционных </a:t>
            </a:r>
            <a:r>
              <a:rPr lang="ru-RU" sz="2000" dirty="0" err="1" smtClean="0">
                <a:solidFill>
                  <a:schemeClr val="tx1"/>
                </a:solidFill>
              </a:rPr>
              <a:t>ЗУНов</a:t>
            </a:r>
            <a:r>
              <a:rPr lang="ru-RU" sz="2000" dirty="0" smtClean="0">
                <a:solidFill>
                  <a:schemeClr val="tx1"/>
                </a:solidFill>
              </a:rPr>
              <a:t> и оценок в терминах «знает – не знает»</a:t>
            </a:r>
            <a:r>
              <a:rPr sz="200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«умеет – не умеет» </a:t>
            </a:r>
            <a:r>
              <a:rPr sz="200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«есть навык – нет навыка» мы переходим к оценке определённого продукта – проекта</a:t>
            </a:r>
            <a:r>
              <a:rPr sz="200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сценария</a:t>
            </a:r>
            <a:r>
              <a:rPr sz="200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теории и т.п. в категориях «красиво – некрасиво»</a:t>
            </a:r>
            <a:r>
              <a:rPr sz="200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 «интересно – неинтересно»</a:t>
            </a:r>
            <a:r>
              <a:rPr sz="200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«оригинально – неоригинально»</a:t>
            </a:r>
            <a:r>
              <a:rPr sz="200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«полно – неполно» и т.д.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153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286124"/>
            <a:ext cx="4714908" cy="307181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7854696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2800" dirty="0" smtClean="0"/>
              <a:t>            </a:t>
            </a:r>
            <a:r>
              <a:rPr lang="ru-RU" sz="11200" dirty="0" smtClean="0"/>
              <a:t>Это приводит к принципиальному изменению роли учителя и его ответственности  в жизни ученика. Главным становится не столько функция учителя как преподавателя определённого предмета и даже не как воспитателя, сколько его способность раскрыть возможности ребёнка, его будущее. Синергетическая система, в большей степени моделируя саму социальную среду современного мира, оказывает влияние на его развитие, т.к. в образовании ,как ни в какой другой сфере, представлено будущее в настоящем</a:t>
            </a:r>
            <a:r>
              <a:rPr lang="ru-RU" sz="9600" dirty="0" smtClean="0"/>
              <a:t>. </a:t>
            </a:r>
            <a:br>
              <a:rPr lang="ru-RU" sz="9600" dirty="0" smtClean="0"/>
            </a:b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00042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Роль учителя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Обществу – и  человеку – синергетика принесла осознание нелинейности</a:t>
            </a:r>
            <a:r>
              <a:rPr lang="en-US" dirty="0" smtClean="0"/>
              <a:t>, </a:t>
            </a:r>
            <a:r>
              <a:rPr lang="ru-RU" dirty="0" smtClean="0"/>
              <a:t>многофакторности и вероятностного реального мира</a:t>
            </a:r>
            <a:r>
              <a:rPr lang="en-US" dirty="0" smtClean="0"/>
              <a:t>, </a:t>
            </a:r>
            <a:r>
              <a:rPr lang="ru-RU" dirty="0" smtClean="0"/>
              <a:t>поливариантности</a:t>
            </a:r>
            <a:r>
              <a:rPr lang="ru-RU" dirty="0"/>
              <a:t> </a:t>
            </a:r>
            <a:r>
              <a:rPr lang="ru-RU" dirty="0" smtClean="0"/>
              <a:t>путей его развития</a:t>
            </a:r>
            <a:r>
              <a:rPr lang="en-US" dirty="0" smtClean="0"/>
              <a:t>,</a:t>
            </a:r>
            <a:r>
              <a:rPr lang="ru-RU" dirty="0" smtClean="0"/>
              <a:t> требующих для описания этого нового подхода – синергетического .</a:t>
            </a:r>
          </a:p>
          <a:p>
            <a:r>
              <a:rPr lang="ru-RU" dirty="0" smtClean="0"/>
              <a:t>С нелинейными и вероятностными свойствами реального мира многие сталкивались в детстве</a:t>
            </a:r>
            <a:r>
              <a:rPr lang="en-US" dirty="0" smtClean="0"/>
              <a:t>, </a:t>
            </a:r>
            <a:r>
              <a:rPr lang="ru-RU" dirty="0" smtClean="0"/>
              <a:t>когда</a:t>
            </a:r>
            <a:r>
              <a:rPr lang="en-US" dirty="0" smtClean="0"/>
              <a:t>, </a:t>
            </a:r>
            <a:r>
              <a:rPr lang="ru-RU" dirty="0" smtClean="0"/>
              <a:t>пытаясь попасть мячом в ворота или передать пас напарнику по команде</a:t>
            </a:r>
            <a:r>
              <a:rPr lang="en-US" dirty="0" smtClean="0"/>
              <a:t>, </a:t>
            </a:r>
            <a:r>
              <a:rPr lang="ru-RU" dirty="0" smtClean="0"/>
              <a:t> – попадали в соседское окно: опасна близость соперника</a:t>
            </a:r>
            <a:r>
              <a:rPr lang="en-US" dirty="0" smtClean="0"/>
              <a:t>, </a:t>
            </a:r>
            <a:r>
              <a:rPr lang="ru-RU" dirty="0" smtClean="0"/>
              <a:t>неверный угол удара – и катастрофа. </a:t>
            </a:r>
          </a:p>
          <a:p>
            <a:r>
              <a:rPr lang="ru-RU" dirty="0"/>
              <a:t> </a:t>
            </a:r>
            <a:r>
              <a:rPr lang="ru-RU" dirty="0" smtClean="0"/>
              <a:t>    В качестве примера открытой неравновесной самоорганизующейся системы можно рассмотреть ГОРОД. ГОРОД обменивается с окружающей средой ЭНЕРГИЕЙ</a:t>
            </a:r>
            <a:r>
              <a:rPr lang="en-US" dirty="0" smtClean="0"/>
              <a:t>, </a:t>
            </a:r>
            <a:r>
              <a:rPr lang="ru-RU" dirty="0" smtClean="0"/>
              <a:t>ВЕЩЕСТВОМ и ИНФОРМАЦИЕЙ – он является неравновесной открытой системой. Отрежьте  город от питающих его артерий – превратите его в равновесную систему – и он погибнет. По такому сценарию погибают очень многие наши предприятия</a:t>
            </a:r>
            <a:r>
              <a:rPr lang="ru-RU" dirty="0"/>
              <a:t> </a:t>
            </a:r>
            <a:r>
              <a:rPr lang="ru-RU" dirty="0" smtClean="0"/>
              <a:t>– например</a:t>
            </a:r>
            <a:r>
              <a:rPr lang="en-US" dirty="0" smtClean="0"/>
              <a:t>,</a:t>
            </a:r>
            <a:r>
              <a:rPr lang="ru-RU" dirty="0" smtClean="0"/>
              <a:t> АЗЛК.</a:t>
            </a:r>
            <a:r>
              <a:rPr lang="ru-RU" dirty="0"/>
              <a:t> </a:t>
            </a:r>
            <a:r>
              <a:rPr lang="ru-RU" dirty="0" smtClean="0"/>
              <a:t>ГОРОД состоит из многих объектов</a:t>
            </a:r>
            <a:r>
              <a:rPr lang="ru-RU" dirty="0"/>
              <a:t> </a:t>
            </a:r>
            <a:r>
              <a:rPr lang="ru-RU" dirty="0" smtClean="0"/>
              <a:t>разного уровня описания – сложная система. ГОРОД – САМООРГАНИЗУЮЩАЯСЯ система. В нем формируется инфраструктура</a:t>
            </a:r>
            <a:r>
              <a:rPr lang="en-US" dirty="0" smtClean="0"/>
              <a:t>, </a:t>
            </a:r>
            <a:r>
              <a:rPr lang="ru-RU" dirty="0" smtClean="0"/>
              <a:t>обеспечивающая стабильное существование города на основе коллективных</a:t>
            </a:r>
            <a:r>
              <a:rPr lang="en-US" dirty="0" smtClean="0"/>
              <a:t>, </a:t>
            </a:r>
            <a:r>
              <a:rPr lang="ru-RU" dirty="0" smtClean="0"/>
              <a:t> кооперативных взаимодействий всех его частей.</a:t>
            </a:r>
          </a:p>
          <a:p>
            <a:r>
              <a:rPr lang="ru-RU" dirty="0"/>
              <a:t> </a:t>
            </a:r>
            <a:r>
              <a:rPr lang="ru-RU" dirty="0" smtClean="0"/>
              <a:t>Вернемся к нашему проекту. В нем мы отразили свое видение путей разработки поставленной проблемы.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</TotalTime>
  <Words>1511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Синергетический подход в организации образовательного процесса</vt:lpstr>
      <vt:lpstr>    Синергетика происходит от греческого «СИНЕРГОС», что означает «вместе действующий». Понятие СИНЕРГИЗМ пришло в научный лексикон из медицины: в физиологии СИНЕРГИСТАМИ называют мышцы, действующие совместно для осуществления одного определённого движения, в фармакологии  - это лекарственные препараты, взаимно усиливающие  лечебный эффект. Позднее этот термин стал использоваться в естествознании для описания коллективных взаимодействий атомов и молекул, приводящих к УПОРЯДОЧИВАНИЮ и поддержанию СТАБИЛЬНОГО течения процессов в физико – химических системах. Во второй половине ХХ века сложился особый подход к исследованию систем, далеких от равновесия, и была разработана познавательная МОДЕЛЬ науки, которая получила название синергетика. Её идеи, сформировавшиеся в недрах естествознания и связанные с именами И. Пригожина, Г. Хакена, и других учёных, стали основополагающими в постнеоклассической науке и имеют выдающееся значение для современной теории познания открытых сложных неравновесных диссипативных систем различной природы – физических, химических, биологических, экономических, социокультурных, научных, лингвистических и т.д. </vt:lpstr>
      <vt:lpstr>Презентация PowerPoint</vt:lpstr>
      <vt:lpstr>   Синергетическое образование – это образование, побуждающее к собственным поискам  и открытиям, а значит, гарантия успеха и процветания всей системы образования в целом. Ведь Галилео Галилей в своё время утверждал: «Вы ничему не можете  научить человека. Вы можете только помочь ему открыть это в себе» . </vt:lpstr>
      <vt:lpstr>    Ключевые идеи синергетического подхода к образованию можно коротко определить так:  1. Мы живем в мире неустойчивых процессов с нарушенной симметрией между прошлым и будущим.  2. Будущее предстает как пространство возможностей, а настоящее как напряженный процесс отбора.  3. Система образования может быть как замкнутой и статичной, так и открытой и динамичной, в зависимости от того, насколько полно она  отражает динамику способов освоения мира – науку, искусство, литературу.   </vt:lpstr>
      <vt:lpstr>Презентация PowerPoint</vt:lpstr>
      <vt:lpstr>    Синергетический подход к образованию, опирающийся на универсальную     эволюционную картину мира, способствует стиранию границ между естественно – научным и  гуманитарным знанием. При этом на передний план выходит продуктивная деятельность – исследовательская, проектная, творческая – ученика и учителя. От традиционных ЗУНов и оценок в терминах «знает – не знает», «умеет – не умеет» , «есть навык – нет навыка» мы переходим к оценке определённого продукта – проекта, сценария, теории и т.п. в категориях «красиво – некрасиво»,  «интересно – неинтересно», «оригинально – неоригинально», «полно – неполно» и т.д.      </vt:lpstr>
      <vt:lpstr>Презентация PowerPoint</vt:lpstr>
      <vt:lpstr>Презентация PowerPoint</vt:lpstr>
      <vt:lpstr>Презентация PowerPoint</vt:lpstr>
      <vt:lpstr>Презентация PowerPoint</vt:lpstr>
      <vt:lpstr>-принятия себя (в том числе своих чувств, внешнего облика тела.); -позитивный образ «Я»; -уверенность в себе, в своих силах; -адекватную,  устойчивую самооценку; -самоуважение. Социально – психологическая компетентность (способность эффективно  взаимодействовать с окружающими в системе межличностных отношений); -умение ориентироваться в социальных ситуациях; -умение адекватно определять личностные особенности и эмоциональные состояния других людей; -умение выбирать адекватные способы общения с окружающими людьми и реализовывать их в процессе взаимодействия; -умение конструктивного разрешения конфликтных ситуаций. Принятие законов общества, моральных норм и необходимость их соблюдения:  -социальная толерантность; -наличие представлений о различных правилах в разных микросоциумах; -осмысленное отношение к морально – нравственным основам социума; -наличие в системе мировоззрения представлений, служащих основой морально – нравственного поведения.         </vt:lpstr>
      <vt:lpstr>Формирование каждого из перечисленных качеств личности начинается  с рождения и продолжается на протяжении всей жизни. Большую роль в этом играет выработка единых требований к процессу формирования личности ученика со стороны всех участников образовательного процесса. </vt:lpstr>
      <vt:lpstr>Цель его формулируется следующим образом:  </vt:lpstr>
      <vt:lpstr>. Педагогическая технология, разрабатываемая нами, включает три основных обязательных компонента:               а)вводный теоретический курс лекций;             б)лабораторный практикум;            в)семинары </vt:lpstr>
      <vt:lpstr>Программа курса:</vt:lpstr>
      <vt:lpstr> ● отсутствие действующей методики и образовательных технологий обучения синергетике, а также соответствующего содержания; ● ограниченность объема учебных часов в средней школе, выделенных для изучения основ классической науки; ● интегральный характер содержания самой теории самоорганизации. </vt:lpstr>
      <vt:lpstr>Презентация PowerPoint</vt:lpstr>
      <vt:lpstr>Презентация PowerPoint</vt:lpstr>
      <vt:lpstr>Презентация PowerPoint</vt:lpstr>
      <vt:lpstr>Благодарим за внимание</vt:lpstr>
    </vt:vector>
  </TitlesOfParts>
  <Company>моу сош№59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Синергетический подход в организации образовательного процесса.</dc:title>
  <dc:creator>зауч</dc:creator>
  <cp:lastModifiedBy>Valentina</cp:lastModifiedBy>
  <cp:revision>49</cp:revision>
  <dcterms:created xsi:type="dcterms:W3CDTF">2010-11-10T06:49:00Z</dcterms:created>
  <dcterms:modified xsi:type="dcterms:W3CDTF">2011-03-31T11:01:47Z</dcterms:modified>
</cp:coreProperties>
</file>