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0" r:id="rId3"/>
    <p:sldId id="258" r:id="rId4"/>
    <p:sldId id="259" r:id="rId5"/>
    <p:sldId id="261" r:id="rId6"/>
    <p:sldId id="257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84BA543-B142-4C22-9C0C-2C1C844F44C8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BA441F3-FBEF-4301-B0CC-ADE8CB917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Rachmaninov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001.radikal.ru/i196/1110/c4/b6c161ef7e9e.jpg" TargetMode="External"/><Relationship Id="rId2" Type="http://schemas.openxmlformats.org/officeDocument/2006/relationships/hyperlink" Target="http://ru.wikipedia.org/w/index.php?title=%D0%94%D0%B5%D0%BC%D1%8F%D0%BD%D1%81%D0%BA%D0%B8%D0%B9,_%D0%92%D0%BB%D0%B0%D0%B4%D0%B8%D0%BC%D0%B8%D1%80_%D0%92%D0%B0%D1%81%D0%B8%D0%BB%D1%8C%D0%B5%D0%B2%D0%B8%D1%87&amp;action=edit&amp;redlink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B%D0%B5%D0%BA%D0%BE_(%D0%BE%D0%BF%D0%B5%D1%80%D0%B0)" TargetMode="External"/><Relationship Id="rId2" Type="http://schemas.openxmlformats.org/officeDocument/2006/relationships/hyperlink" Target="http://ru.wikipedia.org/wiki/%D0%97%D0%B8%D0%BB%D0%BE%D1%82%D0%B8,_%D0%90%D0%BB%D0%B5%D0%BA%D1%81%D0%B0%D0%BD%D0%B4%D1%80_%D0%98%D0%BB%D1%8C%D0%B8%D1%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8%D0%BC%D1%84%D0%BE%D0%BD%D0%B8%D1%8F" TargetMode="External"/><Relationship Id="rId13" Type="http://schemas.openxmlformats.org/officeDocument/2006/relationships/hyperlink" Target="http://ru.wikipedia.org/wiki/%D0%A8%D0%BD%D0%B8%D1%82%D0%BA%D0%B5,_%D0%90%D0%BB%D1%8C%D1%84%D1%80%D0%B5%D0%B4_%D0%93%D0%B0%D1%80%D1%80%D0%B8%D0%B5%D0%B2%D0%B8%D1%87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ru.wikipedia.org/wiki/%D0%A0%D0%B8%D0%BC%D1%81%D0%BA%D0%B8%D0%B9-%D0%9A%D0%BE%D1%80%D1%81%D0%B0%D0%BA%D0%BE%D0%B2,_%D0%9D%D0%B8%D0%BA%D0%BE%D0%BB%D0%B0%D0%B9_%D0%90%D0%BD%D0%B4%D1%80%D0%B5%D0%B5%D0%B2%D0%B8%D1%87" TargetMode="External"/><Relationship Id="rId12" Type="http://schemas.openxmlformats.org/officeDocument/2006/relationships/hyperlink" Target="http://ru.wikipedia.org/wiki/%D0%A1%D0%B2%D0%B8%D1%80%D0%B8%D0%B4%D0%BE%D0%B2,_%D0%93%D0%B5%D0%BE%D1%80%D0%B3%D0%B8%D0%B9_%D0%92%D0%B0%D1%81%D0%B8%D0%BB%D1%8C%D0%B5%D0%B2%D0%B8%D1%87" TargetMode="External"/><Relationship Id="rId2" Type="http://schemas.openxmlformats.org/officeDocument/2006/relationships/hyperlink" Target="http://ru.wikipedia.org/wiki/%D0%A4%D0%B0%D0%B9%D0%BB:Rachmaninov_peintur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1%83%D1%81%D0%BE%D1%80%D0%B3%D1%81%D0%BA%D0%B8%D0%B9,_%D0%9C%D0%BE%D0%B4%D0%B5%D1%81%D1%82_%D0%9F%D0%B5%D1%82%D1%80%D0%BE%D0%B2%D0%B8%D1%87" TargetMode="External"/><Relationship Id="rId11" Type="http://schemas.openxmlformats.org/officeDocument/2006/relationships/hyperlink" Target="http://ru.wikipedia.org/wiki/%D0%A8%D0%BE%D1%81%D1%82%D0%B0%D0%BA%D0%BE%D0%B2%D0%B8%D1%87,_%D0%94%D0%BC%D0%B8%D1%82%D1%80%D0%B8%D0%B9_%D0%94%D0%BC%D0%B8%D1%82%D1%80%D0%B8%D0%B5%D0%B2%D0%B8%D1%87" TargetMode="External"/><Relationship Id="rId5" Type="http://schemas.openxmlformats.org/officeDocument/2006/relationships/hyperlink" Target="http://ru.wikipedia.org/w/index.php?title=%D0%9F%D0%B5%D1%82%D0%B5%D1%80%D0%B1%D1%83%D1%80%D0%B3%D1%81%D0%BA%D0%B0%D1%8F_%D0%BA%D0%BE%D0%BC%D0%BF%D0%BE%D0%B7%D0%B8%D1%82%D0%BE%D1%80%D1%81%D0%BA%D0%B0%D1%8F_%D1%88%D0%BA%D0%BE%D0%BB%D0%B0&amp;action=edit&amp;redlink=1" TargetMode="External"/><Relationship Id="rId10" Type="http://schemas.openxmlformats.org/officeDocument/2006/relationships/hyperlink" Target="http://ru.wikipedia.org/wiki/%D0%9F%D1%80%D0%BE%D0%BA%D0%BE%D1%84%D1%8C%D0%B5%D0%B2,_%D0%A1%D0%B5%D1%80%D0%B3%D0%B5%D0%B9_%D0%A1%D0%B5%D1%80%D0%B3%D0%B5%D0%B5%D0%B2%D0%B8%D1%87" TargetMode="External"/><Relationship Id="rId4" Type="http://schemas.openxmlformats.org/officeDocument/2006/relationships/hyperlink" Target="http://ru.wikipedia.org/w/index.php?title=%D0%9C%D0%BE%D1%81%D0%BA%D0%BE%D0%B2%D1%81%D0%BA%D0%B0%D1%8F_%D0%BA%D0%BE%D0%BC%D0%BF%D0%BE%D0%B7%D0%B8%D1%82%D0%BE%D1%80%D1%81%D0%BA%D0%B0%D1%8F_%D1%88%D0%BA%D0%BE%D0%BB%D0%B0&amp;action=edit&amp;redlink=1" TargetMode="External"/><Relationship Id="rId9" Type="http://schemas.openxmlformats.org/officeDocument/2006/relationships/hyperlink" Target="http://ru.wikipedia.org/wiki/%D0%A7%D0%B0%D0%B9%D0%BA%D0%BE%D0%B2%D1%81%D0%BA%D0%B8%D0%B9,_%D0%9F%D1%91%D1%82%D1%80_%D0%98%D0%BB%D1%8C%D0%B8%D1%8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nar.ru/photos/senar.ru_p004.jpg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hyperlink" Target="http://afisha.yuga.ru/media/rahmaninov007.jpg" TargetMode="External"/><Relationship Id="rId2" Type="http://schemas.openxmlformats.org/officeDocument/2006/relationships/hyperlink" Target="http://s001.radikal.ru/i196/1110/c4/b6c161ef7e9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ihi.ru/pics/2009/10/01/5069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npr.org/programs/atc/features/2009/jun/rachmaninoff_300.jpg?t=1248630730" TargetMode="External"/><Relationship Id="rId4" Type="http://schemas.openxmlformats.org/officeDocument/2006/relationships/hyperlink" Target="http://www.senar.ru/photos/senar.ru_w003.jpg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40;&#1056;&#1056;&#1040;\&#1056;&#1072;&#1093;&#1084;&#1072;&#1085;&#1080;&#1085;&#1086;&#1074;\2%20&#1082;&#1086;&#1085;&#1094;%20&#1095;&#1072;&#1089;&#1090;&#1100;%20I.wav" TargetMode="External"/><Relationship Id="rId6" Type="http://schemas.openxmlformats.org/officeDocument/2006/relationships/hyperlink" Target="http://sergeyrodionov.narod.ru/graphics/gallery/large/portret/Rahmaninov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ethnospb.ru/photo/people/fc554247c22f02280ab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F%D0%BE%D0%BB%D0%B8%D1%81%D1%82%D0%B8%D0%BB%D0%B8%D1%81%D1%82%D0%B8%D0%BA%D0%B0&amp;action=edit&amp;redlink=1" TargetMode="External"/><Relationship Id="rId2" Type="http://schemas.openxmlformats.org/officeDocument/2006/relationships/hyperlink" Target="http://ru.wikipedia.org/wiki/%D0%9C%D0%BE%D0%B3%D1%83%D1%87%D0%B0%D1%8F_%D0%9A%D1%83%D1%87%D0%BA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8/86/Sergei_Rachmaninoff_LOC_30160_croppe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a/a3/Grave_of_Sergei_Rachmaninoff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F:\композиторы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09" y="1023141"/>
            <a:ext cx="2597956" cy="32403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 descr="F:\композиторы\М.К\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63245"/>
            <a:ext cx="2592288" cy="38884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808312" cy="3973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31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1/11/Rachmaninov.jpg/200px-Rachmanin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654952" cy="4824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78734" y="1772816"/>
            <a:ext cx="3633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Рахманинов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Сергей Васильевич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71703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1873 - 1943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4320480" cy="604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 С. В. Рахманинова к музыке обнаружился в раннем детстве. Первые уроки игры на фортепиано дала ему мать, затем была приглашена учительница музыки А. Д.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Орнатская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её поддержке осенью 1882 года Рахманинов поступил на младшее отделение Санкт-Петербургской консерватории в класс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Демянский, Владимир Васильевич (страница отсутствует)"/>
              </a:rPr>
              <a:t>В. В.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 tooltip="Демянский, Владимир Васильевич (страница отсутствует)"/>
              </a:rPr>
              <a:t>Демянского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в Петербургской консерватории шло плохо, так как Рахманинов часто прогуливал занятия, поэтому на семейном совете мальчика было решено перевести в Москву, и осенью 1885 года он был принят на третий курс младшего отделения Московской консерватории к профессору Н. С. Звереву.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а 156 из 302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672408" cy="5628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39604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возрасте 19 лет Рахманинов окончил консерваторию как пианист (у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Зилоти, Александр Ильич"/>
              </a:rPr>
              <a:t>А. И.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 tooltip="Зилоти, Александр Ильич"/>
              </a:rPr>
              <a:t>Зилоти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как композитор с большой золотой медалью. К тому времени появилась его первая опера 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Алеко (опера)"/>
              </a:rPr>
              <a:t>«Алеко»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первый фортепианный концерт, ряд романсов, пьесы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фортепиано «Пьесы – фантазии»,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том числе прелюдия до-диез минор, которая позднее стала одним из наиболее известных произведений Рахманинова.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Muz_G_1973-6_Fo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6672"/>
            <a:ext cx="4341086" cy="56886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thumb/4/46/Rachmaninov_peinture.jpg/200px-Rachmaninov_pein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154306" cy="5400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Рахманинова-композитора часто определяют словами «самый русский композитор». Рахманинов объединил и сплавил творческие принципы </a:t>
            </a:r>
            <a:r>
              <a:rPr lang="ru-RU" dirty="0">
                <a:hlinkClick r:id="rId4" tooltip="Московская композиторская школа (страница отсутствует)"/>
              </a:rPr>
              <a:t>московской</a:t>
            </a:r>
            <a:r>
              <a:rPr lang="ru-RU" dirty="0" smtClean="0"/>
              <a:t> (П.Чайковский) и </a:t>
            </a:r>
            <a:r>
              <a:rPr lang="ru-RU" dirty="0">
                <a:hlinkClick r:id="rId5" tooltip="Петербургская композиторская школа (страница отсутствует)"/>
              </a:rPr>
              <a:t>Петербургской</a:t>
            </a:r>
            <a:r>
              <a:rPr lang="ru-RU" dirty="0" smtClean="0"/>
              <a:t> школ в единый и цельный русский стиль. Тема </a:t>
            </a:r>
            <a:r>
              <a:rPr lang="ru-RU" b="1" dirty="0" smtClean="0"/>
              <a:t>«Россия и её судьба»,</a:t>
            </a:r>
            <a:r>
              <a:rPr lang="ru-RU" dirty="0" smtClean="0"/>
              <a:t> генеральная для русского искусства всех видов и жанров, нашла в творчестве Рахманинова исключительно характерное и законченное воплощение. Он являлся как продолжателем традиции опер </a:t>
            </a:r>
            <a:r>
              <a:rPr lang="ru-RU" dirty="0" smtClean="0">
                <a:hlinkClick r:id="rId6" tooltip="Мусоргский, Модест Петрович"/>
              </a:rPr>
              <a:t>Мусоргского</a:t>
            </a:r>
            <a:r>
              <a:rPr lang="ru-RU" dirty="0" smtClean="0"/>
              <a:t>, </a:t>
            </a:r>
            <a:r>
              <a:rPr lang="ru-RU" dirty="0" smtClean="0">
                <a:hlinkClick r:id="rId7" tooltip="Римский-Корсаков, Николай Андреевич"/>
              </a:rPr>
              <a:t>Римского-Корсакова</a:t>
            </a:r>
            <a:r>
              <a:rPr lang="ru-RU" dirty="0" smtClean="0"/>
              <a:t>, </a:t>
            </a:r>
            <a:r>
              <a:rPr lang="ru-RU" dirty="0" smtClean="0">
                <a:hlinkClick r:id="rId8" tooltip="Симфония"/>
              </a:rPr>
              <a:t>симфоний</a:t>
            </a:r>
            <a:r>
              <a:rPr lang="ru-RU" dirty="0" smtClean="0"/>
              <a:t> </a:t>
            </a:r>
            <a:r>
              <a:rPr lang="ru-RU" dirty="0" smtClean="0">
                <a:hlinkClick r:id="rId9" tooltip="Чайковский, Пётр Ильич"/>
              </a:rPr>
              <a:t>Чайковского</a:t>
            </a:r>
            <a:r>
              <a:rPr lang="ru-RU" dirty="0" smtClean="0"/>
              <a:t>, так и связующим звеном в непрерывной цепи национальной традиции (эта тема была продолжена в творчестве </a:t>
            </a:r>
            <a:r>
              <a:rPr lang="ru-RU" dirty="0" smtClean="0">
                <a:hlinkClick r:id="rId10" tooltip="Прокофьев, Сергей Сергеевич"/>
              </a:rPr>
              <a:t>С. Прокофьева</a:t>
            </a:r>
            <a:r>
              <a:rPr lang="ru-RU" dirty="0" smtClean="0"/>
              <a:t>, </a:t>
            </a:r>
            <a:r>
              <a:rPr lang="ru-RU" dirty="0" smtClean="0">
                <a:hlinkClick r:id="rId11" tooltip="Шостакович, Дмитрий Дмитриевич"/>
              </a:rPr>
              <a:t>Д. Шостаковича</a:t>
            </a:r>
            <a:r>
              <a:rPr lang="ru-RU" dirty="0" smtClean="0"/>
              <a:t>, </a:t>
            </a:r>
            <a:r>
              <a:rPr lang="ru-RU" dirty="0" smtClean="0">
                <a:hlinkClick r:id="rId12" tooltip="Свиридов, Георгий Васильевич"/>
              </a:rPr>
              <a:t>Г. Свиридова</a:t>
            </a:r>
            <a:r>
              <a:rPr lang="ru-RU" dirty="0" smtClean="0"/>
              <a:t>, </a:t>
            </a:r>
            <a:r>
              <a:rPr lang="ru-RU" dirty="0" smtClean="0">
                <a:hlinkClick r:id="rId13" tooltip="Шнитке, Альфред Гарриевич"/>
              </a:rPr>
              <a:t>А. </a:t>
            </a:r>
            <a:r>
              <a:rPr lang="ru-RU" dirty="0" err="1" smtClean="0">
                <a:hlinkClick r:id="rId13" tooltip="Шнитке, Альфред Гарриевич"/>
              </a:rPr>
              <a:t>Шнитке</a:t>
            </a:r>
            <a:r>
              <a:rPr lang="ru-RU" dirty="0"/>
              <a:t>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156 из 302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1" y="260647"/>
            <a:ext cx="1973379" cy="3024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Картинка 177 из 3024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3240360" cy="32403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3" name="Picture 8" descr="Картинка 180 из 3024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6672"/>
            <a:ext cx="3353910" cy="2520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4" name="Picture 4" descr="Картинка 160 из 3024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212976"/>
            <a:ext cx="2304256" cy="312441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6" name="Picture 2" descr="Картинка 285 из 3024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332656"/>
            <a:ext cx="2448272" cy="18362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" name="Picture 2" descr="Картинка 136 из 3022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1412776"/>
            <a:ext cx="3816424" cy="508856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807789_r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7560840" cy="541370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3796" name="Picture 4" descr="Картинка 316 из 3023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60648"/>
            <a:ext cx="2699792" cy="369834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3800" name="Picture 8" descr="Картинка 332 из 3023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861048"/>
            <a:ext cx="2376264" cy="278043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2 конц часть 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Творчество Рахманинова принято условно делить на три или четыре периода: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ранний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(1889—1897),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зрелый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(его иногда делят на два периода: 1900—1909 и 1910—1917) 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поздний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(1918—1941).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65313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Трио ре минор творческий синтез традиций романтизма (Чайковский), «</a:t>
            </a:r>
            <a:r>
              <a:rPr lang="ru-RU" dirty="0" smtClean="0">
                <a:hlinkClick r:id="rId2" tooltip="Могучая Кучка"/>
              </a:rPr>
              <a:t>кучкистов</a:t>
            </a:r>
            <a:r>
              <a:rPr lang="ru-RU" dirty="0" smtClean="0"/>
              <a:t>», древнерусской церковной традиции и современной бытовой и цыганской музыки. Это произведение — один из первых в мировой музыке примеров </a:t>
            </a:r>
            <a:r>
              <a:rPr lang="ru-RU" dirty="0" err="1">
                <a:hlinkClick r:id="rId3" tooltip="Полистилистика (страница отсутствует)"/>
              </a:rPr>
              <a:t>полистилистики</a:t>
            </a:r>
            <a:r>
              <a:rPr lang="ru-RU" dirty="0" smtClean="0"/>
              <a:t> — словно символически возвещает преемственность традиции от Чайковского — Рахманинову и вступление русской музыки в новый этап развития. </a:t>
            </a:r>
            <a:endParaRPr lang="ru-RU" dirty="0"/>
          </a:p>
        </p:txBody>
      </p:sp>
      <p:pic>
        <p:nvPicPr>
          <p:cNvPr id="30724" name="Picture 4" descr="Файл:Sergei Rachmaninoff LOC 30160 cropp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3600400" cy="44466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Grave of Sergei Rachmanin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7776864" cy="5822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23528" y="5780782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кладбище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Кенсико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городке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Валхалла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штат Нью-Йорк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162</TotalTime>
  <Words>187</Words>
  <Application>Microsoft Office PowerPoint</Application>
  <PresentationFormat>Экран (4:3)</PresentationFormat>
  <Paragraphs>10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прокопенко</dc:creator>
  <cp:lastModifiedBy>WORK</cp:lastModifiedBy>
  <cp:revision>17</cp:revision>
  <dcterms:created xsi:type="dcterms:W3CDTF">2012-04-08T13:10:35Z</dcterms:created>
  <dcterms:modified xsi:type="dcterms:W3CDTF">2013-05-12T19:12:00Z</dcterms:modified>
</cp:coreProperties>
</file>