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91" r:id="rId4"/>
    <p:sldId id="293" r:id="rId5"/>
    <p:sldId id="284" r:id="rId6"/>
    <p:sldId id="289" r:id="rId7"/>
    <p:sldId id="259" r:id="rId8"/>
    <p:sldId id="278" r:id="rId9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000000"/>
    <a:srgbClr val="1B9AD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49" autoAdjust="0"/>
    <p:restoredTop sz="94660" autoAdjust="0"/>
  </p:normalViewPr>
  <p:slideViewPr>
    <p:cSldViewPr>
      <p:cViewPr varScale="1">
        <p:scale>
          <a:sx n="85" d="100"/>
          <a:sy n="85" d="100"/>
        </p:scale>
        <p:origin x="-37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white">
          <a:xfrm>
            <a:off x="3048000" y="457200"/>
            <a:ext cx="5867400" cy="1752600"/>
          </a:xfrm>
        </p:spPr>
        <p:txBody>
          <a:bodyPr/>
          <a:lstStyle>
            <a:lvl1pPr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990600" y="4953000"/>
            <a:ext cx="73152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 b="1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178300" y="5957888"/>
            <a:ext cx="13081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800" b="1">
                <a:solidFill>
                  <a:schemeClr val="tx2"/>
                </a:solidFill>
                <a:latin typeface="Verdana" pitchFamily="34" charset="0"/>
              </a:rPr>
              <a:t>LOGO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F26225-E100-44E6-8129-D2622DA850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6172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6172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9D7E5E-2314-4559-805E-0826AFE171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867400" y="6443663"/>
            <a:ext cx="2895600" cy="29051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429000" y="644683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fld id="{44E433EA-6A4B-4966-AC7D-1273C65550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99B949-FA2B-43AA-AED3-477450512D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F71A74-695F-4562-BC8F-3B65671BC2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17F00D-B1B4-4AFC-9457-DC8C72B472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4F89C2-5D9C-4821-8252-0A8C8031E4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AC6F37-154C-4F68-9AF2-63ED40C337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AF4752-A720-448F-A081-12747B3301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A295C-A00F-4C98-9B31-6D4117ED54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5103C6-F59A-48AB-9679-473711C17EC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2" name="Object 18"/>
          <p:cNvGraphicFramePr>
            <a:graphicFrameLocks noChangeAspect="1"/>
          </p:cNvGraphicFramePr>
          <p:nvPr/>
        </p:nvGraphicFramePr>
        <p:xfrm>
          <a:off x="0" y="-26988"/>
          <a:ext cx="9144000" cy="935038"/>
        </p:xfrm>
        <a:graphic>
          <a:graphicData uri="http://schemas.openxmlformats.org/presentationml/2006/ole">
            <p:oleObj spid="_x0000_s1042" name="Image" r:id="rId15" imgW="6450794" imgH="952045" progId="">
              <p:embed/>
            </p:oleObj>
          </a:graphicData>
        </a:graphic>
      </p:graphicFrame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76325"/>
            <a:ext cx="82296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b="1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67400" y="6443663"/>
            <a:ext cx="289560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446838"/>
            <a:ext cx="2133600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solidFill>
                  <a:schemeClr val="tx2"/>
                </a:solidFill>
                <a:latin typeface="+mn-lt"/>
              </a:defRPr>
            </a:lvl1pPr>
          </a:lstStyle>
          <a:p>
            <a:fld id="{104333B3-E077-4ECD-B66D-6C2852E7743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152400"/>
            <a:ext cx="82296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785786" y="428604"/>
            <a:ext cx="8358214" cy="5286412"/>
          </a:xfrm>
        </p:spPr>
        <p:txBody>
          <a:bodyPr/>
          <a:lstStyle/>
          <a:p>
            <a:r>
              <a:rPr lang="ru-RU" sz="3200" dirty="0" smtClean="0"/>
              <a:t>«</a:t>
            </a:r>
            <a:r>
              <a:rPr lang="ru-RU" sz="3600" dirty="0" smtClean="0"/>
              <a:t>Интерактивное тестирование как форма контроля учащихся </a:t>
            </a:r>
            <a:br>
              <a:rPr lang="ru-RU" sz="3600" dirty="0" smtClean="0"/>
            </a:br>
            <a:r>
              <a:rPr lang="ru-RU" sz="3600" dirty="0" smtClean="0"/>
              <a:t>на уроках музыки»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000" b="0" dirty="0" smtClean="0">
                <a:solidFill>
                  <a:schemeClr val="tx1">
                    <a:lumMod val="50000"/>
                  </a:schemeClr>
                </a:solidFill>
              </a:rPr>
              <a:t>Казакова Наталья Александровна</a:t>
            </a:r>
            <a:br>
              <a:rPr lang="ru-RU" sz="2000" b="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2000" b="0" dirty="0" smtClean="0">
                <a:solidFill>
                  <a:schemeClr val="tx1">
                    <a:lumMod val="50000"/>
                  </a:schemeClr>
                </a:solidFill>
              </a:rPr>
              <a:t>учитель музыки</a:t>
            </a:r>
            <a:br>
              <a:rPr lang="ru-RU" sz="2000" b="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2000" b="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2000" b="0" dirty="0" smtClean="0">
                <a:solidFill>
                  <a:schemeClr val="tx1">
                    <a:lumMod val="50000"/>
                  </a:schemeClr>
                </a:solidFill>
              </a:rPr>
              <a:t>I</a:t>
            </a:r>
            <a:r>
              <a:rPr lang="ru-RU" sz="2000" b="0" dirty="0" smtClean="0">
                <a:solidFill>
                  <a:schemeClr val="tx1">
                    <a:lumMod val="50000"/>
                  </a:schemeClr>
                </a:solidFill>
              </a:rPr>
              <a:t> категории</a:t>
            </a:r>
            <a:r>
              <a:rPr lang="ru-RU" sz="3600" b="0" dirty="0" smtClean="0">
                <a:solidFill>
                  <a:schemeClr val="tx1">
                    <a:lumMod val="50000"/>
                  </a:schemeClr>
                </a:solidFill>
              </a:rPr>
              <a:t>  </a:t>
            </a:r>
            <a:endParaRPr lang="en-US" sz="3600" b="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357554" y="6072206"/>
            <a:ext cx="2357454" cy="571504"/>
          </a:xfrm>
          <a:solidFill>
            <a:schemeClr val="tx1">
              <a:lumMod val="50000"/>
            </a:schemeClr>
          </a:solidFill>
        </p:spPr>
        <p:txBody>
          <a:bodyPr/>
          <a:lstStyle/>
          <a:p>
            <a:r>
              <a:rPr lang="ru-RU" sz="14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Г. Волжск</a:t>
            </a:r>
          </a:p>
          <a:p>
            <a:r>
              <a:rPr lang="ru-RU" sz="14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2012г.</a:t>
            </a:r>
            <a:endParaRPr lang="en-US" sz="14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392238"/>
            <a:ext cx="7824788" cy="4852987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ru-RU" sz="3600" b="1" dirty="0" smtClean="0"/>
              <a:t>Цель:</a:t>
            </a:r>
            <a:endParaRPr lang="en-US" sz="3600" b="1" dirty="0"/>
          </a:p>
          <a:p>
            <a:pPr>
              <a:lnSpc>
                <a:spcPct val="80000"/>
              </a:lnSpc>
            </a:pPr>
            <a:endParaRPr lang="en-US" b="1" dirty="0"/>
          </a:p>
          <a:p>
            <a:pPr lvl="1">
              <a:lnSpc>
                <a:spcPct val="80000"/>
              </a:lnSpc>
              <a:buNone/>
            </a:pPr>
            <a:r>
              <a:rPr lang="ru-RU" sz="3600" dirty="0" smtClean="0"/>
              <a:t>рассмотреть и </a:t>
            </a:r>
            <a:r>
              <a:rPr lang="ru-RU" sz="3600" dirty="0"/>
              <a:t>изучить основные приемы создания интерактивных тестов по </a:t>
            </a:r>
            <a:r>
              <a:rPr lang="ru-RU" sz="3600" dirty="0" smtClean="0"/>
              <a:t>музыке </a:t>
            </a:r>
            <a:r>
              <a:rPr lang="ru-RU" sz="3600" dirty="0"/>
              <a:t>в программе </a:t>
            </a:r>
            <a:r>
              <a:rPr lang="ru-RU" sz="3600" dirty="0" smtClean="0"/>
              <a:t>«</a:t>
            </a:r>
            <a:r>
              <a:rPr lang="ru-RU" sz="3600" dirty="0" err="1" smtClean="0"/>
              <a:t>MyTest</a:t>
            </a:r>
            <a:r>
              <a:rPr lang="ru-RU" sz="3600" dirty="0" smtClean="0"/>
              <a:t>» и «Конструктор»</a:t>
            </a:r>
            <a:endParaRPr lang="ru-RU" sz="3600" dirty="0"/>
          </a:p>
          <a:p>
            <a:pPr lvl="1">
              <a:lnSpc>
                <a:spcPct val="80000"/>
              </a:lnSpc>
              <a:buNone/>
            </a:pPr>
            <a:endParaRPr lang="en-US" sz="2900" dirty="0"/>
          </a:p>
        </p:txBody>
      </p:sp>
      <p:pic>
        <p:nvPicPr>
          <p:cNvPr id="3" name="Picture 3" descr="C:\Documents and Settings\Admin\Мои документы\ИННА\материалы_к_презентациям\Рисунки .png\23.png"/>
          <p:cNvPicPr>
            <a:picLocks noChangeAspect="1" noChangeArrowheads="1"/>
          </p:cNvPicPr>
          <p:nvPr/>
        </p:nvPicPr>
        <p:blipFill>
          <a:blip r:embed="rId2" cstate="print">
            <a:lum bright="-11000" contrast="23000"/>
          </a:blip>
          <a:srcRect/>
          <a:stretch>
            <a:fillRect/>
          </a:stretch>
        </p:blipFill>
        <p:spPr bwMode="auto">
          <a:xfrm>
            <a:off x="0" y="4429132"/>
            <a:ext cx="2071670" cy="22907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Тест (англ.)- «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испытание»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Тест-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стандартизированное задание,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позволяющее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измерить уровень </a:t>
            </a:r>
            <a:r>
              <a:rPr lang="ru-RU" sz="3600" dirty="0" err="1" smtClean="0">
                <a:latin typeface="Arial" pitchFamily="34" charset="0"/>
                <a:cs typeface="Arial" pitchFamily="34" charset="0"/>
              </a:rPr>
              <a:t>обученности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учащихся, совокупность их представлений, знаний, умений и навыков в той или иной области содержания.</a:t>
            </a:r>
            <a:endParaRPr lang="en-US" sz="36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b="1" dirty="0"/>
          </a:p>
          <a:p>
            <a:pPr lvl="1">
              <a:lnSpc>
                <a:spcPct val="80000"/>
              </a:lnSpc>
              <a:buNone/>
            </a:pPr>
            <a:endParaRPr lang="ru-RU" sz="3600" dirty="0"/>
          </a:p>
          <a:p>
            <a:pPr lvl="1">
              <a:lnSpc>
                <a:spcPct val="80000"/>
              </a:lnSpc>
              <a:buNone/>
            </a:pPr>
            <a:endParaRPr lang="en-US" sz="2900" dirty="0"/>
          </a:p>
        </p:txBody>
      </p:sp>
      <p:pic>
        <p:nvPicPr>
          <p:cNvPr id="5" name="Picture 4" descr="C:\Documents and Settings\Admin\Мои документы\ИННА\материалы_к_презентациям\Рисунки .png\38.png"/>
          <p:cNvPicPr>
            <a:picLocks noChangeAspect="1" noChangeArrowheads="1"/>
          </p:cNvPicPr>
          <p:nvPr/>
        </p:nvPicPr>
        <p:blipFill>
          <a:blip r:embed="rId2" cstate="print">
            <a:lum bright="-7000" contrast="12000"/>
          </a:blip>
          <a:srcRect/>
          <a:stretch>
            <a:fillRect/>
          </a:stretch>
        </p:blipFill>
        <p:spPr bwMode="auto">
          <a:xfrm rot="19733901">
            <a:off x="7253111" y="5181417"/>
            <a:ext cx="1219200" cy="1219200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accent5">
                <a:lumMod val="60000"/>
                <a:lumOff val="40000"/>
              </a:scheme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071546"/>
            <a:ext cx="8229600" cy="563563"/>
          </a:xfrm>
        </p:spPr>
        <p:txBody>
          <a:bodyPr/>
          <a:lstStyle/>
          <a:p>
            <a:pPr algn="ctr"/>
            <a:r>
              <a:rPr lang="ru-RU" b="1" dirty="0" smtClean="0"/>
              <a:t>Форма тестов: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462202"/>
            <a:ext cx="8043890" cy="4395798"/>
          </a:xfrm>
        </p:spPr>
        <p:txBody>
          <a:bodyPr/>
          <a:lstStyle/>
          <a:p>
            <a:r>
              <a:rPr lang="ru-RU" dirty="0" smtClean="0"/>
              <a:t>«бумажные»;</a:t>
            </a:r>
          </a:p>
          <a:p>
            <a:r>
              <a:rPr lang="ru-RU" dirty="0" smtClean="0"/>
              <a:t>«звуковые»</a:t>
            </a:r>
          </a:p>
          <a:p>
            <a:r>
              <a:rPr lang="ru-RU" dirty="0" smtClean="0"/>
              <a:t>«компьютерные»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2500306"/>
            <a:ext cx="4532844" cy="37450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1000108"/>
            <a:ext cx="8229600" cy="563563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Основные функции тестирования:</a:t>
            </a:r>
            <a:endParaRPr lang="en-US" b="1" dirty="0"/>
          </a:p>
        </p:txBody>
      </p:sp>
      <p:grpSp>
        <p:nvGrpSpPr>
          <p:cNvPr id="97283" name="Group 3"/>
          <p:cNvGrpSpPr>
            <a:grpSpLocks/>
          </p:cNvGrpSpPr>
          <p:nvPr/>
        </p:nvGrpSpPr>
        <p:grpSpPr bwMode="auto">
          <a:xfrm>
            <a:off x="0" y="2000240"/>
            <a:ext cx="8929718" cy="4572008"/>
            <a:chOff x="528" y="1200"/>
            <a:chExt cx="4752" cy="2352"/>
          </a:xfrm>
        </p:grpSpPr>
        <p:sp>
          <p:nvSpPr>
            <p:cNvPr id="97284" name="AutoShape 4"/>
            <p:cNvSpPr>
              <a:spLocks noChangeArrowheads="1"/>
            </p:cNvSpPr>
            <p:nvPr/>
          </p:nvSpPr>
          <p:spPr bwMode="gray">
            <a:xfrm>
              <a:off x="3504" y="1728"/>
              <a:ext cx="1776" cy="1824"/>
            </a:xfrm>
            <a:prstGeom prst="chevron">
              <a:avLst>
                <a:gd name="adj" fmla="val 16468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  <p:sp>
          <p:nvSpPr>
            <p:cNvPr id="97285" name="AutoShape 5"/>
            <p:cNvSpPr>
              <a:spLocks noChangeArrowheads="1"/>
            </p:cNvSpPr>
            <p:nvPr/>
          </p:nvSpPr>
          <p:spPr bwMode="gray">
            <a:xfrm>
              <a:off x="2016" y="1728"/>
              <a:ext cx="1872" cy="1824"/>
            </a:xfrm>
            <a:prstGeom prst="chevron">
              <a:avLst>
                <a:gd name="adj" fmla="val 1784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97286" name="AutoShape 6"/>
            <p:cNvSpPr>
              <a:spLocks noChangeArrowheads="1"/>
            </p:cNvSpPr>
            <p:nvPr/>
          </p:nvSpPr>
          <p:spPr bwMode="gray">
            <a:xfrm>
              <a:off x="528" y="1728"/>
              <a:ext cx="1872" cy="1824"/>
            </a:xfrm>
            <a:prstGeom prst="chevron">
              <a:avLst>
                <a:gd name="adj" fmla="val 17842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97287" name="AutoShape 7"/>
            <p:cNvSpPr>
              <a:spLocks noChangeArrowheads="1"/>
            </p:cNvSpPr>
            <p:nvPr/>
          </p:nvSpPr>
          <p:spPr bwMode="gray">
            <a:xfrm>
              <a:off x="672" y="1200"/>
              <a:ext cx="1296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ru-RU" sz="2000" b="1" dirty="0" smtClean="0">
                  <a:solidFill>
                    <a:schemeClr val="bg1"/>
                  </a:solidFill>
                </a:rPr>
                <a:t>диагностическая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97288" name="AutoShape 8"/>
            <p:cNvSpPr>
              <a:spLocks noChangeArrowheads="1"/>
            </p:cNvSpPr>
            <p:nvPr/>
          </p:nvSpPr>
          <p:spPr bwMode="gray">
            <a:xfrm>
              <a:off x="2133" y="1200"/>
              <a:ext cx="1296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Обучающая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97289" name="AutoShape 9"/>
            <p:cNvSpPr>
              <a:spLocks noChangeArrowheads="1"/>
            </p:cNvSpPr>
            <p:nvPr/>
          </p:nvSpPr>
          <p:spPr bwMode="gray">
            <a:xfrm>
              <a:off x="3600" y="1200"/>
              <a:ext cx="1296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воспитательная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714348" y="3214686"/>
            <a:ext cx="2428892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000" dirty="0" smtClean="0"/>
              <a:t>Выявление </a:t>
            </a:r>
            <a:r>
              <a:rPr lang="ru-RU" sz="2000" dirty="0"/>
              <a:t>уровня знаний, умений, навыков учащегося</a:t>
            </a:r>
            <a:r>
              <a:rPr lang="ru-RU" sz="2000" dirty="0" smtClean="0"/>
              <a:t>.</a:t>
            </a:r>
            <a:r>
              <a:rPr lang="ru-RU" sz="2000" dirty="0"/>
              <a:t> Это основная, и самая очевидная функция тестирования. 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643306" y="3571876"/>
            <a:ext cx="207170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000" dirty="0" smtClean="0"/>
              <a:t>Мотивирование </a:t>
            </a:r>
            <a:r>
              <a:rPr lang="ru-RU" sz="2000" dirty="0"/>
              <a:t>учащегося к активизации работы по усвоению учебного материала.</a:t>
            </a:r>
          </a:p>
        </p:txBody>
      </p:sp>
      <p:sp>
        <p:nvSpPr>
          <p:cNvPr id="97290" name="Rectangle 10"/>
          <p:cNvSpPr>
            <a:spLocks noChangeArrowheads="1"/>
          </p:cNvSpPr>
          <p:nvPr/>
        </p:nvSpPr>
        <p:spPr bwMode="auto">
          <a:xfrm>
            <a:off x="6357950" y="3214686"/>
            <a:ext cx="2357454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Дисциплинирует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организует учащихся, помогает выявить и устранить пробелы в знаниях, формирует стремление развить свои способности.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972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3" name="AutoShape 3"/>
          <p:cNvSpPr>
            <a:spLocks noChangeArrowheads="1"/>
          </p:cNvSpPr>
          <p:nvPr/>
        </p:nvSpPr>
        <p:spPr bwMode="gray">
          <a:xfrm>
            <a:off x="1928794" y="1928802"/>
            <a:ext cx="5530850" cy="2743200"/>
          </a:xfrm>
          <a:prstGeom prst="upArrow">
            <a:avLst>
              <a:gd name="adj1" fmla="val 57824"/>
              <a:gd name="adj2" fmla="val 54398"/>
            </a:avLst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0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04" name="AutoShape 4"/>
          <p:cNvSpPr>
            <a:spLocks noChangeArrowheads="1"/>
          </p:cNvSpPr>
          <p:nvPr/>
        </p:nvSpPr>
        <p:spPr bwMode="gray">
          <a:xfrm>
            <a:off x="857224" y="1214422"/>
            <a:ext cx="7715304" cy="6794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1B9AD9"/>
              </a:gs>
              <a:gs pos="50000">
                <a:srgbClr val="1B9AD9">
                  <a:gamma/>
                  <a:tint val="64314"/>
                  <a:invGamma/>
                </a:srgbClr>
              </a:gs>
              <a:gs pos="100000">
                <a:srgbClr val="1B9AD9"/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Актуальность тестовых форм контроля: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2406" name="Group 6"/>
          <p:cNvGrpSpPr>
            <a:grpSpLocks/>
          </p:cNvGrpSpPr>
          <p:nvPr/>
        </p:nvGrpSpPr>
        <p:grpSpPr bwMode="auto">
          <a:xfrm>
            <a:off x="-785850" y="3572863"/>
            <a:ext cx="4786346" cy="3856664"/>
            <a:chOff x="306" y="2502"/>
            <a:chExt cx="1503" cy="1278"/>
          </a:xfrm>
        </p:grpSpPr>
        <p:grpSp>
          <p:nvGrpSpPr>
            <p:cNvPr id="102407" name="Group 7"/>
            <p:cNvGrpSpPr>
              <a:grpSpLocks/>
            </p:cNvGrpSpPr>
            <p:nvPr/>
          </p:nvGrpSpPr>
          <p:grpSpPr bwMode="auto">
            <a:xfrm>
              <a:off x="306" y="2502"/>
              <a:ext cx="1503" cy="955"/>
              <a:chOff x="262" y="1615"/>
              <a:chExt cx="2004" cy="1295"/>
            </a:xfrm>
          </p:grpSpPr>
          <p:sp>
            <p:nvSpPr>
              <p:cNvPr id="102409" name="Oval 9"/>
              <p:cNvSpPr>
                <a:spLocks noChangeArrowheads="1"/>
              </p:cNvSpPr>
              <p:nvPr/>
            </p:nvSpPr>
            <p:spPr bwMode="gray">
              <a:xfrm>
                <a:off x="681" y="1615"/>
                <a:ext cx="1248" cy="1295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63529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411" name="Text Box 11"/>
              <p:cNvSpPr txBox="1">
                <a:spLocks noChangeArrowheads="1"/>
              </p:cNvSpPr>
              <p:nvPr/>
            </p:nvSpPr>
            <p:spPr bwMode="gray">
              <a:xfrm>
                <a:off x="262" y="1960"/>
                <a:ext cx="2004" cy="4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 eaLnBrk="0" hangingPunct="0"/>
                <a:r>
                  <a:rPr lang="ru-RU" sz="2000" b="1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Индивидуальный</a:t>
                </a:r>
              </a:p>
              <a:p>
                <a:pPr algn="ctr" eaLnBrk="0" hangingPunct="0"/>
                <a:r>
                  <a:rPr lang="ru-RU" sz="2000" b="1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характер</a:t>
                </a:r>
              </a:p>
              <a:p>
                <a:pPr algn="ctr" eaLnBrk="0" hangingPunct="0"/>
                <a:r>
                  <a:rPr lang="ru-RU" sz="2000" b="1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контроля</a:t>
                </a:r>
                <a:endParaRPr lang="en-US" sz="2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sp>
          <p:nvSpPr>
            <p:cNvPr id="102412" name="Oval 12"/>
            <p:cNvSpPr>
              <a:spLocks noChangeArrowheads="1"/>
            </p:cNvSpPr>
            <p:nvPr/>
          </p:nvSpPr>
          <p:spPr bwMode="gray">
            <a:xfrm>
              <a:off x="576" y="3504"/>
              <a:ext cx="995" cy="276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/>
            </a:p>
          </p:txBody>
        </p:sp>
      </p:grpSp>
      <p:grpSp>
        <p:nvGrpSpPr>
          <p:cNvPr id="102413" name="Group 13"/>
          <p:cNvGrpSpPr>
            <a:grpSpLocks/>
          </p:cNvGrpSpPr>
          <p:nvPr/>
        </p:nvGrpSpPr>
        <p:grpSpPr bwMode="auto">
          <a:xfrm>
            <a:off x="3214678" y="3571876"/>
            <a:ext cx="3214710" cy="3929066"/>
            <a:chOff x="1776" y="2476"/>
            <a:chExt cx="1046" cy="1304"/>
          </a:xfrm>
        </p:grpSpPr>
        <p:sp>
          <p:nvSpPr>
            <p:cNvPr id="102415" name="Oval 15"/>
            <p:cNvSpPr>
              <a:spLocks noChangeArrowheads="1"/>
            </p:cNvSpPr>
            <p:nvPr/>
          </p:nvSpPr>
          <p:spPr bwMode="gray">
            <a:xfrm>
              <a:off x="1776" y="2476"/>
              <a:ext cx="960" cy="958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1373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417" name="Text Box 17"/>
            <p:cNvSpPr txBox="1">
              <a:spLocks noChangeArrowheads="1"/>
            </p:cNvSpPr>
            <p:nvPr/>
          </p:nvSpPr>
          <p:spPr bwMode="gray">
            <a:xfrm>
              <a:off x="1776" y="2845"/>
              <a:ext cx="1046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0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Объективность</a:t>
              </a:r>
            </a:p>
            <a:p>
              <a:pPr algn="ctr" eaLnBrk="0" hangingPunct="0"/>
              <a:r>
                <a:rPr lang="ru-RU" sz="20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оценки </a:t>
              </a:r>
              <a:endParaRPr lang="en-US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02418" name="Oval 18"/>
            <p:cNvSpPr>
              <a:spLocks noChangeArrowheads="1"/>
            </p:cNvSpPr>
            <p:nvPr/>
          </p:nvSpPr>
          <p:spPr bwMode="gray">
            <a:xfrm>
              <a:off x="1800" y="3504"/>
              <a:ext cx="995" cy="276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/>
            </a:p>
          </p:txBody>
        </p:sp>
      </p:grpSp>
      <p:grpSp>
        <p:nvGrpSpPr>
          <p:cNvPr id="102425" name="Group 25"/>
          <p:cNvGrpSpPr>
            <a:grpSpLocks/>
          </p:cNvGrpSpPr>
          <p:nvPr/>
        </p:nvGrpSpPr>
        <p:grpSpPr bwMode="auto">
          <a:xfrm>
            <a:off x="4786314" y="3643314"/>
            <a:ext cx="5642387" cy="3786191"/>
            <a:chOff x="3814" y="2506"/>
            <a:chExt cx="1822" cy="1274"/>
          </a:xfrm>
        </p:grpSpPr>
        <p:grpSp>
          <p:nvGrpSpPr>
            <p:cNvPr id="102426" name="Group 26"/>
            <p:cNvGrpSpPr>
              <a:grpSpLocks/>
            </p:cNvGrpSpPr>
            <p:nvPr/>
          </p:nvGrpSpPr>
          <p:grpSpPr bwMode="auto">
            <a:xfrm>
              <a:off x="3814" y="2506"/>
              <a:ext cx="1822" cy="965"/>
              <a:chOff x="1850" y="1557"/>
              <a:chExt cx="2188" cy="1152"/>
            </a:xfrm>
          </p:grpSpPr>
          <p:sp>
            <p:nvSpPr>
              <p:cNvPr id="102428" name="Oval 28"/>
              <p:cNvSpPr>
                <a:spLocks noChangeArrowheads="1"/>
              </p:cNvSpPr>
              <p:nvPr/>
            </p:nvSpPr>
            <p:spPr bwMode="gray">
              <a:xfrm>
                <a:off x="2403" y="1557"/>
                <a:ext cx="1152" cy="1152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24314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430" name="Text Box 30"/>
              <p:cNvSpPr txBox="1">
                <a:spLocks noChangeArrowheads="1"/>
              </p:cNvSpPr>
              <p:nvPr/>
            </p:nvSpPr>
            <p:spPr bwMode="gray">
              <a:xfrm>
                <a:off x="1850" y="1903"/>
                <a:ext cx="2188" cy="3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 eaLnBrk="0" hangingPunct="0"/>
                <a:r>
                  <a:rPr lang="ru-RU" sz="2000" b="1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Контроль на всех </a:t>
                </a:r>
              </a:p>
              <a:p>
                <a:pPr algn="ctr" eaLnBrk="0" hangingPunct="0"/>
                <a:r>
                  <a:rPr lang="ru-RU" sz="2000" b="1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этапах  обучения</a:t>
                </a:r>
                <a:endParaRPr lang="en-US" sz="2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sp>
          <p:nvSpPr>
            <p:cNvPr id="102431" name="Oval 31"/>
            <p:cNvSpPr>
              <a:spLocks noChangeArrowheads="1"/>
            </p:cNvSpPr>
            <p:nvPr/>
          </p:nvSpPr>
          <p:spPr bwMode="gray">
            <a:xfrm>
              <a:off x="4272" y="3504"/>
              <a:ext cx="995" cy="276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285860"/>
            <a:ext cx="8229600" cy="563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50000"/>
                  </a:schemeClr>
                </a:solidFill>
              </a:rPr>
              <a:t>Требования к компьютерным тестам: </a:t>
            </a:r>
            <a:endParaRPr lang="en-US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endParaRPr lang="ru-RU"/>
          </a:p>
        </p:txBody>
      </p:sp>
      <p:sp>
        <p:nvSpPr>
          <p:cNvPr id="70702" name="AutoShape 46"/>
          <p:cNvSpPr>
            <a:spLocks noChangeArrowheads="1"/>
          </p:cNvSpPr>
          <p:nvPr/>
        </p:nvSpPr>
        <p:spPr bwMode="ltGray">
          <a:xfrm rot="5400000">
            <a:off x="-2412207" y="1812913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0703" name="AutoShape 47"/>
          <p:cNvSpPr>
            <a:spLocks noChangeArrowheads="1"/>
          </p:cNvSpPr>
          <p:nvPr/>
        </p:nvSpPr>
        <p:spPr bwMode="ltGray">
          <a:xfrm rot="5400000" flipH="1">
            <a:off x="-2016125" y="2105422"/>
            <a:ext cx="4032250" cy="4107639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rgbClr val="1B9AD9">
                  <a:alpha val="36000"/>
                </a:srgbClr>
              </a:gs>
              <a:gs pos="100000">
                <a:srgbClr val="1B9AD9">
                  <a:gamma/>
                  <a:tint val="33725"/>
                  <a:invGamma/>
                </a:srgb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2000" dirty="0" smtClean="0"/>
              <a:t>           </a:t>
            </a:r>
            <a:endParaRPr lang="ru-RU" sz="2000" dirty="0"/>
          </a:p>
        </p:txBody>
      </p:sp>
      <p:sp>
        <p:nvSpPr>
          <p:cNvPr id="70705" name="AutoShape 49"/>
          <p:cNvSpPr>
            <a:spLocks noChangeArrowheads="1"/>
          </p:cNvSpPr>
          <p:nvPr/>
        </p:nvSpPr>
        <p:spPr bwMode="gray">
          <a:xfrm>
            <a:off x="2500298" y="4643446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0" hangingPunct="0"/>
            <a:r>
              <a:rPr lang="ru-RU" sz="2400" b="1" dirty="0" smtClean="0">
                <a:solidFill>
                  <a:schemeClr val="tx2"/>
                </a:solidFill>
              </a:rPr>
              <a:t>информационность</a:t>
            </a:r>
            <a:endParaRPr lang="en-US" sz="2400" b="1" dirty="0">
              <a:solidFill>
                <a:schemeClr val="tx2"/>
              </a:solidFill>
            </a:endParaRPr>
          </a:p>
        </p:txBody>
      </p:sp>
      <p:sp>
        <p:nvSpPr>
          <p:cNvPr id="70706" name="AutoShape 50"/>
          <p:cNvSpPr>
            <a:spLocks noChangeArrowheads="1"/>
          </p:cNvSpPr>
          <p:nvPr/>
        </p:nvSpPr>
        <p:spPr bwMode="gray">
          <a:xfrm>
            <a:off x="2643174" y="3929066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0" hangingPunct="0"/>
            <a:r>
              <a:rPr lang="ru-RU" sz="2400" b="1" dirty="0" smtClean="0">
                <a:solidFill>
                  <a:schemeClr val="tx2"/>
                </a:solidFill>
              </a:rPr>
              <a:t>краткость</a:t>
            </a:r>
            <a:endParaRPr lang="en-US" sz="2400" b="1" dirty="0">
              <a:solidFill>
                <a:schemeClr val="tx2"/>
              </a:solidFill>
            </a:endParaRPr>
          </a:p>
        </p:txBody>
      </p:sp>
      <p:sp>
        <p:nvSpPr>
          <p:cNvPr id="70707" name="AutoShape 51"/>
          <p:cNvSpPr>
            <a:spLocks noChangeArrowheads="1"/>
          </p:cNvSpPr>
          <p:nvPr/>
        </p:nvSpPr>
        <p:spPr bwMode="gray">
          <a:xfrm>
            <a:off x="2571736" y="3143248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0" hangingPunct="0"/>
            <a:r>
              <a:rPr lang="ru-RU" sz="2400" b="1" dirty="0" smtClean="0">
                <a:solidFill>
                  <a:schemeClr val="tx2"/>
                </a:solidFill>
              </a:rPr>
              <a:t>надёжность</a:t>
            </a:r>
            <a:endParaRPr lang="en-US" sz="2400" b="1" dirty="0">
              <a:solidFill>
                <a:schemeClr val="tx2"/>
              </a:solidFill>
            </a:endParaRPr>
          </a:p>
        </p:txBody>
      </p:sp>
      <p:sp>
        <p:nvSpPr>
          <p:cNvPr id="70708" name="AutoShape 52"/>
          <p:cNvSpPr>
            <a:spLocks noChangeArrowheads="1"/>
          </p:cNvSpPr>
          <p:nvPr/>
        </p:nvSpPr>
        <p:spPr bwMode="gray">
          <a:xfrm>
            <a:off x="2071670" y="2357430"/>
            <a:ext cx="441960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 eaLnBrk="0" hangingPunct="0"/>
            <a:r>
              <a:rPr lang="ru-RU" sz="2400" b="1" dirty="0" err="1" smtClean="0">
                <a:solidFill>
                  <a:schemeClr val="tx2"/>
                </a:solidFill>
              </a:rPr>
              <a:t>валидность</a:t>
            </a:r>
            <a:endParaRPr lang="en-US" sz="2400" b="1" dirty="0">
              <a:solidFill>
                <a:schemeClr val="tx2"/>
              </a:solidFill>
            </a:endParaRPr>
          </a:p>
        </p:txBody>
      </p:sp>
      <p:grpSp>
        <p:nvGrpSpPr>
          <p:cNvPr id="70709" name="Group 53"/>
          <p:cNvGrpSpPr>
            <a:grpSpLocks/>
          </p:cNvGrpSpPr>
          <p:nvPr/>
        </p:nvGrpSpPr>
        <p:grpSpPr bwMode="auto">
          <a:xfrm>
            <a:off x="1714480" y="2500306"/>
            <a:ext cx="381000" cy="381000"/>
            <a:chOff x="2078" y="1680"/>
            <a:chExt cx="1615" cy="1615"/>
          </a:xfrm>
        </p:grpSpPr>
        <p:sp>
          <p:nvSpPr>
            <p:cNvPr id="70710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1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2" name="Oval 56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13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FFCC00">
                    <a:gamma/>
                    <a:shade val="0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14" name="Oval 58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15" name="Oval 59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16" name="Group 60"/>
          <p:cNvGrpSpPr>
            <a:grpSpLocks/>
          </p:cNvGrpSpPr>
          <p:nvPr/>
        </p:nvGrpSpPr>
        <p:grpSpPr bwMode="auto">
          <a:xfrm>
            <a:off x="2143108" y="3214686"/>
            <a:ext cx="381000" cy="381000"/>
            <a:chOff x="2078" y="1680"/>
            <a:chExt cx="1615" cy="1615"/>
          </a:xfrm>
        </p:grpSpPr>
        <p:sp>
          <p:nvSpPr>
            <p:cNvPr id="70717" name="Oval 61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8" name="Oval 62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19" name="Oval 6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0" name="Oval 64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48BE67">
                    <a:gamma/>
                    <a:shade val="0"/>
                    <a:invGamma/>
                  </a:srgbClr>
                </a:gs>
                <a:gs pos="100000">
                  <a:srgbClr val="48BE67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1" name="Oval 6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2" name="Oval 66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23" name="Group 67"/>
          <p:cNvGrpSpPr>
            <a:grpSpLocks/>
          </p:cNvGrpSpPr>
          <p:nvPr/>
        </p:nvGrpSpPr>
        <p:grpSpPr bwMode="auto">
          <a:xfrm>
            <a:off x="2214546" y="4000504"/>
            <a:ext cx="381000" cy="381000"/>
            <a:chOff x="2078" y="1680"/>
            <a:chExt cx="1615" cy="1615"/>
          </a:xfrm>
        </p:grpSpPr>
        <p:sp>
          <p:nvSpPr>
            <p:cNvPr id="70724" name="Oval 68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5" name="Oval 69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26" name="Oval 70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7" name="Oval 71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28" name="Oval 72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29" name="Oval 73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21B3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70730" name="Group 74"/>
          <p:cNvGrpSpPr>
            <a:grpSpLocks/>
          </p:cNvGrpSpPr>
          <p:nvPr/>
        </p:nvGrpSpPr>
        <p:grpSpPr bwMode="auto">
          <a:xfrm>
            <a:off x="2143108" y="4714884"/>
            <a:ext cx="381000" cy="381000"/>
            <a:chOff x="2078" y="1680"/>
            <a:chExt cx="1615" cy="1615"/>
          </a:xfrm>
        </p:grpSpPr>
        <p:sp>
          <p:nvSpPr>
            <p:cNvPr id="70731" name="Oval 75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2" name="Oval 76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733" name="Oval 7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4" name="Oval 78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8D67E1">
                    <a:gamma/>
                    <a:shade val="0"/>
                    <a:invGamma/>
                  </a:srgbClr>
                </a:gs>
                <a:gs pos="100000">
                  <a:srgbClr val="8D67E1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0735" name="Oval 79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0736" name="Oval 80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705" grpId="0" animBg="1"/>
      <p:bldP spid="70706" grpId="0" animBg="1"/>
      <p:bldP spid="70707" grpId="0" animBg="1"/>
      <p:bldP spid="7070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Freeform 4"/>
          <p:cNvSpPr>
            <a:spLocks noEditPoints="1"/>
          </p:cNvSpPr>
          <p:nvPr/>
        </p:nvSpPr>
        <p:spPr bwMode="gray">
          <a:xfrm>
            <a:off x="1219200" y="1905000"/>
            <a:ext cx="5943600" cy="4038600"/>
          </a:xfrm>
          <a:custGeom>
            <a:avLst/>
            <a:gdLst/>
            <a:ahLst/>
            <a:cxnLst>
              <a:cxn ang="0">
                <a:pos x="1092" y="50"/>
              </a:cxn>
              <a:cxn ang="0">
                <a:pos x="822" y="168"/>
              </a:cxn>
              <a:cxn ang="0">
                <a:pos x="594" y="300"/>
              </a:cxn>
              <a:cxn ang="0">
                <a:pos x="406" y="446"/>
              </a:cxn>
              <a:cxn ang="0">
                <a:pos x="254" y="604"/>
              </a:cxn>
              <a:cxn ang="0">
                <a:pos x="140" y="772"/>
              </a:cxn>
              <a:cxn ang="0">
                <a:pos x="60" y="944"/>
              </a:cxn>
              <a:cxn ang="0">
                <a:pos x="14" y="1122"/>
              </a:cxn>
              <a:cxn ang="0">
                <a:pos x="0" y="1300"/>
              </a:cxn>
              <a:cxn ang="0">
                <a:pos x="18" y="1476"/>
              </a:cxn>
              <a:cxn ang="0">
                <a:pos x="64" y="1650"/>
              </a:cxn>
              <a:cxn ang="0">
                <a:pos x="138" y="1818"/>
              </a:cxn>
              <a:cxn ang="0">
                <a:pos x="238" y="1978"/>
              </a:cxn>
              <a:cxn ang="0">
                <a:pos x="364" y="2126"/>
              </a:cxn>
              <a:cxn ang="0">
                <a:pos x="512" y="2262"/>
              </a:cxn>
              <a:cxn ang="0">
                <a:pos x="684" y="2382"/>
              </a:cxn>
              <a:cxn ang="0">
                <a:pos x="874" y="2484"/>
              </a:cxn>
              <a:cxn ang="0">
                <a:pos x="1086" y="2564"/>
              </a:cxn>
              <a:cxn ang="0">
                <a:pos x="1314" y="2622"/>
              </a:cxn>
              <a:cxn ang="0">
                <a:pos x="1558" y="2654"/>
              </a:cxn>
              <a:cxn ang="0">
                <a:pos x="1818" y="2658"/>
              </a:cxn>
              <a:cxn ang="0">
                <a:pos x="2090" y="2632"/>
              </a:cxn>
              <a:cxn ang="0">
                <a:pos x="2374" y="2574"/>
              </a:cxn>
              <a:cxn ang="0">
                <a:pos x="2544" y="2912"/>
              </a:cxn>
              <a:cxn ang="0">
                <a:pos x="1868" y="1552"/>
              </a:cxn>
              <a:cxn ang="0">
                <a:pos x="1956" y="1914"/>
              </a:cxn>
              <a:cxn ang="0">
                <a:pos x="1788" y="1936"/>
              </a:cxn>
              <a:cxn ang="0">
                <a:pos x="1616" y="1934"/>
              </a:cxn>
              <a:cxn ang="0">
                <a:pos x="1442" y="1912"/>
              </a:cxn>
              <a:cxn ang="0">
                <a:pos x="1272" y="1872"/>
              </a:cxn>
              <a:cxn ang="0">
                <a:pos x="1108" y="1812"/>
              </a:cxn>
              <a:cxn ang="0">
                <a:pos x="952" y="1736"/>
              </a:cxn>
              <a:cxn ang="0">
                <a:pos x="810" y="1646"/>
              </a:cxn>
              <a:cxn ang="0">
                <a:pos x="684" y="1542"/>
              </a:cxn>
              <a:cxn ang="0">
                <a:pos x="578" y="1428"/>
              </a:cxn>
              <a:cxn ang="0">
                <a:pos x="494" y="1304"/>
              </a:cxn>
              <a:cxn ang="0">
                <a:pos x="438" y="1170"/>
              </a:cxn>
              <a:cxn ang="0">
                <a:pos x="410" y="1032"/>
              </a:cxn>
              <a:cxn ang="0">
                <a:pos x="416" y="888"/>
              </a:cxn>
              <a:cxn ang="0">
                <a:pos x="460" y="742"/>
              </a:cxn>
              <a:cxn ang="0">
                <a:pos x="544" y="592"/>
              </a:cxn>
              <a:cxn ang="0">
                <a:pos x="670" y="444"/>
              </a:cxn>
              <a:cxn ang="0">
                <a:pos x="844" y="298"/>
              </a:cxn>
              <a:cxn ang="0">
                <a:pos x="1070" y="154"/>
              </a:cxn>
              <a:cxn ang="0">
                <a:pos x="1348" y="16"/>
              </a:cxn>
              <a:cxn ang="0">
                <a:pos x="1244" y="0"/>
              </a:cxn>
              <a:cxn ang="0">
                <a:pos x="2820" y="1934"/>
              </a:cxn>
              <a:cxn ang="0">
                <a:pos x="2820" y="1934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accent1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>
            <a:outerShdw dist="206741" dir="8249373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90145" name="Text Box 33"/>
          <p:cNvSpPr txBox="1">
            <a:spLocks noChangeArrowheads="1"/>
          </p:cNvSpPr>
          <p:nvPr/>
        </p:nvSpPr>
        <p:spPr bwMode="auto">
          <a:xfrm>
            <a:off x="5857884" y="3214686"/>
            <a:ext cx="3105152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Интерактивное тестирование</a:t>
            </a:r>
            <a:endParaRPr lang="en-US" sz="2800" b="1" dirty="0"/>
          </a:p>
        </p:txBody>
      </p:sp>
      <p:sp>
        <p:nvSpPr>
          <p:cNvPr id="90146" name="Oval 34"/>
          <p:cNvSpPr>
            <a:spLocks noChangeArrowheads="1"/>
          </p:cNvSpPr>
          <p:nvPr/>
        </p:nvSpPr>
        <p:spPr bwMode="gray">
          <a:xfrm rot="-723406">
            <a:off x="3316288" y="4953000"/>
            <a:ext cx="1438275" cy="666750"/>
          </a:xfrm>
          <a:prstGeom prst="ellipse">
            <a:avLst/>
          </a:prstGeom>
          <a:solidFill>
            <a:srgbClr val="0F2145">
              <a:alpha val="3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0147" name="Oval 35"/>
          <p:cNvSpPr>
            <a:spLocks noChangeArrowheads="1"/>
          </p:cNvSpPr>
          <p:nvPr/>
        </p:nvSpPr>
        <p:spPr bwMode="gray">
          <a:xfrm>
            <a:off x="3214678" y="4000504"/>
            <a:ext cx="1704975" cy="1706563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90148" name="Oval 36"/>
          <p:cNvSpPr>
            <a:spLocks noChangeArrowheads="1"/>
          </p:cNvSpPr>
          <p:nvPr/>
        </p:nvSpPr>
        <p:spPr bwMode="gray">
          <a:xfrm>
            <a:off x="3000364" y="3857628"/>
            <a:ext cx="2005024" cy="1900253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90149" name="Oval 37"/>
          <p:cNvSpPr>
            <a:spLocks noChangeArrowheads="1"/>
          </p:cNvSpPr>
          <p:nvPr/>
        </p:nvSpPr>
        <p:spPr bwMode="gray">
          <a:xfrm>
            <a:off x="3143240" y="4071942"/>
            <a:ext cx="1584325" cy="1555750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90150" name="Oval 38"/>
          <p:cNvSpPr>
            <a:spLocks noChangeArrowheads="1"/>
          </p:cNvSpPr>
          <p:nvPr/>
        </p:nvSpPr>
        <p:spPr bwMode="gray">
          <a:xfrm>
            <a:off x="2928926" y="3929066"/>
            <a:ext cx="2357454" cy="1714512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90151" name="Text Box 39"/>
          <p:cNvSpPr txBox="1">
            <a:spLocks noChangeArrowheads="1"/>
          </p:cNvSpPr>
          <p:nvPr/>
        </p:nvSpPr>
        <p:spPr bwMode="gray">
          <a:xfrm>
            <a:off x="2857488" y="4286256"/>
            <a:ext cx="2428892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00"/>
                </a:solidFill>
              </a:rPr>
              <a:t>Средство измерения и контроля знаний</a:t>
            </a:r>
            <a:endParaRPr lang="en-US" sz="2000" b="1" dirty="0"/>
          </a:p>
        </p:txBody>
      </p:sp>
      <p:grpSp>
        <p:nvGrpSpPr>
          <p:cNvPr id="90153" name="Group 41"/>
          <p:cNvGrpSpPr>
            <a:grpSpLocks/>
          </p:cNvGrpSpPr>
          <p:nvPr/>
        </p:nvGrpSpPr>
        <p:grpSpPr bwMode="auto">
          <a:xfrm>
            <a:off x="642981" y="3000371"/>
            <a:ext cx="2716003" cy="1752793"/>
            <a:chOff x="683" y="2112"/>
            <a:chExt cx="893" cy="878"/>
          </a:xfrm>
        </p:grpSpPr>
        <p:sp>
          <p:nvSpPr>
            <p:cNvPr id="90154" name="Oval 42"/>
            <p:cNvSpPr>
              <a:spLocks noChangeArrowheads="1"/>
            </p:cNvSpPr>
            <p:nvPr/>
          </p:nvSpPr>
          <p:spPr bwMode="gray">
            <a:xfrm>
              <a:off x="732" y="2112"/>
              <a:ext cx="842" cy="86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0155" name="Oval 43"/>
            <p:cNvSpPr>
              <a:spLocks noChangeArrowheads="1"/>
            </p:cNvSpPr>
            <p:nvPr/>
          </p:nvSpPr>
          <p:spPr bwMode="gray">
            <a:xfrm>
              <a:off x="743" y="2117"/>
              <a:ext cx="821" cy="83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0156" name="Oval 44"/>
            <p:cNvSpPr>
              <a:spLocks noChangeArrowheads="1"/>
            </p:cNvSpPr>
            <p:nvPr/>
          </p:nvSpPr>
          <p:spPr bwMode="gray">
            <a:xfrm>
              <a:off x="751" y="2125"/>
              <a:ext cx="781" cy="78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0157" name="Oval 45"/>
            <p:cNvSpPr>
              <a:spLocks noChangeArrowheads="1"/>
            </p:cNvSpPr>
            <p:nvPr/>
          </p:nvSpPr>
          <p:spPr bwMode="gray">
            <a:xfrm>
              <a:off x="795" y="2147"/>
              <a:ext cx="695" cy="63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0158" name="Text Box 46"/>
            <p:cNvSpPr txBox="1">
              <a:spLocks noChangeArrowheads="1"/>
            </p:cNvSpPr>
            <p:nvPr/>
          </p:nvSpPr>
          <p:spPr bwMode="gray">
            <a:xfrm>
              <a:off x="683" y="2148"/>
              <a:ext cx="893" cy="84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0000"/>
                  </a:solidFill>
                </a:rPr>
                <a:t>Развивает психотехнические навыки саморегулирования и самоконтроля</a:t>
              </a:r>
              <a:endParaRPr lang="en-US" b="1" dirty="0"/>
            </a:p>
          </p:txBody>
        </p:sp>
      </p:grpSp>
      <p:sp>
        <p:nvSpPr>
          <p:cNvPr id="90162" name="Oval 50"/>
          <p:cNvSpPr>
            <a:spLocks noChangeArrowheads="1"/>
          </p:cNvSpPr>
          <p:nvPr/>
        </p:nvSpPr>
        <p:spPr bwMode="gray">
          <a:xfrm>
            <a:off x="1928794" y="1428736"/>
            <a:ext cx="2214578" cy="1573227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90164" name="Text Box 52"/>
          <p:cNvSpPr txBox="1">
            <a:spLocks noChangeArrowheads="1"/>
          </p:cNvSpPr>
          <p:nvPr/>
        </p:nvSpPr>
        <p:spPr bwMode="gray">
          <a:xfrm>
            <a:off x="1857356" y="1714488"/>
            <a:ext cx="2571769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</a:rPr>
              <a:t>Способ вовлечения учащихся в процесс обучения</a:t>
            </a:r>
            <a:endParaRPr lang="en-US" dirty="0"/>
          </a:p>
        </p:txBody>
      </p:sp>
      <p:sp>
        <p:nvSpPr>
          <p:cNvPr id="90168" name="Oval 56"/>
          <p:cNvSpPr>
            <a:spLocks noChangeArrowheads="1"/>
          </p:cNvSpPr>
          <p:nvPr/>
        </p:nvSpPr>
        <p:spPr bwMode="gray">
          <a:xfrm flipH="1">
            <a:off x="2643174" y="2071677"/>
            <a:ext cx="57164" cy="84147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0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51" grpId="0"/>
      <p:bldP spid="90164" grpId="0"/>
    </p:bldLst>
  </p:timing>
</p:sld>
</file>

<file path=ppt/theme/theme1.xml><?xml version="1.0" encoding="utf-8"?>
<a:theme xmlns:a="http://schemas.openxmlformats.org/drawingml/2006/main" name="синие разводы">
  <a:themeElements>
    <a:clrScheme name="sample 1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1B9AD9"/>
      </a:accent1>
      <a:accent2>
        <a:srgbClr val="1DB3AC"/>
      </a:accent2>
      <a:accent3>
        <a:srgbClr val="FFFFFF"/>
      </a:accent3>
      <a:accent4>
        <a:srgbClr val="174578"/>
      </a:accent4>
      <a:accent5>
        <a:srgbClr val="ABCAE9"/>
      </a:accent5>
      <a:accent6>
        <a:srgbClr val="19A29B"/>
      </a:accent6>
      <a:hlink>
        <a:srgbClr val="9999FF"/>
      </a:hlink>
      <a:folHlink>
        <a:srgbClr val="969696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ample 1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1B9AD9"/>
        </a:accent1>
        <a:accent2>
          <a:srgbClr val="1DB3AC"/>
        </a:accent2>
        <a:accent3>
          <a:srgbClr val="FFFFFF"/>
        </a:accent3>
        <a:accent4>
          <a:srgbClr val="174578"/>
        </a:accent4>
        <a:accent5>
          <a:srgbClr val="ABCAE9"/>
        </a:accent5>
        <a:accent6>
          <a:srgbClr val="19A29B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3366"/>
        </a:dk1>
        <a:lt1>
          <a:srgbClr val="FFFFFF"/>
        </a:lt1>
        <a:dk2>
          <a:srgbClr val="000000"/>
        </a:dk2>
        <a:lt2>
          <a:srgbClr val="C0C0C0"/>
        </a:lt2>
        <a:accent1>
          <a:srgbClr val="3556A7"/>
        </a:accent1>
        <a:accent2>
          <a:srgbClr val="C78DD7"/>
        </a:accent2>
        <a:accent3>
          <a:srgbClr val="FFFFFF"/>
        </a:accent3>
        <a:accent4>
          <a:srgbClr val="002A56"/>
        </a:accent4>
        <a:accent5>
          <a:srgbClr val="AEB4D0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399D72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ECCBC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синие разводы</Template>
  <TotalTime>367</TotalTime>
  <Words>177</Words>
  <Application>Microsoft Office PowerPoint</Application>
  <PresentationFormat>Экран (4:3)</PresentationFormat>
  <Paragraphs>39</Paragraphs>
  <Slides>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синие разводы</vt:lpstr>
      <vt:lpstr>Image</vt:lpstr>
      <vt:lpstr>«Интерактивное тестирование как форма контроля учащихся  на уроках музыки»      Казакова Наталья Александровна учитель музыки  I категории  </vt:lpstr>
      <vt:lpstr>Слайд 2</vt:lpstr>
      <vt:lpstr>Слайд 3</vt:lpstr>
      <vt:lpstr>Форма тестов:</vt:lpstr>
      <vt:lpstr>Основные функции тестирования:</vt:lpstr>
      <vt:lpstr>Слайд 6</vt:lpstr>
      <vt:lpstr>Требования к компьютерным тестам: 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«Интерактивное тестирование как форма контроля учащихся  на уроках музыки»  </dc:title>
  <dc:creator>Пользователь Windows</dc:creator>
  <cp:lastModifiedBy>Admin</cp:lastModifiedBy>
  <cp:revision>14</cp:revision>
  <dcterms:created xsi:type="dcterms:W3CDTF">2012-12-14T12:59:04Z</dcterms:created>
  <dcterms:modified xsi:type="dcterms:W3CDTF">2012-12-15T14:00:30Z</dcterms:modified>
</cp:coreProperties>
</file>