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9" r:id="rId11"/>
    <p:sldId id="263" r:id="rId12"/>
    <p:sldId id="270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6270407125299331E-2"/>
          <c:w val="1"/>
          <c:h val="0.850291657540360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6"/>
          </c:dPt>
          <c:dPt>
            <c:idx val="1"/>
            <c:explosion val="7"/>
          </c:dPt>
          <c:dLbls>
            <c:dLbl>
              <c:idx val="0"/>
              <c:layout>
                <c:manualLayout>
                  <c:x val="-3.5386183569223406E-2"/>
                  <c:y val="-7.5157340405874795E-2"/>
                </c:manualLayout>
              </c:layout>
              <c:showVal val="1"/>
            </c:dLbl>
            <c:dLbl>
              <c:idx val="1"/>
              <c:layout>
                <c:manualLayout>
                  <c:x val="-9.1216923002527303E-2"/>
                  <c:y val="-3.330651889484696E-3"/>
                </c:manualLayout>
              </c:layout>
              <c:showVal val="1"/>
            </c:dLbl>
            <c:dLbl>
              <c:idx val="2"/>
              <c:layout>
                <c:manualLayout>
                  <c:x val="2.9686517743294248E-2"/>
                  <c:y val="-4.586575485132918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скорее да, чем нет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60</c:v>
                </c:pt>
                <c:pt idx="2">
                  <c:v>13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76482496430447666"/>
          <c:w val="0.95757007347757372"/>
          <c:h val="0.2113656687290746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125852684666378E-3"/>
          <c:y val="0"/>
          <c:w val="0.98763216150420352"/>
          <c:h val="0.864853333030926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"Мой мир"</c:v>
                </c:pt>
                <c:pt idx="1">
                  <c:v>Вконтакте</c:v>
                </c:pt>
                <c:pt idx="2">
                  <c:v>Facebook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98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5580170465491311E-2"/>
          <c:y val="0.82117041563171889"/>
          <c:w val="0.97224117818606004"/>
          <c:h val="0.1415179525416569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4153636719952971E-2"/>
          <c:w val="0.97650002291070392"/>
          <c:h val="0.783179820263725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более 5 часов в день</c:v>
                </c:pt>
                <c:pt idx="1">
                  <c:v>не более 2 часов в день</c:v>
                </c:pt>
                <c:pt idx="2">
                  <c:v>около 2 часов в неделю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2962962962962966E-2"/>
          <c:y val="0.75110060472017692"/>
          <c:w val="0.98703703703703649"/>
          <c:h val="0.225089938128167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780656024560709E-2"/>
          <c:y val="2.7393293176209831E-2"/>
          <c:w val="0.98026741940276207"/>
          <c:h val="0.797465998568360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 влияет</c:v>
                </c:pt>
                <c:pt idx="1">
                  <c:v>влияет незначительно</c:v>
                </c:pt>
                <c:pt idx="2">
                  <c:v>здоровье значительно ухудшилось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93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4698709536307966E-2"/>
          <c:y val="0.72665626319144061"/>
          <c:w val="0.97530129046369363"/>
          <c:h val="0.2495341524009739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11963969592322E-2"/>
          <c:y val="1.3821250594921475E-2"/>
          <c:w val="0.97168815436531975"/>
          <c:h val="0.672053528520202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отношусь равнодушно</c:v>
                </c:pt>
                <c:pt idx="1">
                  <c:v>периодически возникает потребность </c:v>
                </c:pt>
                <c:pt idx="2">
                  <c:v>испытываю ежедневную потребность</c:v>
                </c:pt>
                <c:pt idx="3">
                  <c:v>не представляю свою жизнь без Интернета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14</c:v>
                </c:pt>
                <c:pt idx="3">
                  <c:v>76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60066928665416164"/>
          <c:w val="1"/>
          <c:h val="0.3755212561941823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830201224846894"/>
          <c:h val="0.862905601426424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explosion val="5"/>
          </c:dPt>
          <c:dPt>
            <c:idx val="2"/>
            <c:explosion val="10"/>
          </c:dPt>
          <c:dLbls>
            <c:dLbl>
              <c:idx val="0"/>
              <c:layout>
                <c:manualLayout>
                  <c:x val="-6.3112110986126733E-3"/>
                  <c:y val="-6.5921921149267718E-2"/>
                </c:manualLayout>
              </c:layout>
              <c:showVal val="1"/>
            </c:dLbl>
            <c:dLbl>
              <c:idx val="1"/>
              <c:layout>
                <c:manualLayout>
                  <c:x val="2.2103362079740032E-2"/>
                  <c:y val="-3.1913655789173094E-2"/>
                </c:manualLayout>
              </c:layout>
              <c:showVal val="1"/>
            </c:dLbl>
            <c:dLbl>
              <c:idx val="2"/>
              <c:layout>
                <c:manualLayout>
                  <c:x val="-1.0533308336457943E-2"/>
                  <c:y val="5.168677013867237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чаще раза в неделю</c:v>
                </c:pt>
                <c:pt idx="1">
                  <c:v>реже, чем раз в месяц</c:v>
                </c:pt>
                <c:pt idx="2">
                  <c:v>не употребляю вообще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19</c:v>
                </c:pt>
                <c:pt idx="2">
                  <c:v>80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1132618839311619E-3"/>
          <c:y val="0.79540931315796448"/>
          <c:w val="0.97945866141732252"/>
          <c:h val="0.1807813508538368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833728619052366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explosion val="12"/>
          </c:dPt>
          <c:dLbls>
            <c:dLbl>
              <c:idx val="0"/>
              <c:layout>
                <c:manualLayout>
                  <c:x val="-5.1641712065170854E-2"/>
                  <c:y val="-4.7243348171429063E-2"/>
                </c:manualLayout>
              </c:layout>
              <c:showVal val="1"/>
            </c:dLbl>
            <c:dLbl>
              <c:idx val="1"/>
              <c:layout>
                <c:manualLayout>
                  <c:x val="8.8116414952757141E-2"/>
                  <c:y val="-6.4741560456932759E-2"/>
                </c:manualLayout>
              </c:layout>
              <c:showVal val="1"/>
            </c:dLbl>
            <c:dLbl>
              <c:idx val="2"/>
              <c:layout>
                <c:manualLayout>
                  <c:x val="-0.13413391873055977"/>
                  <c:y val="4.0477702431684186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курю, но редко</c:v>
                </c:pt>
                <c:pt idx="2">
                  <c:v>нет, не курю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90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5.118729950422872E-2"/>
          <c:y val="0.77665507436570425"/>
          <c:w val="0.91845873432487701"/>
          <c:h val="0.1995354330708661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2511331466670841E-3"/>
          <c:y val="1.3195264599894835E-2"/>
          <c:w val="0.99774883857512175"/>
          <c:h val="0.787761814517557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22"/>
          </c:dPt>
          <c:dLbls>
            <c:dLbl>
              <c:idx val="0"/>
              <c:layout>
                <c:manualLayout>
                  <c:x val="0.11542782167490549"/>
                  <c:y val="2.4695021588415376E-2"/>
                </c:manualLayout>
              </c:layout>
              <c:showVal val="1"/>
            </c:dLbl>
            <c:dLbl>
              <c:idx val="1"/>
              <c:layout>
                <c:manualLayout>
                  <c:x val="5.2777762722954404E-2"/>
                  <c:y val="-7.376463193811705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12-14 лет</c:v>
                </c:pt>
                <c:pt idx="1">
                  <c:v>15-18 лет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6293015456401333E-2"/>
          <c:y val="0.82354838953645515"/>
          <c:w val="0.91732119422572178"/>
          <c:h val="0.152642058221649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427424286071996E-2"/>
          <c:w val="1"/>
          <c:h val="0.82253352308094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1042515861351318"/>
                  <c:y val="1.757886548616022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9690266990996832E-2"/>
                  <c:y val="-5.228070421020214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скорее нет, чем 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0586325014457988E-2"/>
          <c:y val="0.79861857354904697"/>
          <c:w val="0.9218779749988889"/>
          <c:h val="0.1710783902013622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435843377500901E-2"/>
          <c:y val="1.4912466110745572E-2"/>
          <c:w val="0.97730674794682926"/>
          <c:h val="0.779002158063576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1452543556204391"/>
                  <c:y val="-6.048694905605793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7.3617634639801852E-2"/>
                  <c:y val="0.14271022891644969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0.24513886596449874"/>
                  <c:y val="-6.825778997172372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46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2.8347684959590939E-2"/>
                  <c:y val="-5.424937241617439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да, всегда смотрю</c:v>
                </c:pt>
                <c:pt idx="1">
                  <c:v>иногда</c:v>
                </c:pt>
                <c:pt idx="2">
                  <c:v>редко</c:v>
                </c:pt>
                <c:pt idx="3">
                  <c:v>нет, не смотрю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41</c:v>
                </c:pt>
                <c:pt idx="2">
                  <c:v>46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251466408227357E-2"/>
          <c:y val="0.65419665499972746"/>
          <c:w val="0.95776775298920969"/>
          <c:h val="0.3219937927583773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8.7779641263253667E-4"/>
          <c:w val="1"/>
          <c:h val="0.628416953296000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физическая зависимость</c:v>
                </c:pt>
                <c:pt idx="1">
                  <c:v>психологическая зависимость</c:v>
                </c:pt>
                <c:pt idx="2">
                  <c:v>физиологическая и психологическая зависимость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36</c:v>
                </c:pt>
                <c:pt idx="2">
                  <c:v>51</c:v>
                </c:pt>
                <c:pt idx="3">
                  <c:v>10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7980825313502521E-2"/>
          <c:y val="0.62011242344706907"/>
          <c:w val="0.97098261154855758"/>
          <c:h val="0.356078083989501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8.8568077812460778E-3"/>
          <c:w val="1"/>
          <c:h val="0.792667055533766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да, полностью</c:v>
                </c:pt>
                <c:pt idx="1">
                  <c:v>частично согласен</c:v>
                </c:pt>
                <c:pt idx="2">
                  <c:v>нет, не согласен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74</c:v>
                </c:pt>
                <c:pt idx="2">
                  <c:v>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874817731116945E-2"/>
          <c:y val="0.76498396886391984"/>
          <c:w val="0.98312518226888401"/>
          <c:h val="0.2112064614609331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038360589541754E-2"/>
          <c:y val="0.10725326000916552"/>
          <c:w val="0.95961558651322465"/>
          <c:h val="0.6708594758988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1021124963546224"/>
                  <c:y val="-0.25227580927384075"/>
                </c:manualLayout>
              </c:layout>
              <c:showVal val="1"/>
            </c:dLbl>
            <c:dLbl>
              <c:idx val="2"/>
              <c:layout>
                <c:manualLayout>
                  <c:x val="-7.6062992125984375E-3"/>
                  <c:y val="-4.4847727367412424E-2"/>
                </c:manualLayout>
              </c:layout>
              <c:showVal val="1"/>
            </c:dLbl>
            <c:dLbl>
              <c:idx val="3"/>
              <c:layout>
                <c:manualLayout>
                  <c:x val="-3.8105491621239655E-2"/>
                  <c:y val="-3.8861392325959331E-2"/>
                </c:manualLayout>
              </c:layout>
              <c:showVal val="1"/>
            </c:dLbl>
            <c:dLbl>
              <c:idx val="4"/>
              <c:layout>
                <c:manualLayout>
                  <c:x val="9.4801433474661828E-2"/>
                  <c:y val="-2.636753739115943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получить кайф</c:v>
                </c:pt>
                <c:pt idx="1">
                  <c:v>от скуки</c:v>
                </c:pt>
                <c:pt idx="2">
                  <c:v>заставили</c:v>
                </c:pt>
                <c:pt idx="3">
                  <c:v>как и его друзья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77</c:v>
                </c:pt>
                <c:pt idx="1">
                  <c:v>1</c:v>
                </c:pt>
                <c:pt idx="2">
                  <c:v>6</c:v>
                </c:pt>
                <c:pt idx="3">
                  <c:v>14</c:v>
                </c:pt>
                <c:pt idx="4">
                  <c:v>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78483689538807733"/>
          <c:w val="0.99848354532606309"/>
          <c:h val="0.1834170728658922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84A1B-DF73-4EB2-BC59-77E7D46FA5B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F2385-2BFA-459D-91E2-EA0B943CB3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66"/>
            <a:ext cx="8072494" cy="8572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Исследовательский проект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00438"/>
            <a:ext cx="7286208" cy="1214446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200" b="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Тема</a:t>
            </a:r>
            <a:r>
              <a:rPr lang="ru-RU" sz="3200" b="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: Модель формирования здорового образа жизни молодежи</a:t>
            </a:r>
            <a:endParaRPr lang="ru-RU" sz="3200" b="0" dirty="0"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44" y="4786322"/>
            <a:ext cx="514353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Исполнитель: </a:t>
            </a:r>
            <a:r>
              <a:rPr lang="ru-RU" sz="3200" dirty="0" err="1" smtClean="0">
                <a:latin typeface="Arial Narrow" pitchFamily="34" charset="0"/>
              </a:rPr>
              <a:t>Бездомова</a:t>
            </a:r>
            <a:r>
              <a:rPr lang="ru-RU" sz="3200" dirty="0" smtClean="0">
                <a:latin typeface="Arial Narrow" pitchFamily="34" charset="0"/>
              </a:rPr>
              <a:t> В.Н. </a:t>
            </a:r>
            <a:endParaRPr lang="ru-RU" sz="3200" dirty="0" smtClean="0">
              <a:latin typeface="Arial Narrow" pitchFamily="34" charset="0"/>
            </a:endParaRPr>
          </a:p>
          <a:p>
            <a:r>
              <a:rPr lang="ru-RU" sz="3200" dirty="0" smtClean="0">
                <a:latin typeface="Arial Narrow" pitchFamily="34" charset="0"/>
              </a:rPr>
              <a:t>Руководитель:</a:t>
            </a:r>
            <a:endParaRPr lang="ru-RU" sz="3200" dirty="0" smtClean="0">
              <a:latin typeface="Arial Narrow" pitchFamily="34" charset="0"/>
            </a:endParaRPr>
          </a:p>
          <a:p>
            <a:r>
              <a:rPr lang="ru-RU" sz="3200" dirty="0" smtClean="0">
                <a:latin typeface="Arial Narrow" pitchFamily="34" charset="0"/>
              </a:rPr>
              <a:t>Иванова Е.Л.</a:t>
            </a:r>
          </a:p>
          <a:p>
            <a:r>
              <a:rPr lang="ru-RU" sz="3200" dirty="0" smtClean="0">
                <a:latin typeface="Arial Narrow" pitchFamily="34" charset="0"/>
              </a:rPr>
              <a:t>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071546"/>
            <a:ext cx="1857388" cy="2195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357166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«Как вы считаете, Интернет влияет на ваше здоровье?»,%</a:t>
            </a:r>
            <a:endParaRPr lang="ru-RU" sz="20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14282" y="1142984"/>
          <a:ext cx="430215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57752" y="285728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«Какова ваша потребность в Интернете?», %</a:t>
            </a:r>
            <a:endParaRPr lang="ru-RU" sz="2000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648200" y="1000108"/>
          <a:ext cx="428151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14290"/>
            <a:ext cx="714380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SWOT-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анализ (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анализ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благоприятных и неблагоприятных факторов)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42844" y="785793"/>
          <a:ext cx="8858312" cy="5859680"/>
        </p:xfrm>
        <a:graphic>
          <a:graphicData uri="http://schemas.openxmlformats.org/drawingml/2006/table">
            <a:tbl>
              <a:tblPr/>
              <a:tblGrid>
                <a:gridCol w="928694"/>
                <a:gridCol w="3429024"/>
                <a:gridCol w="4500594"/>
              </a:tblGrid>
              <a:tr h="2698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Сильные факторы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4" marR="2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Благоприятные возможности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4" marR="2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Неблагоприятные возможности (риски)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4" marR="2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6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1.Возможность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использовать ресурсы существующих социально-культурных учреждений, работающих с молодежью.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2.Возможность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использовать информационные массивы структурных подразделений и организаций, работающих с молодежью.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3. Возможность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привлечения некоммерческих организаций и их ресурсов к решению проблем молодежи города.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4. Возможность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использовать ресурсы Городской федерации детских объединений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4" marR="2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Слабая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нормативно-правовая база по вопросам молодежной политики.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2. Слабое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центров, организующих деятельность на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жилмассивах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неготовность большинства населения к самостоятельной организации данного вида деятельности.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3. Проблемы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кадровом обеспечении.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4.Устаревшие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материально- техническая база и используемые технологии.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4" marR="2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Слабые факторы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4" marR="2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. Незначительная поддержка средств массовой информации. </a:t>
                      </a:r>
                      <a:endParaRPr lang="ru-RU" sz="16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Низкая заинтересованность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молодежи в решении своих проблем.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4" marR="2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1. Несоответствие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перечня услуг, предоставляемых социально- культурными учреждениями, и современных потребностей молодежи.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2.Слабое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включение молодежных общественных структур в деятельность по решению проблем молодежи города.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14" marR="2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Модель формирования здорового образа жизни молодежи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500174"/>
            <a:ext cx="40005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Создание условий для социальной адаптации молодежи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2714620"/>
            <a:ext cx="40005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Пропаганда здорового образа жизни среди молодежи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3857628"/>
            <a:ext cx="40005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Создание условий для здорового образа жизни молодежи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4857760"/>
            <a:ext cx="40005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Эффективная педагогическая тактика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5786454"/>
            <a:ext cx="400052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Эффективный мониторинг действий по улучшению здоровья молодежи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1142984"/>
            <a:ext cx="428628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Создание условий для развития деятельности общественных объединений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14876" y="1714488"/>
            <a:ext cx="428628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Вовлечение в общественную жизнь местного сообщества</a:t>
            </a:r>
            <a:endParaRPr lang="ru-RU" sz="1400" b="1" dirty="0"/>
          </a:p>
        </p:txBody>
      </p:sp>
      <p:cxnSp>
        <p:nvCxnSpPr>
          <p:cNvPr id="13" name="Прямая со стрелкой 12"/>
          <p:cNvCxnSpPr>
            <a:stCxn id="4" idx="3"/>
            <a:endCxn id="9" idx="1"/>
          </p:cNvCxnSpPr>
          <p:nvPr/>
        </p:nvCxnSpPr>
        <p:spPr>
          <a:xfrm flipV="1">
            <a:off x="4143372" y="1404594"/>
            <a:ext cx="571504" cy="41874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3"/>
            <a:endCxn id="11" idx="1"/>
          </p:cNvCxnSpPr>
          <p:nvPr/>
        </p:nvCxnSpPr>
        <p:spPr>
          <a:xfrm>
            <a:off x="4143372" y="1823340"/>
            <a:ext cx="571504" cy="15275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4876" y="2357430"/>
            <a:ext cx="428628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Повышение социальной ответственности и социальной активности через активизацию широких слоев населения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14876" y="3143248"/>
            <a:ext cx="428628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Реализация программ по пропаганде здорового образа жизни</a:t>
            </a:r>
            <a:endParaRPr lang="ru-RU" sz="1400" dirty="0"/>
          </a:p>
        </p:txBody>
      </p:sp>
      <p:cxnSp>
        <p:nvCxnSpPr>
          <p:cNvPr id="20" name="Прямая со стрелкой 19"/>
          <p:cNvCxnSpPr>
            <a:stCxn id="5" idx="3"/>
          </p:cNvCxnSpPr>
          <p:nvPr/>
        </p:nvCxnSpPr>
        <p:spPr>
          <a:xfrm flipV="1">
            <a:off x="4143372" y="2714620"/>
            <a:ext cx="571504" cy="32316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3"/>
            <a:endCxn id="18" idx="1"/>
          </p:cNvCxnSpPr>
          <p:nvPr/>
        </p:nvCxnSpPr>
        <p:spPr>
          <a:xfrm>
            <a:off x="4143372" y="3037786"/>
            <a:ext cx="571504" cy="367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14876" y="3786190"/>
            <a:ext cx="428628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Создание и развитие объектов социальной инфраструктуры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714876" y="4357694"/>
            <a:ext cx="42862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Поддержка программ организации досуга</a:t>
            </a:r>
            <a:endParaRPr lang="ru-RU" sz="1400" dirty="0"/>
          </a:p>
        </p:txBody>
      </p:sp>
      <p:cxnSp>
        <p:nvCxnSpPr>
          <p:cNvPr id="29" name="Прямая со стрелкой 28"/>
          <p:cNvCxnSpPr>
            <a:stCxn id="6" idx="3"/>
            <a:endCxn id="23" idx="1"/>
          </p:cNvCxnSpPr>
          <p:nvPr/>
        </p:nvCxnSpPr>
        <p:spPr>
          <a:xfrm flipV="1">
            <a:off x="4143372" y="4047800"/>
            <a:ext cx="571504" cy="1329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3"/>
            <a:endCxn id="27" idx="1"/>
          </p:cNvCxnSpPr>
          <p:nvPr/>
        </p:nvCxnSpPr>
        <p:spPr>
          <a:xfrm>
            <a:off x="4143372" y="4180794"/>
            <a:ext cx="571504" cy="33078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14876" y="4786322"/>
            <a:ext cx="428628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Эффективная организация образовательного процесса, индивидуальный подход</a:t>
            </a:r>
            <a:endParaRPr lang="ru-RU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714876" y="5429264"/>
            <a:ext cx="42862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Использование здоровьесберегающих технологий</a:t>
            </a:r>
            <a:endParaRPr lang="ru-RU" sz="1400" dirty="0"/>
          </a:p>
        </p:txBody>
      </p:sp>
      <p:cxnSp>
        <p:nvCxnSpPr>
          <p:cNvPr id="40" name="Прямая со стрелкой 39"/>
          <p:cNvCxnSpPr>
            <a:stCxn id="7" idx="3"/>
            <a:endCxn id="32" idx="1"/>
          </p:cNvCxnSpPr>
          <p:nvPr/>
        </p:nvCxnSpPr>
        <p:spPr>
          <a:xfrm flipV="1">
            <a:off x="4143372" y="5047932"/>
            <a:ext cx="571504" cy="1329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7" idx="3"/>
            <a:endCxn id="38" idx="1"/>
          </p:cNvCxnSpPr>
          <p:nvPr/>
        </p:nvCxnSpPr>
        <p:spPr>
          <a:xfrm>
            <a:off x="4143372" y="5180926"/>
            <a:ext cx="571504" cy="40222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14876" y="5786454"/>
            <a:ext cx="428628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Совершенствование законодательства по охране здоровья молодежи</a:t>
            </a:r>
            <a:endParaRPr lang="ru-RU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4714876" y="6357958"/>
            <a:ext cx="42862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Мониторинг результатов предпринимаемых мер</a:t>
            </a:r>
            <a:endParaRPr lang="ru-RU" sz="1400" dirty="0"/>
          </a:p>
        </p:txBody>
      </p:sp>
      <p:cxnSp>
        <p:nvCxnSpPr>
          <p:cNvPr id="46" name="Прямая со стрелкой 45"/>
          <p:cNvCxnSpPr>
            <a:stCxn id="8" idx="3"/>
            <a:endCxn id="43" idx="1"/>
          </p:cNvCxnSpPr>
          <p:nvPr/>
        </p:nvCxnSpPr>
        <p:spPr>
          <a:xfrm flipV="1">
            <a:off x="4143372" y="6048064"/>
            <a:ext cx="571504" cy="20005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8" idx="3"/>
            <a:endCxn id="44" idx="1"/>
          </p:cNvCxnSpPr>
          <p:nvPr/>
        </p:nvCxnSpPr>
        <p:spPr>
          <a:xfrm>
            <a:off x="4143372" y="6248119"/>
            <a:ext cx="571504" cy="2637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Повышение гражданской активности молодежи;</a:t>
            </a: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Включение молодежи в процесс принятия решений в рамках молодежной политики;</a:t>
            </a: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Рост числа реализованных молодежных инициатив;</a:t>
            </a: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Появление новых программ по пропаганде здорового образа жизни;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Формирование инициативных групп по пропаганде здорового образа жизни;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Качественное изменение содержания социальной рекламы, созданной молодежью для молодежи;</a:t>
            </a:r>
            <a:endParaRPr lang="ru-RU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Появление у молодежи установок на здоровый образ жизни.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Ожидаемые результаты: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Доклад окончен, благодарю за внимание!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842968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Цель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: изучение влияния вредных привычек на здоровье молодежи и разработка модели формирования здорового образа жизни молодежи</a:t>
            </a:r>
            <a:endParaRPr lang="ru-RU" sz="2800" i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Задачи :  </a:t>
            </a:r>
          </a:p>
          <a:p>
            <a:pPr>
              <a:buFontTx/>
              <a:buChar char="-"/>
            </a:pPr>
            <a:r>
              <a:rPr lang="ru-RU" sz="2800" i="1" dirty="0" smtClean="0">
                <a:latin typeface="Arial Black" pitchFamily="34" charset="0"/>
              </a:rPr>
              <a:t>изучить теоретические аспекты здорового образа жизни;</a:t>
            </a:r>
            <a:endParaRPr lang="ru-RU" sz="2800" i="1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ru-RU" sz="2800" i="1" dirty="0" smtClean="0">
                <a:latin typeface="Arial Black" pitchFamily="34" charset="0"/>
              </a:rPr>
              <a:t>провести исследование, направленное на выявление зависимости к вредным привычкам у подростков;</a:t>
            </a:r>
            <a:endParaRPr lang="ru-RU" sz="2800" i="1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ru-RU" sz="2800" i="1" dirty="0" smtClean="0">
                <a:latin typeface="Arial Black" pitchFamily="34" charset="0"/>
              </a:rPr>
              <a:t>разработать модель формирования здорового образа жизни молодежи.</a:t>
            </a:r>
            <a:endParaRPr lang="ru-RU" sz="2800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Объект исследования </a:t>
            </a:r>
            <a:r>
              <a:rPr lang="ru-RU" sz="2800" i="1" dirty="0" smtClean="0">
                <a:latin typeface="Arial Black" pitchFamily="34" charset="0"/>
              </a:rPr>
              <a:t>–подростки (</a:t>
            </a:r>
            <a:r>
              <a:rPr lang="ru-RU" sz="2800" i="1" dirty="0" smtClean="0">
                <a:latin typeface="Arial Black" pitchFamily="34" charset="0"/>
              </a:rPr>
              <a:t>12-18 лет</a:t>
            </a:r>
            <a:r>
              <a:rPr lang="ru-RU" sz="2800" i="1" dirty="0" smtClean="0">
                <a:latin typeface="Arial Black" pitchFamily="34" charset="0"/>
              </a:rPr>
              <a:t>)</a:t>
            </a:r>
            <a:endParaRPr lang="ru-RU" sz="2800" i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Предмет исследования </a:t>
            </a:r>
            <a:r>
              <a:rPr lang="ru-RU" sz="2800" i="1" dirty="0" smtClean="0">
                <a:latin typeface="Arial Black" pitchFamily="34" charset="0"/>
              </a:rPr>
              <a:t>–вредные привычки, угрожающие здоровью молодежи.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Гипотеза</a:t>
            </a:r>
            <a:r>
              <a:rPr lang="ru-RU" sz="2800" i="1" dirty="0" smtClean="0">
                <a:latin typeface="Arial Black" pitchFamily="34" charset="0"/>
              </a:rPr>
              <a:t> – вредные привычки глубоко укоренились среди молодежи.</a:t>
            </a:r>
            <a:endParaRPr lang="ru-RU" sz="2800" i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Программа исследования </a:t>
            </a:r>
            <a:r>
              <a:rPr lang="ru-RU" sz="2800" i="1" dirty="0" smtClean="0">
                <a:latin typeface="Arial Black" pitchFamily="34" charset="0"/>
              </a:rPr>
              <a:t>– опросный лист, состоящий из 29 вопросов.</a:t>
            </a:r>
          </a:p>
          <a:p>
            <a:pPr>
              <a:buNone/>
            </a:pPr>
            <a:endParaRPr lang="ru-RU" sz="28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Выборка</a:t>
            </a:r>
            <a:r>
              <a:rPr lang="ru-RU" sz="2800" i="1" dirty="0" smtClean="0">
                <a:latin typeface="Arial Black" pitchFamily="34" charset="0"/>
              </a:rPr>
              <a:t> 119 человек.</a:t>
            </a:r>
            <a:endParaRPr lang="ru-RU" sz="2800" i="1" dirty="0">
              <a:latin typeface="Arial Black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524372"/>
            <a:ext cx="2333628" cy="233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7158" y="428604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«Ведете ли вы здоровый образ жизни?», %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428604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Times New Roman" pitchFamily="18" charset="0"/>
              </a:rPr>
              <a:t>«Как часто вы употребляете алкоголь?», </a:t>
            </a:r>
            <a:r>
              <a:rPr lang="ru-RU" sz="2000" b="1" dirty="0" smtClean="0">
                <a:ea typeface="Times New Roman" pitchFamily="18" charset="0"/>
              </a:rPr>
              <a:t>%</a:t>
            </a:r>
            <a:r>
              <a:rPr lang="ru-RU" b="1" dirty="0" smtClean="0">
                <a:ea typeface="Times New Roman" pitchFamily="18" charset="0"/>
              </a:rPr>
              <a:t> </a:t>
            </a:r>
            <a:endParaRPr lang="ru-RU" sz="2400" b="1" dirty="0" smtClean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</p:nvPr>
        </p:nvGraphicFramePr>
        <p:xfrm>
          <a:off x="428596" y="1214422"/>
          <a:ext cx="392909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</p:nvPr>
        </p:nvGraphicFramePr>
        <p:xfrm>
          <a:off x="4643438" y="1214422"/>
          <a:ext cx="40005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5720" y="285728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«Вы курите?», </a:t>
            </a:r>
            <a:r>
              <a:rPr lang="ru-RU" sz="2000" b="1" dirty="0" smtClean="0"/>
              <a:t>%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3438" y="285728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«С какого возраста вы начали курить?», </a:t>
            </a:r>
            <a:r>
              <a:rPr lang="ru-RU" sz="2000" b="1" dirty="0" smtClean="0"/>
              <a:t>%</a:t>
            </a:r>
            <a:endParaRPr lang="ru-RU" sz="2000" b="1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457200" y="1000108"/>
          <a:ext cx="405923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Содержимое 14"/>
          <p:cNvGraphicFramePr>
            <a:graphicFrameLocks noGrp="1"/>
          </p:cNvGraphicFramePr>
          <p:nvPr>
            <p:ph sz="half" idx="2"/>
          </p:nvPr>
        </p:nvGraphicFramePr>
        <p:xfrm>
          <a:off x="4643438" y="1000108"/>
          <a:ext cx="406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5720" y="214290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«Нужна ли пропаганда против наркотиков?», </a:t>
            </a:r>
            <a:r>
              <a:rPr lang="ru-RU" sz="2000" b="1" dirty="0" smtClean="0"/>
              <a:t>%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285728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</a:t>
            </a:r>
            <a:r>
              <a:rPr lang="ru-RU" sz="2000" b="1" dirty="0" smtClean="0"/>
              <a:t>Смотрите ли вы социальные ролики о вреде наркотиков?</a:t>
            </a:r>
            <a:r>
              <a:rPr lang="ru-RU" sz="2000" b="1" dirty="0" smtClean="0"/>
              <a:t>», </a:t>
            </a:r>
            <a:r>
              <a:rPr lang="ru-RU" sz="2000" b="1" dirty="0" smtClean="0"/>
              <a:t>%</a:t>
            </a:r>
            <a:endParaRPr lang="ru-RU" sz="2000" b="1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457200" y="1000108"/>
          <a:ext cx="405923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Содержимое 14"/>
          <p:cNvGraphicFramePr>
            <a:graphicFrameLocks noGrp="1"/>
          </p:cNvGraphicFramePr>
          <p:nvPr>
            <p:ph sz="half" idx="2"/>
          </p:nvPr>
        </p:nvGraphicFramePr>
        <p:xfrm>
          <a:off x="4648200" y="1071546"/>
          <a:ext cx="405923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4282" y="285728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«Что такое наркотическая зависимость?», %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57686" y="214290"/>
            <a:ext cx="4643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«Согласны ли вы с людьми, которые считают, что наркоманов нужно отделить от общества?» </a:t>
            </a:r>
            <a:r>
              <a:rPr lang="ru-RU" sz="2000" b="1" dirty="0" smtClean="0"/>
              <a:t>%</a:t>
            </a:r>
            <a:endParaRPr lang="ru-RU" sz="2000" b="1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457200" y="1071546"/>
          <a:ext cx="405923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Содержимое 14"/>
          <p:cNvGraphicFramePr>
            <a:graphicFrameLocks noGrp="1"/>
          </p:cNvGraphicFramePr>
          <p:nvPr>
            <p:ph sz="half" idx="2"/>
          </p:nvPr>
        </p:nvGraphicFramePr>
        <p:xfrm>
          <a:off x="4648200" y="1524000"/>
          <a:ext cx="4059238" cy="519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7224" y="857232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«С какой целью наркоман употребляет наркотик?»,%</a:t>
            </a:r>
            <a:endParaRPr lang="ru-RU" sz="20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8596" y="285728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«В каких социальных сетях вы зарегистрированы?», </a:t>
            </a:r>
            <a:r>
              <a:rPr lang="ru-RU" sz="2000" b="1" dirty="0" smtClean="0"/>
              <a:t>%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214290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«Сколько времени вы проводите в Интернете?», </a:t>
            </a:r>
            <a:r>
              <a:rPr lang="ru-RU" sz="2000" b="1" dirty="0" smtClean="0"/>
              <a:t>%</a:t>
            </a:r>
            <a:endParaRPr lang="ru-RU" sz="2000" b="1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</p:nvPr>
        </p:nvGraphicFramePr>
        <p:xfrm>
          <a:off x="457200" y="1000108"/>
          <a:ext cx="405923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Содержимое 14"/>
          <p:cNvGraphicFramePr>
            <a:graphicFrameLocks noGrp="1"/>
          </p:cNvGraphicFramePr>
          <p:nvPr>
            <p:ph sz="half" idx="2"/>
          </p:nvPr>
        </p:nvGraphicFramePr>
        <p:xfrm>
          <a:off x="4648200" y="928670"/>
          <a:ext cx="405923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572</TotalTime>
  <Words>580</Words>
  <PresentationFormat>Экран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Тема: Модель формирования здорового образа жизни молодежи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Модель формирования здорового образа жизни молодежи</vt:lpstr>
      <vt:lpstr>Ожидаемые результаты: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 GAME 2007</cp:lastModifiedBy>
  <cp:revision>84</cp:revision>
  <dcterms:modified xsi:type="dcterms:W3CDTF">2012-02-20T18:00:53Z</dcterms:modified>
</cp:coreProperties>
</file>