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58" r:id="rId6"/>
    <p:sldId id="268" r:id="rId7"/>
    <p:sldId id="260" r:id="rId8"/>
    <p:sldId id="261" r:id="rId9"/>
    <p:sldId id="262" r:id="rId10"/>
    <p:sldId id="26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4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7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05403B0-1002-4A47-92C4-34C4A29D059E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5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8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95897E1-E8B0-41BC-AC04-DE2B51EB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3B0-1002-4A47-92C4-34C4A29D059E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97E1-E8B0-41BC-AC04-DE2B51EB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3B0-1002-4A47-92C4-34C4A29D059E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97E1-E8B0-41BC-AC04-DE2B51EB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05403B0-1002-4A47-92C4-34C4A29D059E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7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97E1-E8B0-41BC-AC04-DE2B51EB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5" y="7035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4" y="309491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05403B0-1002-4A47-92C4-34C4A29D059E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7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95897E1-E8B0-41BC-AC04-DE2B51EB1F2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5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5403B0-1002-4A47-92C4-34C4A29D059E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95897E1-E8B0-41BC-AC04-DE2B51EB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05403B0-1002-4A47-92C4-34C4A29D059E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95897E1-E8B0-41BC-AC04-DE2B51EB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03B0-1002-4A47-92C4-34C4A29D059E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97E1-E8B0-41BC-AC04-DE2B51EB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5403B0-1002-4A47-92C4-34C4A29D059E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1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95897E1-E8B0-41BC-AC04-DE2B51EB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05403B0-1002-4A47-92C4-34C4A29D059E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95897E1-E8B0-41BC-AC04-DE2B51EB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05403B0-1002-4A47-92C4-34C4A29D059E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95897E1-E8B0-41BC-AC04-DE2B51EB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5" y="14069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5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05403B0-1002-4A47-92C4-34C4A29D059E}" type="datetimeFigureOut">
              <a:rPr lang="ru-RU" smtClean="0"/>
              <a:pPr/>
              <a:t>08.05.2012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1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95897E1-E8B0-41BC-AC04-DE2B51EB1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ge-sdadim.ru/index.php/metod/5-4astc/6--8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http://www.twirpx.com/file/460557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836712"/>
            <a:ext cx="7272808" cy="1440160"/>
          </a:xfrm>
          <a:prstGeom prst="rect">
            <a:avLst/>
          </a:prstGeom>
          <a:noFill/>
          <a:ln w="57150" cmpd="thickThin">
            <a:solidFill>
              <a:schemeClr val="accent6">
                <a:lumMod val="20000"/>
                <a:lumOff val="8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76289"/>
            <a:ext cx="7847880" cy="147002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ЕГЭ</a:t>
            </a:r>
            <a:r>
              <a:rPr lang="ru-RU" dirty="0" smtClean="0"/>
              <a:t> по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обществознанию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492896"/>
            <a:ext cx="7488832" cy="1752600"/>
          </a:xfrm>
        </p:spPr>
        <p:txBody>
          <a:bodyPr>
            <a:normAutofit lnSpcReduction="10000"/>
          </a:bodyPr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Рекомендации</a:t>
            </a:r>
          </a:p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 выполнению</a:t>
            </a:r>
          </a:p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задания С8</a:t>
            </a:r>
          </a:p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(сложный план) 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5229200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Копылова Ирина Михайловна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Учитель  истории и обществознания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ГБОУ школа №580 приморского района Санкт-Петербурга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" cy="5976664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pPr algn="ctr"/>
            <a:r>
              <a:rPr lang="ru-RU" sz="31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Пример 2</a:t>
            </a:r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b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27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вопросная форма плана</a:t>
            </a:r>
            <a:endParaRPr lang="ru-RU" sz="27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644056" cy="5943600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Вам предстоит подготовить развернутый ответ по теме </a:t>
            </a:r>
            <a:r>
              <a:rPr lang="ru-RU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«Правонарушение»</a:t>
            </a: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</a:t>
            </a:r>
          </a:p>
          <a:p>
            <a:endParaRPr lang="ru-RU" sz="1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Составьте план, в соответствии с которым будете освещать эту тему.</a:t>
            </a:r>
          </a:p>
          <a:p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План должен содержать не менее трех пунктов, из которых два или более детализированы</a:t>
            </a:r>
            <a:endParaRPr lang="ru-RU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51920" y="332656"/>
            <a:ext cx="5075418" cy="5976704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lnSpcReduction="10000"/>
          </a:bodyPr>
          <a:lstStyle/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endParaRPr lang="ru-RU" sz="1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Что такое правонарушение?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Какими признаками обладает правонарушение?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1) противоправность;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2) общественная опасность;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3) виновность;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4) юридическая ответственность.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 startAt="3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Какие существуют виды правонарушений?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1) проступки;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2) преступления.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 startAt="4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Каковы причины правонарушений?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 startAt="4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Какова  юридическая ответственности за правонарушение?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1) административная;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2) уголовная;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3) дисциплинарная;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4) гражданско-правовая.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5) материальная.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AutoNum type="arabicParenR"/>
            </a:pPr>
            <a:endParaRPr lang="ru-RU" sz="1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endParaRPr lang="ru-RU" sz="2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315492" y="1916832"/>
            <a:ext cx="6828508" cy="16561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ФИПИ о Задании С8 ЕГЭ по обществознанию. Как написать план.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555776" y="4149080"/>
            <a:ext cx="6324452" cy="22955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Маркин С.А.ЕГЭ. Обществознание. Выполнение заданий части С. М.: Айрис-пресс, 2011.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Рисунок 7" descr="d77fa59bae29.pn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060848"/>
            <a:ext cx="1296144" cy="953962"/>
          </a:xfrm>
          <a:prstGeom prst="rect">
            <a:avLst/>
          </a:prstGeom>
        </p:spPr>
      </p:pic>
      <p:pic>
        <p:nvPicPr>
          <p:cNvPr id="9" name="Рисунок 8" descr="51a07a7159192d08cc15e847bd57a143.pn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87624" y="4365104"/>
            <a:ext cx="1334266" cy="10801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7544" y="476672"/>
            <a:ext cx="3816424" cy="523220"/>
          </a:xfrm>
          <a:prstGeom prst="rect">
            <a:avLst/>
          </a:prstGeom>
          <a:noFill/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ССЫЛКИ</a:t>
            </a: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92697"/>
            <a:ext cx="2376264" cy="1224136"/>
          </a:xfrm>
          <a:prstGeom prst="rect">
            <a:avLst/>
          </a:prstGeom>
          <a:noFill/>
          <a:ln w="57150" cmpd="dbl">
            <a:solidFill>
              <a:schemeClr val="accent6">
                <a:lumMod val="20000"/>
                <a:lumOff val="8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38100" cmpd="thickThin">
                <a:solidFill>
                  <a:schemeClr val="tx1"/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1"/>
            <a:ext cx="2304256" cy="144016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План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3491880" y="332656"/>
            <a:ext cx="5256584" cy="2232248"/>
          </a:xfrm>
          <a:prstGeom prst="wedgeRectCallout">
            <a:avLst>
              <a:gd name="adj1" fmla="val -63345"/>
              <a:gd name="adj2" fmla="val -9307"/>
            </a:avLst>
          </a:prstGeom>
          <a:noFill/>
          <a:ln w="57150" cmpd="thickThin">
            <a:solidFill>
              <a:schemeClr val="accent6">
                <a:lumMod val="20000"/>
                <a:lumOff val="80000"/>
              </a:schemeClr>
            </a:solidFill>
            <a:beve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четкое последовательное представление частей содержания изученного вопроса (или текста) в кратких формулировках, отражающих тему и/или основную идею соответствующего фрагмента, многообразие его смысловых связей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933057"/>
            <a:ext cx="2376264" cy="1224136"/>
          </a:xfrm>
          <a:prstGeom prst="rect">
            <a:avLst/>
          </a:prstGeom>
          <a:noFill/>
          <a:ln w="57150" cmpd="dbl">
            <a:solidFill>
              <a:schemeClr val="accent6">
                <a:lumMod val="20000"/>
                <a:lumOff val="8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38100" cmpd="thickThin">
                <a:solidFill>
                  <a:schemeClr val="tx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077072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Сложный план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635896" y="3789041"/>
            <a:ext cx="5256584" cy="2520280"/>
          </a:xfrm>
          <a:prstGeom prst="wedgeRectCallout">
            <a:avLst>
              <a:gd name="adj1" fmla="val -63345"/>
              <a:gd name="adj2" fmla="val -9307"/>
            </a:avLst>
          </a:prstGeom>
          <a:noFill/>
          <a:ln w="57150" cmpd="thickThin">
            <a:solidFill>
              <a:schemeClr val="accent6">
                <a:lumMod val="20000"/>
                <a:lumOff val="80000"/>
              </a:schemeClr>
            </a:solidFill>
            <a:beve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предполагает деление всего содержания темы на разделы (пункты) и подразделы (подпункты), может быть еще более детальное разделение. </a:t>
            </a:r>
          </a:p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Минимальные требования в этом задании – </a:t>
            </a:r>
            <a:r>
              <a:rPr lang="ru-RU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разделение содержания на </a:t>
            </a:r>
            <a:r>
              <a:rPr lang="ru-RU" b="1" i="1" u="sng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три пункта</a:t>
            </a:r>
            <a:r>
              <a:rPr lang="ru-RU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b="1" i="1" u="sng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два из которых делятся на подпункты</a:t>
            </a:r>
            <a:r>
              <a:rPr lang="ru-RU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(как минимум два)</a:t>
            </a:r>
            <a:endParaRPr lang="ru-RU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animBg="1"/>
      <p:bldP spid="5" grpId="0" animBg="1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608128" cy="6229688"/>
          </a:xfrm>
        </p:spPr>
        <p:txBody>
          <a:bodyPr>
            <a:noAutofit/>
          </a:bodyPr>
          <a:lstStyle/>
          <a:p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Критерии оценивания задания С8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116013" y="530662"/>
          <a:ext cx="7812088" cy="579667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12371"/>
                <a:gridCol w="89971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Содержание верного ответа и указания по оцениванию</a:t>
                      </a:r>
                      <a:r>
                        <a:rPr lang="ru-RU" sz="1600" dirty="0"/>
                        <a:t/>
                      </a:r>
                      <a:br>
                        <a:rPr lang="ru-RU" sz="1600" dirty="0"/>
                      </a:br>
                      <a:r>
                        <a:rPr lang="ru-RU" sz="1600" dirty="0"/>
                        <a:t>(допускаются иные формулировки ответа, не искажающие его смысла</a:t>
                      </a:r>
                      <a:r>
                        <a:rPr lang="ru-RU" sz="1600" dirty="0" smtClean="0"/>
                        <a:t>)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Баллы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</a:tr>
              <a:tr h="1133237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При анализе ответа учитываются:</a:t>
                      </a:r>
                      <a:br>
                        <a:rPr lang="ru-RU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</a:br>
                      <a:r>
                        <a:rPr lang="ru-RU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− корректность формулировок пунктов плана с точки зрения их соответствия заданной теме;</a:t>
                      </a:r>
                      <a:br>
                        <a:rPr lang="ru-RU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</a:br>
                      <a:r>
                        <a:rPr lang="ru-RU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− соответствие структуры предложенного ответа плану сложного типа.</a:t>
                      </a:r>
                      <a:endParaRPr lang="ru-RU" sz="16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Формулировки пунктов плана корректны и позволяют раскрыть содержание темы по существу. Структура ответа соответствует плану сложного типа (содержит не менее трех пунктов, два из которых детализированы).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Формулировки пунктов плана корректны и позволяют раскрыть содержание темы. План включает два пункта, каждый из которых детализирован в подпунктах</a:t>
                      </a:r>
                      <a:r>
                        <a:rPr lang="ru-RU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/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/>
                      </a:r>
                      <a:b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</a:br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ИЛИ Формулировки пунктов плана корректны и позволяют раскрыть содержание темы. План включает не менее трех пунктов, из которых один детализирован</a:t>
                      </a:r>
                      <a:r>
                        <a:rPr lang="ru-RU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/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/>
                      </a:r>
                      <a:b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</a:br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ИЛИ Один из пунктов плана не отражает содержания темы. Структура ответа соответствует плану сложного типа.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608128" cy="6229688"/>
          </a:xfrm>
        </p:spPr>
        <p:txBody>
          <a:bodyPr>
            <a:noAutofit/>
          </a:bodyPr>
          <a:lstStyle/>
          <a:p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Критерии оценивания задания С8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115616" y="1124744"/>
          <a:ext cx="7812088" cy="4572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12371"/>
                <a:gridCol w="89971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Содержание верного ответа и указания по оцениванию</a:t>
                      </a:r>
                      <a:r>
                        <a:rPr lang="ru-RU" sz="1600" dirty="0"/>
                        <a:t/>
                      </a:r>
                      <a:br>
                        <a:rPr lang="ru-RU" sz="1600" dirty="0"/>
                      </a:br>
                      <a:r>
                        <a:rPr lang="ru-RU" sz="1600" dirty="0"/>
                        <a:t>(допускаются иные формулировки ответа, не искажающие его смысла</a:t>
                      </a:r>
                      <a:r>
                        <a:rPr lang="ru-RU" sz="1600" dirty="0" smtClean="0"/>
                        <a:t>)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Баллы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Формулировки пунктов плана корректны и позволяют раскрыть содержание указанной темы. План включает два пункта, один из которых детализирован.</a:t>
                      </a:r>
                      <a:b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</a:br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/>
                      </a:r>
                      <a:b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</a:br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ИЛИ Формулировки пунктов плана корректны и позволяют раскрыть содержание указанной темы. План по своей структуре является простым и содержит не менее трех пунктов</a:t>
                      </a:r>
                      <a:r>
                        <a:rPr lang="ru-RU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/>
                      <a:endParaRPr lang="ru-RU" sz="16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План по содержанию и структуре не раскрывает указанной темы</a:t>
                      </a:r>
                      <a:r>
                        <a:rPr lang="ru-RU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endParaRPr lang="ru-RU" sz="16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0" i="1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Максимальный балл 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3</a:t>
                      </a:r>
                    </a:p>
                    <a:p>
                      <a:pPr algn="ctr"/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  <a:ln w="57150" cmpd="thickThin">
            <a:solidFill>
              <a:schemeClr val="accent6">
                <a:lumMod val="20000"/>
                <a:lumOff val="8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Разновидности задания С8</a:t>
            </a: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700809"/>
            <a:ext cx="4038600" cy="4741987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77500" lnSpcReduction="20000"/>
          </a:bodyPr>
          <a:lstStyle/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endParaRPr lang="ru-RU" sz="32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r>
              <a:rPr lang="ru-RU" sz="31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Составление плана ответа по какому-либо одному из аспектов широкой темы: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Целесообразно начинать составление плана с раскрытия более широкого понятия, а затем переходить к тому аспекту,</a:t>
            </a:r>
            <a:b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который необходимо рассмотреть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752529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77500" lnSpcReduction="20000"/>
          </a:bodyPr>
          <a:lstStyle/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arabicPeriod" startAt="2"/>
            </a:pPr>
            <a:endParaRPr lang="ru-RU" sz="32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arabicPeriod" startAt="2"/>
            </a:pPr>
            <a:r>
              <a:rPr lang="ru-RU" sz="31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Составление плана ответа по какой-либо узкой теме</a:t>
            </a:r>
            <a:endParaRPr lang="ru-RU" sz="31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300192" y="1196752"/>
            <a:ext cx="792088" cy="432049"/>
          </a:xfrm>
          <a:prstGeom prst="downArrow">
            <a:avLst/>
          </a:prstGeom>
          <a:noFill/>
          <a:ln w="57150" cmpd="thickThin">
            <a:solidFill>
              <a:schemeClr val="accent6">
                <a:lumMod val="20000"/>
                <a:lumOff val="8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051720" y="1196752"/>
            <a:ext cx="792088" cy="432049"/>
          </a:xfrm>
          <a:prstGeom prst="downArrow">
            <a:avLst/>
          </a:prstGeom>
          <a:noFill/>
          <a:ln w="57150" cmpd="thickThin">
            <a:solidFill>
              <a:schemeClr val="accent6">
                <a:lumMod val="20000"/>
                <a:lumOff val="8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2332"/>
            <a:ext cx="651393" cy="6453336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ru-RU" sz="28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Как работать над заданием: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259632" y="260648"/>
            <a:ext cx="7632848" cy="648072"/>
          </a:xfrm>
          <a:ln w="57150" cmpd="thickThin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>
              <a:buClr>
                <a:schemeClr val="accent6">
                  <a:lumMod val="20000"/>
                  <a:lumOff val="80000"/>
                </a:schemeClr>
              </a:buClr>
              <a:buSzPct val="100000"/>
              <a:buFont typeface="+mj-lt"/>
              <a:buAutoNum type="arabicPeriod"/>
            </a:pPr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Представьте содержание обществоведческого курса, раскрывающее предложенную тему.</a:t>
            </a:r>
          </a:p>
          <a:p>
            <a:endParaRPr lang="ru-RU" sz="1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Содержимое 4"/>
          <p:cNvSpPr>
            <a:spLocks noGrp="1"/>
          </p:cNvSpPr>
          <p:nvPr>
            <p:ph sz="quarter" idx="2"/>
          </p:nvPr>
        </p:nvSpPr>
        <p:spPr>
          <a:xfrm>
            <a:off x="1259632" y="2564904"/>
            <a:ext cx="7632848" cy="648072"/>
          </a:xfrm>
          <a:ln w="57150" cmpd="thickThin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>
              <a:buClr>
                <a:schemeClr val="accent6">
                  <a:lumMod val="20000"/>
                  <a:lumOff val="80000"/>
                </a:schemeClr>
              </a:buClr>
              <a:buSzPct val="100000"/>
              <a:buFont typeface="+mj-lt"/>
              <a:buAutoNum type="arabicPeriod" startAt="4"/>
            </a:pPr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каждой части выделите несколько положений, развивающих главную мысль. 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Содержимое 4"/>
          <p:cNvSpPr>
            <a:spLocks noGrp="1"/>
          </p:cNvSpPr>
          <p:nvPr>
            <p:ph sz="quarter" idx="2"/>
          </p:nvPr>
        </p:nvSpPr>
        <p:spPr>
          <a:xfrm>
            <a:off x="1259632" y="1988840"/>
            <a:ext cx="7632848" cy="360040"/>
          </a:xfrm>
          <a:ln w="57150" cmpd="thickThin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>
              <a:buClr>
                <a:schemeClr val="accent6">
                  <a:lumMod val="20000"/>
                  <a:lumOff val="80000"/>
                </a:schemeClr>
              </a:buClr>
              <a:buSzPct val="100000"/>
              <a:buFont typeface="+mj-lt"/>
              <a:buAutoNum type="arabicPeriod" startAt="3"/>
            </a:pPr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Озаглавьте каждую часть. 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Содержимое 4"/>
          <p:cNvSpPr>
            <a:spLocks noGrp="1"/>
          </p:cNvSpPr>
          <p:nvPr>
            <p:ph sz="quarter" idx="2"/>
          </p:nvPr>
        </p:nvSpPr>
        <p:spPr>
          <a:xfrm>
            <a:off x="1259632" y="1124744"/>
            <a:ext cx="7632848" cy="648072"/>
          </a:xfrm>
          <a:ln w="57150" cmpd="thickThin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>
              <a:buClr>
                <a:schemeClr val="accent6">
                  <a:lumMod val="20000"/>
                  <a:lumOff val="80000"/>
                </a:schemeClr>
              </a:buClr>
              <a:buSzPct val="100000"/>
              <a:buFont typeface="+mj-lt"/>
              <a:buAutoNum type="arabicPeriod" startAt="2"/>
            </a:pPr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Разделите это содержание на смысловые части, выделив в каждой из них главную мысль. 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Содержимое 4"/>
          <p:cNvSpPr>
            <a:spLocks noGrp="1"/>
          </p:cNvSpPr>
          <p:nvPr>
            <p:ph sz="quarter" idx="2"/>
          </p:nvPr>
        </p:nvSpPr>
        <p:spPr>
          <a:xfrm>
            <a:off x="1259632" y="3429000"/>
            <a:ext cx="7632848" cy="936104"/>
          </a:xfrm>
          <a:ln w="57150" cmpd="thickThin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>
              <a:buClr>
                <a:schemeClr val="accent6">
                  <a:lumMod val="20000"/>
                  <a:lumOff val="80000"/>
                </a:schemeClr>
              </a:buClr>
              <a:buSzPct val="100000"/>
              <a:buFont typeface="+mj-lt"/>
              <a:buAutoNum type="arabicPeriod" startAt="5"/>
            </a:pPr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Проверьте, не совмещаются ли пункты и подпункты плана, связан ли последующий пункт плана с предыдущим, полностью ли отражено в них основное содержание темы.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Содержимое 4"/>
          <p:cNvSpPr>
            <a:spLocks noGrp="1"/>
          </p:cNvSpPr>
          <p:nvPr>
            <p:ph sz="quarter" idx="2"/>
          </p:nvPr>
        </p:nvSpPr>
        <p:spPr>
          <a:xfrm>
            <a:off x="1259632" y="4581128"/>
            <a:ext cx="7620597" cy="504056"/>
          </a:xfrm>
          <a:ln w="57150" cmpd="thickThin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>
              <a:buClr>
                <a:schemeClr val="accent6">
                  <a:lumMod val="20000"/>
                  <a:lumOff val="80000"/>
                </a:schemeClr>
              </a:buClr>
              <a:buSzPct val="100000"/>
              <a:buFont typeface="+mj-lt"/>
              <a:buAutoNum type="arabicPeriod" startAt="6"/>
            </a:pPr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случае необходимости внесите корректировки.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Содержимое 4"/>
          <p:cNvSpPr>
            <a:spLocks noGrp="1"/>
          </p:cNvSpPr>
          <p:nvPr>
            <p:ph sz="quarter" idx="2"/>
          </p:nvPr>
        </p:nvSpPr>
        <p:spPr>
          <a:xfrm>
            <a:off x="1259632" y="5301208"/>
            <a:ext cx="7620597" cy="504056"/>
          </a:xfrm>
          <a:ln w="57150" cmpd="thickThin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>
              <a:buClr>
                <a:schemeClr val="accent6">
                  <a:lumMod val="20000"/>
                  <a:lumOff val="80000"/>
                </a:schemeClr>
              </a:buClr>
              <a:buSzPct val="100000"/>
              <a:buFont typeface="+mj-lt"/>
              <a:buAutoNum type="arabicPeriod" startAt="7"/>
            </a:pPr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Помните, что план должен охватывать основное содержание темы.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Содержимое 4"/>
          <p:cNvSpPr>
            <a:spLocks noGrp="1"/>
          </p:cNvSpPr>
          <p:nvPr>
            <p:ph sz="quarter" idx="2"/>
          </p:nvPr>
        </p:nvSpPr>
        <p:spPr>
          <a:xfrm>
            <a:off x="1259632" y="6021288"/>
            <a:ext cx="7620597" cy="648072"/>
          </a:xfrm>
          <a:ln w="57150" cmpd="thickThin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>
              <a:buClr>
                <a:schemeClr val="accent6">
                  <a:lumMod val="20000"/>
                  <a:lumOff val="80000"/>
                </a:schemeClr>
              </a:buClr>
              <a:buSzPct val="100000"/>
              <a:buFont typeface="+mj-lt"/>
              <a:buAutoNum type="arabicPeriod" startAt="8"/>
            </a:pPr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заголовках (пунктах и подпунктах плана) нежелательно повторять сходные формулировки.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  <p:bldP spid="14" grpId="0" build="p" animBg="1"/>
      <p:bldP spid="1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" cy="6015608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pPr algn="ctr"/>
            <a:r>
              <a:rPr lang="ru-RU" sz="31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Пример 1</a:t>
            </a:r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b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27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назывная форма плана</a:t>
            </a:r>
            <a:endParaRPr lang="ru-RU" sz="27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1656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Вам предстоит подготовить развернутый ответ по теме </a:t>
            </a:r>
            <a:r>
              <a:rPr lang="ru-RU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«Экологический кризис как глобальная проблема современности». </a:t>
            </a: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Составьте план, в соответствии с которым будете освещать эту тему.</a:t>
            </a:r>
          </a:p>
          <a:p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План должен содержать не менее трех пунктов, из которых два или более детализированы</a:t>
            </a:r>
            <a:endParaRPr lang="ru-RU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1" y="332656"/>
            <a:ext cx="5276088" cy="5976704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endParaRPr lang="ru-RU" sz="1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Понятие о глобальных проблемах.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Сущность экологического кризиса и его связь с другими глобальными проблемами.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Причины экологического кризиса: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1) рост масштабов хозяйственной деятельности людей;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2) потребительское отношение к природе.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 startAt="4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Проявления и последствия экологического кризиса.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 startAt="4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Пути преодоления экологического кризиса: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1) введение жестких санкций за загрязнение окружающей среды;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2) Использование достижений науки для уменьшения выбросов в окружающую среду;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3) Международное сотрудничество в решении экологических проблем.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AutoNum type="arabicParenR"/>
            </a:pPr>
            <a:endParaRPr lang="ru-RU" sz="1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endParaRPr lang="ru-RU" sz="2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" cy="6015608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pPr algn="ctr"/>
            <a:r>
              <a:rPr lang="ru-RU" sz="31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Пример 1</a:t>
            </a:r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b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27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вопросная форма плана</a:t>
            </a:r>
            <a:endParaRPr lang="ru-RU" sz="27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Вам предстоит подготовить развернутый ответ по теме </a:t>
            </a:r>
            <a:r>
              <a:rPr lang="ru-RU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«Экологический кризис как глобальная проблема современности». </a:t>
            </a: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Составьте план, в соответствии с которым будете освещать эту тему. План должен содержать не менее трех пунктов, из которых два или более детализированы</a:t>
            </a:r>
            <a:endParaRPr lang="ru-RU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1" y="332656"/>
            <a:ext cx="5276088" cy="5976704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lnSpcReduction="10000"/>
          </a:bodyPr>
          <a:lstStyle/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endParaRPr lang="ru-RU" sz="1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Что такое глобальные проблемы?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чем заключается сущность экологического кризиса? Какова  его связь с другими глобальными проблемами.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Каковы причины экологического кризиса?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1) рост масштабов хозяйственной деятельности людей;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2) потребительское отношение к природе.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 startAt="4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Каковы проявления и последствия экологического кризиса?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 startAt="4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Каковы пути преодоления экологического кризиса?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1) введение жестких санкций за загрязнение окружающей среды;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2) Использование достижений науки для уменьшения выбросов в окружающую среду;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3) Международное сотрудничество в решении экологических проблем.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AutoNum type="arabicParenR"/>
            </a:pPr>
            <a:endParaRPr lang="ru-RU" sz="1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endParaRPr lang="ru-RU" sz="2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" cy="5943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Пример 2</a:t>
            </a:r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b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27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назывная форма плана</a:t>
            </a:r>
            <a:endParaRPr lang="ru-RU" sz="27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644056" cy="5943600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Вам предстоит подготовить развернутый ответ по теме </a:t>
            </a:r>
            <a:r>
              <a:rPr lang="ru-RU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«Правонарушение»</a:t>
            </a: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</a:t>
            </a:r>
          </a:p>
          <a:p>
            <a:endParaRPr lang="ru-RU" sz="1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Составьте план, в соответствии с которым будете освещать эту тему.</a:t>
            </a:r>
          </a:p>
          <a:p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План должен содержать не менее трех пунктов, из которых два или более детализированы</a:t>
            </a:r>
            <a:endParaRPr lang="ru-RU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51920" y="332656"/>
            <a:ext cx="5075418" cy="5976704"/>
          </a:xfrm>
          <a:ln w="57150" cmpd="thickThin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endParaRPr lang="ru-RU" sz="1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Понятие правонарушения.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Признаки правонарушения: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1) противоправность;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2) общественная опасность;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3) виновность;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4) юридическая ответственность.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 startAt="3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Виды правонарушений: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1) проступки;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 2) преступления.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 startAt="4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Причины правонарушений.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 startAt="4"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Виды юридической ответственности за правонарушение: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1) административная;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2) уголовная;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3) дисциплинарная;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4) гражданско-правовая.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  5) материальная.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AutoNum type="arabicParenR"/>
            </a:pPr>
            <a:endParaRPr lang="ru-RU" sz="1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+mj-lt"/>
              <a:buAutoNum type="romanUcPeriod"/>
            </a:pPr>
            <a:endParaRPr lang="ru-RU" sz="2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311</TotalTime>
  <Words>861</Words>
  <Application>Microsoft Office PowerPoint</Application>
  <PresentationFormat>Экран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ЕГЭ по обществознанию</vt:lpstr>
      <vt:lpstr>План</vt:lpstr>
      <vt:lpstr>Критерии оценивания задания С8</vt:lpstr>
      <vt:lpstr>Критерии оценивания задания С8</vt:lpstr>
      <vt:lpstr>Разновидности задания С8</vt:lpstr>
      <vt:lpstr>Как работать над заданием:</vt:lpstr>
      <vt:lpstr>Пример 1  назывная форма плана</vt:lpstr>
      <vt:lpstr>Пример 1  вопросная форма плана</vt:lpstr>
      <vt:lpstr>Пример 2  назывная форма плана</vt:lpstr>
      <vt:lpstr>Пример 2  вопросная форма плана</vt:lpstr>
      <vt:lpstr>Слайд 11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по обществознанию</dc:title>
  <dc:creator>*</dc:creator>
  <cp:lastModifiedBy>*</cp:lastModifiedBy>
  <cp:revision>42</cp:revision>
  <dcterms:created xsi:type="dcterms:W3CDTF">2012-05-08T05:41:36Z</dcterms:created>
  <dcterms:modified xsi:type="dcterms:W3CDTF">2012-05-08T10:57:01Z</dcterms:modified>
</cp:coreProperties>
</file>