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Layouts/slideLayout16.xml" ContentType="application/vnd.openxmlformats-officedocument.presentationml.slideLayout+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61"/>
  </p:notesMasterIdLst>
  <p:handoutMasterIdLst>
    <p:handoutMasterId r:id="rId62"/>
  </p:handout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Lst>
  <p:sldSz cx="9144000" cy="6858000" type="screen4x3"/>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Верхний колонтитул 1"/>
          <p:cNvSpPr txBox="1">
            <a:spLocks noGrp="1"/>
          </p:cNvSpPr>
          <p:nvPr>
            <p:ph type="hdr" sz="quarter"/>
          </p:nvPr>
        </p:nvSpPr>
        <p:spPr>
          <a:xfrm>
            <a:off x="0" y="0"/>
            <a:ext cx="3280680" cy="534240"/>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ru-RU" sz="1400" b="0" i="0" u="none" strike="noStrike" kern="1200">
              <a:ln>
                <a:noFill/>
              </a:ln>
              <a:latin typeface="Arial" pitchFamily="18"/>
              <a:ea typeface="Lucida Sans Unicode" pitchFamily="2"/>
              <a:cs typeface="Mangal" pitchFamily="2"/>
            </a:endParaRPr>
          </a:p>
        </p:txBody>
      </p:sp>
      <p:sp>
        <p:nvSpPr>
          <p:cNvPr id="3" name="Дата 2"/>
          <p:cNvSpPr txBox="1">
            <a:spLocks noGrp="1"/>
          </p:cNvSpPr>
          <p:nvPr>
            <p:ph type="dt" sz="quarter" idx="1"/>
          </p:nvPr>
        </p:nvSpPr>
        <p:spPr>
          <a:xfrm>
            <a:off x="4278960" y="0"/>
            <a:ext cx="3280680" cy="534240"/>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endParaRPr lang="ru-RU" sz="1400" b="0" i="0" u="none" strike="noStrike" kern="1200">
              <a:ln>
                <a:noFill/>
              </a:ln>
              <a:latin typeface="Arial" pitchFamily="18"/>
              <a:ea typeface="Lucida Sans Unicode" pitchFamily="2"/>
              <a:cs typeface="Mangal" pitchFamily="2"/>
            </a:endParaRPr>
          </a:p>
        </p:txBody>
      </p:sp>
      <p:sp>
        <p:nvSpPr>
          <p:cNvPr id="4" name="Нижний колонтитул 3"/>
          <p:cNvSpPr txBox="1">
            <a:spLocks noGrp="1"/>
          </p:cNvSpPr>
          <p:nvPr>
            <p:ph type="ftr" sz="quarter" idx="2"/>
          </p:nvPr>
        </p:nvSpPr>
        <p:spPr>
          <a:xfrm>
            <a:off x="0" y="10157400"/>
            <a:ext cx="3280680" cy="534240"/>
          </a:xfrm>
          <a:prstGeom prst="rect">
            <a:avLst/>
          </a:prstGeom>
          <a:noFill/>
          <a:ln>
            <a:noFill/>
          </a:ln>
        </p:spPr>
        <p:txBody>
          <a:bodyPr vert="horz" lIns="90000" tIns="45000" rIns="90000" bIns="45000" anchor="b"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ru-RU" sz="1400" b="0" i="0" u="none" strike="noStrike" kern="1200">
              <a:ln>
                <a:noFill/>
              </a:ln>
              <a:latin typeface="Arial" pitchFamily="18"/>
              <a:ea typeface="Lucida Sans Unicode" pitchFamily="2"/>
              <a:cs typeface="Mangal" pitchFamily="2"/>
            </a:endParaRPr>
          </a:p>
        </p:txBody>
      </p:sp>
      <p:sp>
        <p:nvSpPr>
          <p:cNvPr id="5" name="Номер слайда 4"/>
          <p:cNvSpPr txBox="1">
            <a:spLocks noGrp="1"/>
          </p:cNvSpPr>
          <p:nvPr>
            <p:ph type="sldNum" sz="quarter" idx="3"/>
          </p:nvPr>
        </p:nvSpPr>
        <p:spPr>
          <a:xfrm>
            <a:off x="4278960" y="10157400"/>
            <a:ext cx="3280680" cy="534240"/>
          </a:xfrm>
          <a:prstGeom prst="rect">
            <a:avLst/>
          </a:prstGeom>
          <a:noFill/>
          <a:ln>
            <a:noFill/>
          </a:ln>
        </p:spPr>
        <p:txBody>
          <a:bodyPr vert="horz" lIns="90000" tIns="45000" rIns="90000" bIns="45000" anchor="b"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fld id="{1D585257-BC5D-40EB-973C-8E3D03ED9BD9}" type="slidenum">
              <a:t>‹#›</a:t>
            </a:fld>
            <a:endParaRPr lang="ru-RU" sz="1400" b="0" i="0" u="none" strike="noStrike" kern="1200">
              <a:ln>
                <a:noFill/>
              </a:ln>
              <a:latin typeface="Arial" pitchFamily="18"/>
              <a:ea typeface="Lucida Sans Unicode" pitchFamily="2"/>
              <a:cs typeface="Mangal" pitchFamily="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Образ слайда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Заметки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ru-RU"/>
          </a:p>
        </p:txBody>
      </p:sp>
      <p:sp>
        <p:nvSpPr>
          <p:cNvPr id="4" name="Верхний колонтитул 3"/>
          <p:cNvSpPr txBox="1">
            <a:spLocks noGrp="1"/>
          </p:cNvSpPr>
          <p:nvPr>
            <p:ph type="hdr" sz="quarter"/>
          </p:nvPr>
        </p:nvSpPr>
        <p:spPr>
          <a:xfrm>
            <a:off x="0" y="0"/>
            <a:ext cx="3280680" cy="534240"/>
          </a:xfrm>
          <a:prstGeom prst="rect">
            <a:avLst/>
          </a:prstGeom>
          <a:noFill/>
          <a:ln>
            <a:noFill/>
          </a:ln>
        </p:spPr>
        <p:txBody>
          <a:bodyPr lIns="0" tIns="0" rIns="0" bIns="0"/>
          <a:lstStyle>
            <a:lvl1pPr lvl="0" rtl="0" hangingPunct="0">
              <a:buNone/>
              <a:tabLst/>
              <a:defRPr lang="ru-RU" sz="1400" kern="1200">
                <a:latin typeface="Times New Roman" pitchFamily="18"/>
                <a:ea typeface="Lucida Sans Unicode" pitchFamily="2"/>
                <a:cs typeface="Tahoma" pitchFamily="2"/>
              </a:defRPr>
            </a:lvl1pPr>
          </a:lstStyle>
          <a:p>
            <a:pPr lvl="0"/>
            <a:endParaRPr lang="ru-RU"/>
          </a:p>
        </p:txBody>
      </p:sp>
      <p:sp>
        <p:nvSpPr>
          <p:cNvPr id="5" name="Дата 4"/>
          <p:cNvSpPr txBox="1">
            <a:spLocks noGrp="1"/>
          </p:cNvSpPr>
          <p:nvPr>
            <p:ph type="dt" idx="1"/>
          </p:nvPr>
        </p:nvSpPr>
        <p:spPr>
          <a:xfrm>
            <a:off x="4278960" y="0"/>
            <a:ext cx="3280680" cy="534240"/>
          </a:xfrm>
          <a:prstGeom prst="rect">
            <a:avLst/>
          </a:prstGeom>
          <a:noFill/>
          <a:ln>
            <a:noFill/>
          </a:ln>
        </p:spPr>
        <p:txBody>
          <a:bodyPr lIns="0" tIns="0" rIns="0" bIns="0"/>
          <a:lstStyle>
            <a:lvl1pPr lvl="0" algn="r" rtl="0" hangingPunct="0">
              <a:buNone/>
              <a:tabLst/>
              <a:defRPr lang="ru-RU" sz="1400" kern="1200">
                <a:latin typeface="Times New Roman" pitchFamily="18"/>
                <a:ea typeface="Lucida Sans Unicode" pitchFamily="2"/>
                <a:cs typeface="Tahoma" pitchFamily="2"/>
              </a:defRPr>
            </a:lvl1pPr>
          </a:lstStyle>
          <a:p>
            <a:pPr lvl="0"/>
            <a:endParaRPr lang="ru-RU"/>
          </a:p>
        </p:txBody>
      </p:sp>
      <p:sp>
        <p:nvSpPr>
          <p:cNvPr id="6" name="Нижний колонтитул 5"/>
          <p:cNvSpPr txBox="1">
            <a:spLocks noGrp="1"/>
          </p:cNvSpPr>
          <p:nvPr>
            <p:ph type="ftr" sz="quarter" idx="4"/>
          </p:nvPr>
        </p:nvSpPr>
        <p:spPr>
          <a:xfrm>
            <a:off x="0" y="10157400"/>
            <a:ext cx="3280680" cy="534240"/>
          </a:xfrm>
          <a:prstGeom prst="rect">
            <a:avLst/>
          </a:prstGeom>
          <a:noFill/>
          <a:ln>
            <a:noFill/>
          </a:ln>
        </p:spPr>
        <p:txBody>
          <a:bodyPr lIns="0" tIns="0" rIns="0" bIns="0" anchor="b"/>
          <a:lstStyle>
            <a:lvl1pPr lvl="0" rtl="0" hangingPunct="0">
              <a:buNone/>
              <a:tabLst/>
              <a:defRPr lang="ru-RU" sz="1400" kern="1200">
                <a:latin typeface="Times New Roman" pitchFamily="18"/>
                <a:ea typeface="Lucida Sans Unicode" pitchFamily="2"/>
                <a:cs typeface="Tahoma" pitchFamily="2"/>
              </a:defRPr>
            </a:lvl1pPr>
          </a:lstStyle>
          <a:p>
            <a:pPr lvl="0"/>
            <a:endParaRPr lang="ru-RU"/>
          </a:p>
        </p:txBody>
      </p:sp>
      <p:sp>
        <p:nvSpPr>
          <p:cNvPr id="7" name="Номер слайда 6"/>
          <p:cNvSpPr txBox="1">
            <a:spLocks noGrp="1"/>
          </p:cNvSpPr>
          <p:nvPr>
            <p:ph type="sldNum" sz="quarter" idx="5"/>
          </p:nvPr>
        </p:nvSpPr>
        <p:spPr>
          <a:xfrm>
            <a:off x="4278960" y="10157400"/>
            <a:ext cx="3280680" cy="534240"/>
          </a:xfrm>
          <a:prstGeom prst="rect">
            <a:avLst/>
          </a:prstGeom>
          <a:noFill/>
          <a:ln>
            <a:noFill/>
          </a:ln>
        </p:spPr>
        <p:txBody>
          <a:bodyPr lIns="0" tIns="0" rIns="0" bIns="0" anchor="b"/>
          <a:lstStyle>
            <a:lvl1pPr lvl="0" algn="r" rtl="0" hangingPunct="0">
              <a:buNone/>
              <a:tabLst/>
              <a:defRPr lang="ru-RU" sz="1400" kern="1200">
                <a:latin typeface="Times New Roman" pitchFamily="18"/>
                <a:ea typeface="Lucida Sans Unicode" pitchFamily="2"/>
                <a:cs typeface="Tahoma" pitchFamily="2"/>
              </a:defRPr>
            </a:lvl1pPr>
          </a:lstStyle>
          <a:p>
            <a:pPr lvl="0"/>
            <a:fld id="{79D03495-4796-4947-ADC4-3EE134C9434C}" type="slidenum">
              <a:t>‹#›</a:t>
            </a:fld>
            <a:endParaRPr lang="ru-RU"/>
          </a:p>
        </p:txBody>
      </p:sp>
    </p:spTree>
  </p:cSld>
  <p:clrMap bg1="lt1" tx1="dk1" bg2="lt2" tx2="dk2" accent1="accent1" accent2="accent2" accent3="accent3" accent4="accent4" accent5="accent5" accent6="accent6" hlink="hlink" folHlink="folHlink"/>
  <p:notesStyle>
    <a:lvl1pPr marL="216000" marR="0" indent="-216000" rtl="0" hangingPunct="0">
      <a:tabLst/>
      <a:defRPr lang="ru-RU" sz="2000" b="0" i="0" u="none" strike="noStrike" kern="1200">
        <a:ln>
          <a:noFill/>
        </a:ln>
        <a:latin typeface="Arial" pitchFamily="18"/>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dirty="0">
              <a:solidFill>
                <a:srgbClr val="000000"/>
              </a:solidFill>
              <a:latin typeface="Thorndale" pitchFamily="18"/>
              <a:cs typeface="Tahoma" pitchFamily="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lstStyle/>
          <a:p>
            <a:endParaRPr lang="ru-RU" sz="2400" dirty="0">
              <a:solidFill>
                <a:srgbClr val="000000"/>
              </a:solidFill>
              <a:latin typeface="Thorndale" pitchFamily="18"/>
              <a:cs typeface="Tahoma" pitchFamily="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dirty="0">
              <a:solidFill>
                <a:srgbClr val="000000"/>
              </a:solidFill>
              <a:latin typeface="Thorndale" pitchFamily="18"/>
              <a:cs typeface="Tahoma" pitchFamily="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dirty="0">
              <a:solidFill>
                <a:srgbClr val="000000"/>
              </a:solidFill>
              <a:latin typeface="Thorndale" pitchFamily="18"/>
              <a:cs typeface="Tahoma" pitchFamily="2"/>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lstStyle/>
          <a:p>
            <a:endParaRPr lang="ru-RU" sz="2400" dirty="0">
              <a:solidFill>
                <a:srgbClr val="000000"/>
              </a:solidFill>
              <a:latin typeface="Thorndale" pitchFamily="18"/>
              <a:cs typeface="Tahoma" pitchFamily="2"/>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lstStyle/>
          <a:p>
            <a:endParaRPr lang="ru-RU" sz="2400" dirty="0">
              <a:solidFill>
                <a:srgbClr val="000000"/>
              </a:solidFill>
              <a:latin typeface="Thorndale" pitchFamily="18"/>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dirty="0">
              <a:solidFill>
                <a:srgbClr val="000000"/>
              </a:solidFill>
              <a:latin typeface="Thorndale" pitchFamily="18"/>
              <a:cs typeface="Tahoma" pitchFamily="2"/>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lstStyle/>
          <a:p>
            <a:endParaRPr lang="ru-RU" sz="2400" dirty="0">
              <a:solidFill>
                <a:srgbClr val="000000"/>
              </a:solidFill>
              <a:latin typeface="Thorndale" pitchFamily="18"/>
              <a:cs typeface="Tahoma" pitchFamily="2"/>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dirty="0">
              <a:solidFill>
                <a:srgbClr val="000000"/>
              </a:solidFill>
              <a:latin typeface="Thorndale" pitchFamily="18"/>
              <a:cs typeface="Tahoma" pitchFamily="2"/>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lstStyle/>
          <a:p>
            <a:endParaRPr lang="ru-RU" sz="2400">
              <a:solidFill>
                <a:srgbClr val="000000"/>
              </a:solidFill>
              <a:latin typeface="Thorndale" pitchFamily="18"/>
              <a:cs typeface="Tahoma" pitchFamily="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312920" y="1027079"/>
            <a:ext cx="4933800" cy="370044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69640" y="5086800"/>
            <a:ext cx="5226120" cy="4107240"/>
          </a:xfrm>
        </p:spPr>
        <p:txBody>
          <a:bodyPr>
            <a:spAutoFit/>
          </a:bodyPr>
          <a:lstStyle/>
          <a:p>
            <a:endParaRPr lang="ru-RU" sz="2400">
              <a:solidFill>
                <a:srgbClr val="000000"/>
              </a:solidFill>
              <a:latin typeface="Thorndale" pitchFamily="18"/>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lvl="0"/>
            <a:fld id="{1D3D506C-6EE3-4B9E-A27D-1428D98C1428}" type="datetime1">
              <a:rPr lang="ru-RU" smtClean="0"/>
              <a:pPr lvl="0"/>
              <a:t>31.12.2011</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EB7096E4-7238-4237-85BB-2BE0F8516CDB}" type="slidenum">
              <a:t>‹#›</a:t>
            </a:fld>
            <a:endParaRPr lang="ru-RU"/>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fld id="{1D3D506C-6EE3-4B9E-A27D-1428D98C1428}" type="datetime1">
              <a:rPr lang="ru-RU" smtClean="0"/>
              <a:pPr lvl="0"/>
              <a:t>31.12.2011</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A41C13D3-1743-48E4-A78B-F3D1C5008BA3}" type="slidenum">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604963"/>
            <a:ext cx="2057400" cy="45259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4963"/>
            <a:ext cx="6019800" cy="45259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fld id="{1D3D506C-6EE3-4B9E-A27D-1428D98C1428}" type="datetime1">
              <a:rPr lang="ru-RU" smtClean="0"/>
              <a:pPr lvl="0"/>
              <a:t>31.12.2011</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D7AFDB81-63E2-44D7-804F-C02A2E0A1A5B}" type="slidenum">
              <a:t>‹#›</a:t>
            </a:fld>
            <a:endParaRPr lang="ru-RU"/>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lvl="0"/>
            <a:fld id="{0CA0F881-1369-4DC2-AB17-FC3C1F4AAFBA}" type="datetime1">
              <a:rPr lang="ru-RU" smtClean="0"/>
              <a:pPr lvl="0"/>
              <a:t>31.12.2011</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A7D5A28B-9641-41BC-BA61-68202873FCAF}" type="slidenum">
              <a:t>‹#›</a:t>
            </a:fld>
            <a:endParaRPr lang="ru-RU"/>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fld id="{0CA0F881-1369-4DC2-AB17-FC3C1F4AAFBA}" type="datetime1">
              <a:rPr lang="ru-RU" smtClean="0"/>
              <a:pPr lvl="0"/>
              <a:t>31.12.2011</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128A4748-4C12-49AB-B436-8DD661F9652A}" type="slidenum">
              <a:t>‹#›</a:t>
            </a:fld>
            <a:endParaRPr lang="ru-RU"/>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lvl="0"/>
            <a:fld id="{0CA0F881-1369-4DC2-AB17-FC3C1F4AAFBA}" type="datetime1">
              <a:rPr lang="ru-RU" smtClean="0"/>
              <a:pPr lvl="0"/>
              <a:t>31.12.2011</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F5E1F91E-5D95-4CD9-BFC0-5FB678112E2D}" type="slidenum">
              <a:t>‹#›</a:t>
            </a:fld>
            <a:endParaRPr lang="ru-RU"/>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lvl="0"/>
            <a:fld id="{0CA0F881-1369-4DC2-AB17-FC3C1F4AAFBA}" type="datetime1">
              <a:rPr lang="ru-RU" smtClean="0"/>
              <a:pPr lvl="0"/>
              <a:t>31.12.2011</a:t>
            </a:fld>
            <a:endParaRPr lang="ru-RU"/>
          </a:p>
        </p:txBody>
      </p:sp>
      <p:sp>
        <p:nvSpPr>
          <p:cNvPr id="6" name="Нижний колонтитул 5"/>
          <p:cNvSpPr>
            <a:spLocks noGrp="1"/>
          </p:cNvSpPr>
          <p:nvPr>
            <p:ph type="ftr" sz="quarter" idx="11"/>
          </p:nvPr>
        </p:nvSpPr>
        <p:spPr/>
        <p:txBody>
          <a:bodyPr/>
          <a:lstStyle/>
          <a:p>
            <a:pPr lvl="0"/>
            <a:endParaRPr lang="ru-RU"/>
          </a:p>
        </p:txBody>
      </p:sp>
      <p:sp>
        <p:nvSpPr>
          <p:cNvPr id="7" name="Номер слайда 6"/>
          <p:cNvSpPr>
            <a:spLocks noGrp="1"/>
          </p:cNvSpPr>
          <p:nvPr>
            <p:ph type="sldNum" sz="quarter" idx="12"/>
          </p:nvPr>
        </p:nvSpPr>
        <p:spPr/>
        <p:txBody>
          <a:bodyPr/>
          <a:lstStyle/>
          <a:p>
            <a:pPr lvl="0"/>
            <a:fld id="{D3A063E8-6E09-45C3-870B-09D2225C4754}" type="slidenum">
              <a:t>‹#›</a:t>
            </a:fld>
            <a:endParaRPr lang="ru-RU"/>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lvl="0"/>
            <a:fld id="{0CA0F881-1369-4DC2-AB17-FC3C1F4AAFBA}" type="datetime1">
              <a:rPr lang="ru-RU" smtClean="0"/>
              <a:pPr lvl="0"/>
              <a:t>31.12.2011</a:t>
            </a:fld>
            <a:endParaRPr lang="ru-RU"/>
          </a:p>
        </p:txBody>
      </p:sp>
      <p:sp>
        <p:nvSpPr>
          <p:cNvPr id="8" name="Нижний колонтитул 7"/>
          <p:cNvSpPr>
            <a:spLocks noGrp="1"/>
          </p:cNvSpPr>
          <p:nvPr>
            <p:ph type="ftr" sz="quarter" idx="11"/>
          </p:nvPr>
        </p:nvSpPr>
        <p:spPr/>
        <p:txBody>
          <a:bodyPr/>
          <a:lstStyle/>
          <a:p>
            <a:pPr lvl="0"/>
            <a:endParaRPr lang="ru-RU"/>
          </a:p>
        </p:txBody>
      </p:sp>
      <p:sp>
        <p:nvSpPr>
          <p:cNvPr id="9" name="Номер слайда 8"/>
          <p:cNvSpPr>
            <a:spLocks noGrp="1"/>
          </p:cNvSpPr>
          <p:nvPr>
            <p:ph type="sldNum" sz="quarter" idx="12"/>
          </p:nvPr>
        </p:nvSpPr>
        <p:spPr/>
        <p:txBody>
          <a:bodyPr/>
          <a:lstStyle/>
          <a:p>
            <a:pPr lvl="0"/>
            <a:fld id="{961CCCF3-FC84-4B98-9BA4-53F0A57E231E}" type="slidenum">
              <a:t>‹#›</a:t>
            </a:fld>
            <a:endParaRPr lang="ru-RU"/>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lvl="0"/>
            <a:fld id="{0CA0F881-1369-4DC2-AB17-FC3C1F4AAFBA}" type="datetime1">
              <a:rPr lang="ru-RU" smtClean="0"/>
              <a:pPr lvl="0"/>
              <a:t>31.12.2011</a:t>
            </a:fld>
            <a:endParaRPr lang="ru-RU"/>
          </a:p>
        </p:txBody>
      </p:sp>
      <p:sp>
        <p:nvSpPr>
          <p:cNvPr id="4" name="Нижний колонтитул 3"/>
          <p:cNvSpPr>
            <a:spLocks noGrp="1"/>
          </p:cNvSpPr>
          <p:nvPr>
            <p:ph type="ftr" sz="quarter" idx="11"/>
          </p:nvPr>
        </p:nvSpPr>
        <p:spPr/>
        <p:txBody>
          <a:bodyPr/>
          <a:lstStyle/>
          <a:p>
            <a:pPr lvl="0"/>
            <a:endParaRPr lang="ru-RU"/>
          </a:p>
        </p:txBody>
      </p:sp>
      <p:sp>
        <p:nvSpPr>
          <p:cNvPr id="5" name="Номер слайда 4"/>
          <p:cNvSpPr>
            <a:spLocks noGrp="1"/>
          </p:cNvSpPr>
          <p:nvPr>
            <p:ph type="sldNum" sz="quarter" idx="12"/>
          </p:nvPr>
        </p:nvSpPr>
        <p:spPr/>
        <p:txBody>
          <a:bodyPr/>
          <a:lstStyle/>
          <a:p>
            <a:pPr lvl="0"/>
            <a:fld id="{A9B7D4F8-B8C2-44C3-A754-439632B4FD81}" type="slidenum">
              <a:t>‹#›</a:t>
            </a:fld>
            <a:endParaRPr lang="ru-RU"/>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lvl="0"/>
            <a:fld id="{0CA0F881-1369-4DC2-AB17-FC3C1F4AAFBA}" type="datetime1">
              <a:rPr lang="ru-RU" smtClean="0"/>
              <a:pPr lvl="0"/>
              <a:t>31.12.2011</a:t>
            </a:fld>
            <a:endParaRPr lang="ru-RU"/>
          </a:p>
        </p:txBody>
      </p:sp>
      <p:sp>
        <p:nvSpPr>
          <p:cNvPr id="3" name="Нижний колонтитул 2"/>
          <p:cNvSpPr>
            <a:spLocks noGrp="1"/>
          </p:cNvSpPr>
          <p:nvPr>
            <p:ph type="ftr" sz="quarter" idx="11"/>
          </p:nvPr>
        </p:nvSpPr>
        <p:spPr/>
        <p:txBody>
          <a:bodyPr/>
          <a:lstStyle/>
          <a:p>
            <a:pPr lvl="0"/>
            <a:endParaRPr lang="ru-RU"/>
          </a:p>
        </p:txBody>
      </p:sp>
      <p:sp>
        <p:nvSpPr>
          <p:cNvPr id="4" name="Номер слайда 3"/>
          <p:cNvSpPr>
            <a:spLocks noGrp="1"/>
          </p:cNvSpPr>
          <p:nvPr>
            <p:ph type="sldNum" sz="quarter" idx="12"/>
          </p:nvPr>
        </p:nvSpPr>
        <p:spPr/>
        <p:txBody>
          <a:bodyPr/>
          <a:lstStyle/>
          <a:p>
            <a:pPr lvl="0"/>
            <a:fld id="{82743DFD-D552-4B61-929E-0A0B26F7DB1E}" type="slidenum">
              <a:t>‹#›</a:t>
            </a:fld>
            <a:endParaRPr lang="ru-RU"/>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lvl="0"/>
            <a:fld id="{0CA0F881-1369-4DC2-AB17-FC3C1F4AAFBA}" type="datetime1">
              <a:rPr lang="ru-RU" smtClean="0"/>
              <a:pPr lvl="0"/>
              <a:t>31.12.2011</a:t>
            </a:fld>
            <a:endParaRPr lang="ru-RU"/>
          </a:p>
        </p:txBody>
      </p:sp>
      <p:sp>
        <p:nvSpPr>
          <p:cNvPr id="6" name="Нижний колонтитул 5"/>
          <p:cNvSpPr>
            <a:spLocks noGrp="1"/>
          </p:cNvSpPr>
          <p:nvPr>
            <p:ph type="ftr" sz="quarter" idx="11"/>
          </p:nvPr>
        </p:nvSpPr>
        <p:spPr/>
        <p:txBody>
          <a:bodyPr/>
          <a:lstStyle/>
          <a:p>
            <a:pPr lvl="0"/>
            <a:endParaRPr lang="ru-RU"/>
          </a:p>
        </p:txBody>
      </p:sp>
      <p:sp>
        <p:nvSpPr>
          <p:cNvPr id="7" name="Номер слайда 6"/>
          <p:cNvSpPr>
            <a:spLocks noGrp="1"/>
          </p:cNvSpPr>
          <p:nvPr>
            <p:ph type="sldNum" sz="quarter" idx="12"/>
          </p:nvPr>
        </p:nvSpPr>
        <p:spPr/>
        <p:txBody>
          <a:bodyPr/>
          <a:lstStyle/>
          <a:p>
            <a:pPr lvl="0"/>
            <a:fld id="{39AC428B-82A4-4BA0-8F2E-369A2D3037C8}" type="slidenum">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fld id="{1D3D506C-6EE3-4B9E-A27D-1428D98C1428}" type="datetime1">
              <a:rPr lang="ru-RU" smtClean="0"/>
              <a:pPr lvl="0"/>
              <a:t>31.12.2011</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A71D0720-AF43-4B1B-BE64-B45247DB8DC7}" type="slidenum">
              <a:t>‹#›</a:t>
            </a:fld>
            <a:endParaRPr lang="ru-RU"/>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lvl="0"/>
            <a:fld id="{0CA0F881-1369-4DC2-AB17-FC3C1F4AAFBA}" type="datetime1">
              <a:rPr lang="ru-RU" smtClean="0"/>
              <a:pPr lvl="0"/>
              <a:t>31.12.2011</a:t>
            </a:fld>
            <a:endParaRPr lang="ru-RU"/>
          </a:p>
        </p:txBody>
      </p:sp>
      <p:sp>
        <p:nvSpPr>
          <p:cNvPr id="6" name="Нижний колонтитул 5"/>
          <p:cNvSpPr>
            <a:spLocks noGrp="1"/>
          </p:cNvSpPr>
          <p:nvPr>
            <p:ph type="ftr" sz="quarter" idx="11"/>
          </p:nvPr>
        </p:nvSpPr>
        <p:spPr/>
        <p:txBody>
          <a:bodyPr/>
          <a:lstStyle/>
          <a:p>
            <a:pPr lvl="0"/>
            <a:endParaRPr lang="ru-RU"/>
          </a:p>
        </p:txBody>
      </p:sp>
      <p:sp>
        <p:nvSpPr>
          <p:cNvPr id="7" name="Номер слайда 6"/>
          <p:cNvSpPr>
            <a:spLocks noGrp="1"/>
          </p:cNvSpPr>
          <p:nvPr>
            <p:ph type="sldNum" sz="quarter" idx="12"/>
          </p:nvPr>
        </p:nvSpPr>
        <p:spPr/>
        <p:txBody>
          <a:bodyPr/>
          <a:lstStyle/>
          <a:p>
            <a:pPr lvl="0"/>
            <a:fld id="{7F5B34C6-3707-4898-8DE7-8FE9FC7C6359}" type="slidenum">
              <a:t>‹#›</a:t>
            </a:fld>
            <a:endParaRPr lang="ru-RU"/>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fld id="{0CA0F881-1369-4DC2-AB17-FC3C1F4AAFBA}" type="datetime1">
              <a:rPr lang="ru-RU" smtClean="0"/>
              <a:pPr lvl="0"/>
              <a:t>31.12.2011</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1A657FFB-1A9A-4BF8-A6AE-05F7721E1D1A}" type="slidenum">
              <a:t>‹#›</a:t>
            </a:fld>
            <a:endParaRPr lang="ru-RU"/>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fld id="{0CA0F881-1369-4DC2-AB17-FC3C1F4AAFBA}" type="datetime1">
              <a:rPr lang="ru-RU" smtClean="0"/>
              <a:pPr lvl="0"/>
              <a:t>31.12.2011</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95E3886F-889E-4053-84A1-7C1A152EE1A9}" type="slidenum">
              <a:t>‹#›</a:t>
            </a:fld>
            <a:endParaRPr lang="ru-RU"/>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746125" y="1938338"/>
            <a:ext cx="3741738"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0263" y="1938338"/>
            <a:ext cx="3741737"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lvl="0"/>
            <a:fld id="{1D3D506C-6EE3-4B9E-A27D-1428D98C1428}" type="datetime1">
              <a:rPr lang="ru-RU" smtClean="0"/>
              <a:pPr lvl="0"/>
              <a:t>31.12.2011</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2E80BECD-2AD1-466E-B89E-65208C4ED5E4}" type="slidenum">
              <a:t>‹#›</a:t>
            </a:fld>
            <a:endParaRPr lang="ru-RU"/>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29388" y="635000"/>
            <a:ext cx="1951037" cy="562451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71513" y="635000"/>
            <a:ext cx="5705475" cy="562451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lvl="0"/>
            <a:fld id="{1D3D506C-6EE3-4B9E-A27D-1428D98C1428}" type="datetime1">
              <a:rPr lang="ru-RU" smtClean="0"/>
              <a:pPr lvl="0"/>
              <a:t>31.12.2011</a:t>
            </a:fld>
            <a:endParaRPr lang="ru-RU"/>
          </a:p>
        </p:txBody>
      </p:sp>
      <p:sp>
        <p:nvSpPr>
          <p:cNvPr id="6" name="Нижний колонтитул 5"/>
          <p:cNvSpPr>
            <a:spLocks noGrp="1"/>
          </p:cNvSpPr>
          <p:nvPr>
            <p:ph type="ftr" sz="quarter" idx="11"/>
          </p:nvPr>
        </p:nvSpPr>
        <p:spPr/>
        <p:txBody>
          <a:bodyPr/>
          <a:lstStyle/>
          <a:p>
            <a:pPr lvl="0"/>
            <a:endParaRPr lang="ru-RU"/>
          </a:p>
        </p:txBody>
      </p:sp>
      <p:sp>
        <p:nvSpPr>
          <p:cNvPr id="7" name="Номер слайда 6"/>
          <p:cNvSpPr>
            <a:spLocks noGrp="1"/>
          </p:cNvSpPr>
          <p:nvPr>
            <p:ph type="sldNum" sz="quarter" idx="12"/>
          </p:nvPr>
        </p:nvSpPr>
        <p:spPr/>
        <p:txBody>
          <a:bodyPr/>
          <a:lstStyle/>
          <a:p>
            <a:pPr lvl="0"/>
            <a:fld id="{38F49B40-A224-4082-9AAA-756A97DFC516}" type="slidenum">
              <a:t>‹#›</a:t>
            </a:fld>
            <a:endParaRPr 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lvl="0"/>
            <a:fld id="{1D3D506C-6EE3-4B9E-A27D-1428D98C1428}" type="datetime1">
              <a:rPr lang="ru-RU" smtClean="0"/>
              <a:pPr lvl="0"/>
              <a:t>31.12.2011</a:t>
            </a:fld>
            <a:endParaRPr lang="ru-RU"/>
          </a:p>
        </p:txBody>
      </p:sp>
      <p:sp>
        <p:nvSpPr>
          <p:cNvPr id="8" name="Нижний колонтитул 7"/>
          <p:cNvSpPr>
            <a:spLocks noGrp="1"/>
          </p:cNvSpPr>
          <p:nvPr>
            <p:ph type="ftr" sz="quarter" idx="11"/>
          </p:nvPr>
        </p:nvSpPr>
        <p:spPr/>
        <p:txBody>
          <a:bodyPr/>
          <a:lstStyle/>
          <a:p>
            <a:pPr lvl="0"/>
            <a:endParaRPr lang="ru-RU"/>
          </a:p>
        </p:txBody>
      </p:sp>
      <p:sp>
        <p:nvSpPr>
          <p:cNvPr id="9" name="Номер слайда 8"/>
          <p:cNvSpPr>
            <a:spLocks noGrp="1"/>
          </p:cNvSpPr>
          <p:nvPr>
            <p:ph type="sldNum" sz="quarter" idx="12"/>
          </p:nvPr>
        </p:nvSpPr>
        <p:spPr/>
        <p:txBody>
          <a:bodyPr/>
          <a:lstStyle/>
          <a:p>
            <a:pPr lvl="0"/>
            <a:fld id="{D577D8F6-16D4-4DB0-9278-CBDCB73955A0}" type="slidenum">
              <a:t>‹#›</a:t>
            </a:fld>
            <a:endParaRPr lang="ru-R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lvl="0"/>
            <a:fld id="{1D3D506C-6EE3-4B9E-A27D-1428D98C1428}" type="datetime1">
              <a:rPr lang="ru-RU" smtClean="0"/>
              <a:pPr lvl="0"/>
              <a:t>31.12.2011</a:t>
            </a:fld>
            <a:endParaRPr lang="ru-RU"/>
          </a:p>
        </p:txBody>
      </p:sp>
      <p:sp>
        <p:nvSpPr>
          <p:cNvPr id="4" name="Нижний колонтитул 3"/>
          <p:cNvSpPr>
            <a:spLocks noGrp="1"/>
          </p:cNvSpPr>
          <p:nvPr>
            <p:ph type="ftr" sz="quarter" idx="11"/>
          </p:nvPr>
        </p:nvSpPr>
        <p:spPr/>
        <p:txBody>
          <a:bodyPr/>
          <a:lstStyle/>
          <a:p>
            <a:pPr lvl="0"/>
            <a:endParaRPr lang="ru-RU"/>
          </a:p>
        </p:txBody>
      </p:sp>
      <p:sp>
        <p:nvSpPr>
          <p:cNvPr id="5" name="Номер слайда 4"/>
          <p:cNvSpPr>
            <a:spLocks noGrp="1"/>
          </p:cNvSpPr>
          <p:nvPr>
            <p:ph type="sldNum" sz="quarter" idx="12"/>
          </p:nvPr>
        </p:nvSpPr>
        <p:spPr/>
        <p:txBody>
          <a:bodyPr/>
          <a:lstStyle/>
          <a:p>
            <a:pPr lvl="0"/>
            <a:fld id="{A7D13851-C2D6-44A0-9E8B-AAC9EE509FD8}" type="slidenum">
              <a:t>‹#›</a:t>
            </a:fld>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lvl="0"/>
            <a:fld id="{1D3D506C-6EE3-4B9E-A27D-1428D98C1428}" type="datetime1">
              <a:rPr lang="ru-RU" smtClean="0"/>
              <a:pPr lvl="0"/>
              <a:t>31.12.2011</a:t>
            </a:fld>
            <a:endParaRPr lang="ru-RU"/>
          </a:p>
        </p:txBody>
      </p:sp>
      <p:sp>
        <p:nvSpPr>
          <p:cNvPr id="3" name="Нижний колонтитул 2"/>
          <p:cNvSpPr>
            <a:spLocks noGrp="1"/>
          </p:cNvSpPr>
          <p:nvPr>
            <p:ph type="ftr" sz="quarter" idx="11"/>
          </p:nvPr>
        </p:nvSpPr>
        <p:spPr/>
        <p:txBody>
          <a:bodyPr/>
          <a:lstStyle/>
          <a:p>
            <a:pPr lvl="0"/>
            <a:endParaRPr lang="ru-RU"/>
          </a:p>
        </p:txBody>
      </p:sp>
      <p:sp>
        <p:nvSpPr>
          <p:cNvPr id="4" name="Номер слайда 3"/>
          <p:cNvSpPr>
            <a:spLocks noGrp="1"/>
          </p:cNvSpPr>
          <p:nvPr>
            <p:ph type="sldNum" sz="quarter" idx="12"/>
          </p:nvPr>
        </p:nvSpPr>
        <p:spPr/>
        <p:txBody>
          <a:bodyPr/>
          <a:lstStyle/>
          <a:p>
            <a:pPr lvl="0"/>
            <a:fld id="{C7CBEA21-1C58-4A67-8746-51752BA5CC41}" type="slidenum">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lvl="0"/>
            <a:fld id="{1D3D506C-6EE3-4B9E-A27D-1428D98C1428}" type="datetime1">
              <a:rPr lang="ru-RU" smtClean="0"/>
              <a:pPr lvl="0"/>
              <a:t>31.12.2011</a:t>
            </a:fld>
            <a:endParaRPr lang="ru-RU"/>
          </a:p>
        </p:txBody>
      </p:sp>
      <p:sp>
        <p:nvSpPr>
          <p:cNvPr id="6" name="Нижний колонтитул 5"/>
          <p:cNvSpPr>
            <a:spLocks noGrp="1"/>
          </p:cNvSpPr>
          <p:nvPr>
            <p:ph type="ftr" sz="quarter" idx="11"/>
          </p:nvPr>
        </p:nvSpPr>
        <p:spPr/>
        <p:txBody>
          <a:bodyPr/>
          <a:lstStyle/>
          <a:p>
            <a:pPr lvl="0"/>
            <a:endParaRPr lang="ru-RU"/>
          </a:p>
        </p:txBody>
      </p:sp>
      <p:sp>
        <p:nvSpPr>
          <p:cNvPr id="7" name="Номер слайда 6"/>
          <p:cNvSpPr>
            <a:spLocks noGrp="1"/>
          </p:cNvSpPr>
          <p:nvPr>
            <p:ph type="sldNum" sz="quarter" idx="12"/>
          </p:nvPr>
        </p:nvSpPr>
        <p:spPr/>
        <p:txBody>
          <a:bodyPr/>
          <a:lstStyle/>
          <a:p>
            <a:pPr lvl="0"/>
            <a:fld id="{E6205805-D121-4454-AD92-91DE5C357470}" type="slidenum">
              <a:t>‹#›</a:t>
            </a:fld>
            <a:endParaRPr 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lvl="0"/>
            <a:fld id="{1D3D506C-6EE3-4B9E-A27D-1428D98C1428}" type="datetime1">
              <a:rPr lang="ru-RU" smtClean="0"/>
              <a:pPr lvl="0"/>
              <a:t>31.12.2011</a:t>
            </a:fld>
            <a:endParaRPr lang="ru-RU"/>
          </a:p>
        </p:txBody>
      </p:sp>
      <p:sp>
        <p:nvSpPr>
          <p:cNvPr id="6" name="Нижний колонтитул 5"/>
          <p:cNvSpPr>
            <a:spLocks noGrp="1"/>
          </p:cNvSpPr>
          <p:nvPr>
            <p:ph type="ftr" sz="quarter" idx="11"/>
          </p:nvPr>
        </p:nvSpPr>
        <p:spPr/>
        <p:txBody>
          <a:bodyPr/>
          <a:lstStyle/>
          <a:p>
            <a:pPr lvl="0"/>
            <a:endParaRPr lang="ru-RU"/>
          </a:p>
        </p:txBody>
      </p:sp>
      <p:sp>
        <p:nvSpPr>
          <p:cNvPr id="7" name="Номер слайда 6"/>
          <p:cNvSpPr>
            <a:spLocks noGrp="1"/>
          </p:cNvSpPr>
          <p:nvPr>
            <p:ph type="sldNum" sz="quarter" idx="12"/>
          </p:nvPr>
        </p:nvSpPr>
        <p:spPr/>
        <p:txBody>
          <a:bodyPr/>
          <a:lstStyle/>
          <a:p>
            <a:pPr lvl="0"/>
            <a:fld id="{DB494760-061E-491A-ADAE-B447900CFBD2}" type="slidenum">
              <a:t>‹#›</a:t>
            </a:fld>
            <a:endParaRPr lang="ru-R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685799" y="2130480"/>
            <a:ext cx="7772039" cy="1469520"/>
          </a:xfrm>
          <a:prstGeom prst="rect">
            <a:avLst/>
          </a:prstGeom>
          <a:noFill/>
          <a:ln>
            <a:noFill/>
          </a:ln>
        </p:spPr>
        <p:txBody>
          <a:bodyPr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ru-RU"/>
              <a:t>Для правки текста заголовка щелкните мышьюОбразец заголовка</a:t>
            </a:r>
          </a:p>
        </p:txBody>
      </p:sp>
      <p:sp>
        <p:nvSpPr>
          <p:cNvPr id="3" name="Дата 3"/>
          <p:cNvSpPr txBox="1">
            <a:spLocks noGrp="1"/>
          </p:cNvSpPr>
          <p:nvPr>
            <p:ph type="dt" sz="half" idx="2"/>
          </p:nvPr>
        </p:nvSpPr>
        <p:spPr>
          <a:xfrm>
            <a:off x="457200" y="6356520"/>
            <a:ext cx="2133360" cy="364679"/>
          </a:xfrm>
          <a:prstGeom prst="rect">
            <a:avLst/>
          </a:prstGeom>
          <a:noFill/>
          <a:ln>
            <a:noFill/>
          </a:ln>
        </p:spPr>
        <p:txBody>
          <a:bodyPr wrap="square" lIns="90000" tIns="45000" rIns="90000" bIns="45000" anchor="t"/>
          <a:lstStyle>
            <a:lvl1pPr marL="0" marR="0" lvl="0" indent="0" algn="l" rtl="0" hangingPunct="1">
              <a:spcBef>
                <a:spcPts val="0"/>
              </a:spcBef>
              <a:spcAft>
                <a:spcPts val="0"/>
              </a:spcAft>
              <a:buNone/>
              <a:tabLst/>
              <a:defRPr lang="ru-RU" sz="1800" b="0" i="0" u="none" strike="noStrike" kern="1200" spc="0">
                <a:solidFill>
                  <a:srgbClr val="000000"/>
                </a:solidFill>
                <a:latin typeface="Calibri" pitchFamily="18"/>
                <a:ea typeface="Lucida Sans Unicode" pitchFamily="2"/>
                <a:cs typeface="Tahoma" pitchFamily="2"/>
              </a:defRPr>
            </a:lvl1pPr>
          </a:lstStyle>
          <a:p>
            <a:pPr lvl="0"/>
            <a:fld id="{1D3D506C-6EE3-4B9E-A27D-1428D98C1428}" type="datetime1">
              <a:rPr lang="ru-RU"/>
              <a:pPr lvl="0"/>
              <a:t>2011/12/31</a:t>
            </a:fld>
            <a:endParaRPr lang="ru-RU"/>
          </a:p>
        </p:txBody>
      </p:sp>
      <p:sp>
        <p:nvSpPr>
          <p:cNvPr id="4" name="Нижний колонтитул 4"/>
          <p:cNvSpPr txBox="1">
            <a:spLocks noGrp="1"/>
          </p:cNvSpPr>
          <p:nvPr>
            <p:ph type="ftr" sz="quarter" idx="3"/>
          </p:nvPr>
        </p:nvSpPr>
        <p:spPr>
          <a:xfrm>
            <a:off x="3124079" y="6356520"/>
            <a:ext cx="2895120" cy="364679"/>
          </a:xfrm>
          <a:prstGeom prst="rect">
            <a:avLst/>
          </a:prstGeom>
          <a:noFill/>
          <a:ln>
            <a:noFill/>
          </a:ln>
        </p:spPr>
        <p:txBody>
          <a:bodyPr wrap="square" lIns="90000" tIns="45000" rIns="90000" bIns="45000" anchor="t"/>
          <a:lstStyle>
            <a:lvl1pPr lvl="0" rtl="0" hangingPunct="0">
              <a:buNone/>
              <a:tabLst/>
              <a:defRPr lang="ru-RU" sz="2400" kern="1200">
                <a:latin typeface="Times New Roman" pitchFamily="18"/>
                <a:ea typeface="Lucida Sans Unicode" pitchFamily="2"/>
                <a:cs typeface="Tahoma" pitchFamily="2"/>
              </a:defRPr>
            </a:lvl1pPr>
          </a:lstStyle>
          <a:p>
            <a:pPr lvl="0"/>
            <a:endParaRPr lang="ru-RU"/>
          </a:p>
        </p:txBody>
      </p:sp>
      <p:sp>
        <p:nvSpPr>
          <p:cNvPr id="5" name="Номер слайда 5"/>
          <p:cNvSpPr txBox="1">
            <a:spLocks noGrp="1"/>
          </p:cNvSpPr>
          <p:nvPr>
            <p:ph type="sldNum" sz="quarter" idx="4"/>
          </p:nvPr>
        </p:nvSpPr>
        <p:spPr>
          <a:xfrm>
            <a:off x="6553080" y="6356520"/>
            <a:ext cx="2133360" cy="364679"/>
          </a:xfrm>
          <a:prstGeom prst="rect">
            <a:avLst/>
          </a:prstGeom>
          <a:noFill/>
          <a:ln>
            <a:noFill/>
          </a:ln>
        </p:spPr>
        <p:txBody>
          <a:bodyPr wrap="square" lIns="90000" tIns="45000" rIns="90000" bIns="45000" anchor="t"/>
          <a:lstStyle>
            <a:lvl1pPr marL="0" marR="0" lvl="0" indent="0" algn="l" rtl="0" hangingPunct="1">
              <a:spcBef>
                <a:spcPts val="0"/>
              </a:spcBef>
              <a:spcAft>
                <a:spcPts val="0"/>
              </a:spcAft>
              <a:buNone/>
              <a:tabLst/>
              <a:defRPr lang="ru-RU" sz="1800" b="0" i="0" u="none" strike="noStrike" kern="1200" spc="0">
                <a:solidFill>
                  <a:srgbClr val="000000"/>
                </a:solidFill>
                <a:latin typeface="Calibri" pitchFamily="18"/>
                <a:ea typeface="Lucida Sans Unicode" pitchFamily="2"/>
                <a:cs typeface="Tahoma" pitchFamily="2"/>
              </a:defRPr>
            </a:lvl1pPr>
          </a:lstStyle>
          <a:p>
            <a:pPr lvl="0"/>
            <a:fld id="{35110D02-62BE-4A54-AACB-91DF32592F55}" type="slidenum">
              <a:t>‹#›</a:t>
            </a:fld>
            <a:endParaRPr lang="ru-RU"/>
          </a:p>
        </p:txBody>
      </p:sp>
      <p:sp>
        <p:nvSpPr>
          <p:cNvPr id="6" name="Текст 5"/>
          <p:cNvSpPr txBox="1">
            <a:spLocks noGrp="1"/>
          </p:cNvSpPr>
          <p:nvPr>
            <p:ph type="body" idx="1"/>
          </p:nvPr>
        </p:nvSpPr>
        <p:spPr>
          <a:xfrm>
            <a:off x="457200" y="1604520"/>
            <a:ext cx="8229240" cy="4525920"/>
          </a:xfrm>
          <a:prstGeom prst="rect">
            <a:avLst/>
          </a:prstGeom>
          <a:noFill/>
          <a:ln>
            <a:noFill/>
          </a:ln>
        </p:spPr>
        <p:txBody>
          <a:bodyPr lIns="0" tIns="0" rIns="0" bIns="0"/>
          <a:lstStyle>
            <a:defPPr marL="432000" lvl="0" indent="-324000" algn="l" hangingPunct="1">
              <a:spcBef>
                <a:spcPts val="0"/>
              </a:spcBef>
              <a:spcAft>
                <a:spcPts val="1417"/>
              </a:spcAft>
              <a:buSzPct val="45000"/>
              <a:buFont typeface="StarSymbol"/>
              <a:buNone/>
              <a:defRPr lang="ru-RU" sz="2400" b="0" i="0" u="none" strike="noStrike" kern="1200" spc="0">
                <a:ln>
                  <a:noFill/>
                </a:ln>
                <a:solidFill>
                  <a:srgbClr val="000000"/>
                </a:solidFill>
                <a:latin typeface="Calibri"/>
                <a:ea typeface="Lucida Sans Unicode" pitchFamily="2"/>
                <a:cs typeface="Mangal" pitchFamily="2"/>
              </a:defRPr>
            </a:defPPr>
            <a:lvl1pPr marL="432000" lvl="0" indent="-324000" algn="l" hangingPunct="1">
              <a:spcBef>
                <a:spcPts val="0"/>
              </a:spcBef>
              <a:spcAft>
                <a:spcPts val="1417"/>
              </a:spcAft>
              <a:buSzPct val="45000"/>
              <a:buFont typeface="StarSymbol"/>
              <a:buChar char="●"/>
              <a:defRPr lang="ru-RU" sz="2400" b="0" i="0" u="none" strike="noStrike" kern="1200" spc="0">
                <a:ln>
                  <a:noFill/>
                </a:ln>
                <a:solidFill>
                  <a:srgbClr val="000000"/>
                </a:solidFill>
                <a:latin typeface="Calibri"/>
                <a:ea typeface="Lucida Sans Unicode" pitchFamily="2"/>
                <a:cs typeface="Mangal" pitchFamily="2"/>
              </a:defRPr>
            </a:lvl1pPr>
            <a:lvl2pPr marL="864000" lvl="1" indent="-324000" algn="l" hangingPunct="1">
              <a:spcBef>
                <a:spcPts val="0"/>
              </a:spcBef>
              <a:spcAft>
                <a:spcPts val="1134"/>
              </a:spcAft>
              <a:buSzPct val="45000"/>
              <a:buFont typeface="StarSymbol"/>
              <a:buChar char="●"/>
              <a:defRPr lang="ru-RU" sz="2400" b="0" i="0" u="none" strike="noStrike" kern="1200" spc="0">
                <a:ln>
                  <a:noFill/>
                </a:ln>
                <a:solidFill>
                  <a:srgbClr val="000000"/>
                </a:solidFill>
                <a:latin typeface="Calibri"/>
                <a:ea typeface="Lucida Sans Unicode" pitchFamily="2"/>
                <a:cs typeface="Mangal" pitchFamily="2"/>
              </a:defRPr>
            </a:lvl2pPr>
            <a:lvl3pPr marL="1295999" lvl="2" indent="-288000" algn="l" hangingPunct="1">
              <a:spcBef>
                <a:spcPts val="0"/>
              </a:spcBef>
              <a:spcAft>
                <a:spcPts val="850"/>
              </a:spcAft>
              <a:buSzPct val="75000"/>
              <a:buFont typeface="StarSymbol"/>
              <a:buChar char="–"/>
              <a:defRPr lang="ru-RU" sz="2000" b="0" i="0" u="none" strike="noStrike" kern="1200" spc="0">
                <a:ln>
                  <a:noFill/>
                </a:ln>
                <a:solidFill>
                  <a:srgbClr val="000000"/>
                </a:solidFill>
                <a:latin typeface="Calibri"/>
                <a:ea typeface="Lucida Sans Unicode" pitchFamily="2"/>
                <a:cs typeface="Mangal" pitchFamily="2"/>
              </a:defRPr>
            </a:lvl3pPr>
            <a:lvl4pPr marL="1728000" lvl="3" indent="-216000" algn="l" hangingPunct="1">
              <a:spcBef>
                <a:spcPts val="0"/>
              </a:spcBef>
              <a:spcAft>
                <a:spcPts val="567"/>
              </a:spcAft>
              <a:buSzPct val="45000"/>
              <a:buFont typeface="StarSymbol"/>
              <a:buChar char="●"/>
              <a:defRPr lang="ru-RU" sz="2000" b="0" i="0" u="none" strike="noStrike" kern="1200" spc="0">
                <a:ln>
                  <a:noFill/>
                </a:ln>
                <a:solidFill>
                  <a:srgbClr val="000000"/>
                </a:solidFill>
                <a:latin typeface="Calibri"/>
                <a:ea typeface="Lucida Sans Unicode" pitchFamily="2"/>
                <a:cs typeface="Mangal" pitchFamily="2"/>
              </a:defRPr>
            </a:lvl4pPr>
            <a:lvl5pPr marL="2160000" lvl="4" indent="-216000" algn="l" hangingPunct="1">
              <a:spcBef>
                <a:spcPts val="0"/>
              </a:spcBef>
              <a:spcAft>
                <a:spcPts val="283"/>
              </a:spcAft>
              <a:buSzPct val="75000"/>
              <a:buFont typeface="StarSymbol"/>
              <a:buChar char="–"/>
              <a:defRPr lang="ru-RU" sz="2000" b="0" i="0" u="none" strike="noStrike" kern="1200" spc="0">
                <a:ln>
                  <a:noFill/>
                </a:ln>
                <a:solidFill>
                  <a:srgbClr val="000000"/>
                </a:solidFill>
                <a:latin typeface="Calibri"/>
                <a:ea typeface="Lucida Sans Unicode" pitchFamily="2"/>
                <a:cs typeface="Mangal" pitchFamily="2"/>
              </a:defRPr>
            </a:lvl5pPr>
            <a:lvl6pPr marL="2592000" lvl="5"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Lucida Sans Unicode" pitchFamily="2"/>
                <a:cs typeface="Mangal" pitchFamily="2"/>
              </a:defRPr>
            </a:lvl6pPr>
            <a:lvl7pPr marL="3024000" lvl="6"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Lucida Sans Unicode" pitchFamily="2"/>
                <a:cs typeface="Mangal" pitchFamily="2"/>
              </a:defRPr>
            </a:lvl7pPr>
            <a:lvl8pPr marL="3456000" lvl="7"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Lucida Sans Unicode" pitchFamily="2"/>
                <a:cs typeface="Mangal" pitchFamily="2"/>
              </a:defRPr>
            </a:lvl8pPr>
            <a:lvl9pPr marL="3887999" lvl="8"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Lucida Sans Unicode" pitchFamily="2"/>
                <a:cs typeface="Mangal" pitchFamily="2"/>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lvl="0" algn="ctr" rtl="0" hangingPunct="1">
        <a:spcBef>
          <a:spcPts val="0"/>
        </a:spcBef>
        <a:spcAft>
          <a:spcPts val="0"/>
        </a:spcAft>
        <a:buNone/>
        <a:tabLst/>
        <a:defRPr lang="ru-RU" sz="4400" b="0" i="0" u="none" strike="noStrike" kern="1200" spc="0">
          <a:ln>
            <a:noFill/>
          </a:ln>
          <a:solidFill>
            <a:srgbClr val="000000"/>
          </a:solidFill>
          <a:latin typeface="Calibri" pitchFamily="18"/>
          <a:ea typeface="Lucida Sans Unicode" pitchFamily="2"/>
          <a:cs typeface="Mangal" pitchFamily="2"/>
        </a:defRPr>
      </a:lvl1pPr>
    </p:titleStyle>
    <p:bodyStyle>
      <a:lvl1pPr algn="l" rtl="0" hangingPunct="1">
        <a:spcBef>
          <a:spcPts val="0"/>
        </a:spcBef>
        <a:spcAft>
          <a:spcPts val="1417"/>
        </a:spcAft>
        <a:tabLst/>
        <a:defRPr lang="ru-RU" sz="2400" b="0" i="0" u="none" strike="noStrike" kern="1200" spc="0">
          <a:ln>
            <a:noFill/>
          </a:ln>
          <a:solidFill>
            <a:srgbClr val="000000"/>
          </a:solidFill>
          <a:latin typeface="Calibri" pitchFamily="18"/>
          <a:cs typeface="Mangal" pitchFamily="2"/>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457200" y="274680"/>
            <a:ext cx="8229240" cy="1142640"/>
          </a:xfrm>
          <a:prstGeom prst="rect">
            <a:avLst/>
          </a:prstGeom>
          <a:noFill/>
          <a:ln>
            <a:noFill/>
          </a:ln>
        </p:spPr>
        <p:txBody>
          <a:bodyPr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ru-RU"/>
              <a:t>Для правки текста заголовка щелкните мышьюОбразец заголовка</a:t>
            </a:r>
          </a:p>
        </p:txBody>
      </p:sp>
      <p:sp>
        <p:nvSpPr>
          <p:cNvPr id="3" name="Содержимое 2"/>
          <p:cNvSpPr txBox="1">
            <a:spLocks noGrp="1"/>
          </p:cNvSpPr>
          <p:nvPr>
            <p:ph type="body" idx="1"/>
          </p:nvPr>
        </p:nvSpPr>
        <p:spPr>
          <a:xfrm>
            <a:off x="457200" y="1600200"/>
            <a:ext cx="8229240" cy="4525560"/>
          </a:xfrm>
          <a:prstGeom prst="rect">
            <a:avLst/>
          </a:prstGeom>
          <a:noFill/>
          <a:ln>
            <a:noFill/>
          </a:ln>
        </p:spPr>
        <p:txBody>
          <a:bodyPr wrap="square" lIns="90000" tIns="45000" rIns="90000" bIns="45000" anchor="t"/>
          <a:lstStyle>
            <a:defPPr marL="432000" lvl="0" indent="-324000" algn="l" hangingPunct="1">
              <a:spcBef>
                <a:spcPts val="0"/>
              </a:spcBef>
              <a:spcAft>
                <a:spcPts val="1417"/>
              </a:spcAft>
              <a:buSzPct val="45000"/>
              <a:buFont typeface="StarSymbol"/>
              <a:buNone/>
              <a:defRPr lang="ru-RU" sz="2400" b="0" i="0" u="none" strike="noStrike" kern="1200" spc="0">
                <a:ln>
                  <a:noFill/>
                </a:ln>
                <a:solidFill>
                  <a:srgbClr val="000000"/>
                </a:solidFill>
                <a:latin typeface="Calibri"/>
                <a:ea typeface="Lucida Sans Unicode" pitchFamily="2"/>
                <a:cs typeface="Mangal" pitchFamily="2"/>
              </a:defRPr>
            </a:defPPr>
            <a:lvl1pPr marL="432000" lvl="0" indent="-324000" algn="l" hangingPunct="1">
              <a:spcBef>
                <a:spcPts val="0"/>
              </a:spcBef>
              <a:spcAft>
                <a:spcPts val="1417"/>
              </a:spcAft>
              <a:buSzPct val="45000"/>
              <a:buFont typeface="StarSymbol"/>
              <a:buChar char="●"/>
              <a:defRPr lang="ru-RU" sz="2400" b="0" i="0" u="none" strike="noStrike" kern="1200" spc="0">
                <a:ln>
                  <a:noFill/>
                </a:ln>
                <a:solidFill>
                  <a:srgbClr val="000000"/>
                </a:solidFill>
                <a:latin typeface="Calibri"/>
                <a:ea typeface="Lucida Sans Unicode" pitchFamily="2"/>
                <a:cs typeface="Mangal" pitchFamily="2"/>
              </a:defRPr>
            </a:lvl1pPr>
            <a:lvl2pPr marL="864000" lvl="1" indent="-324000" algn="l" hangingPunct="1">
              <a:spcBef>
                <a:spcPts val="0"/>
              </a:spcBef>
              <a:spcAft>
                <a:spcPts val="1134"/>
              </a:spcAft>
              <a:buSzPct val="45000"/>
              <a:buFont typeface="StarSymbol"/>
              <a:buChar char="●"/>
              <a:defRPr lang="ru-RU" sz="2400" b="0" i="0" u="none" strike="noStrike" kern="1200" spc="0">
                <a:ln>
                  <a:noFill/>
                </a:ln>
                <a:solidFill>
                  <a:srgbClr val="000000"/>
                </a:solidFill>
                <a:latin typeface="Calibri"/>
                <a:ea typeface="Lucida Sans Unicode" pitchFamily="2"/>
                <a:cs typeface="Mangal" pitchFamily="2"/>
              </a:defRPr>
            </a:lvl2pPr>
            <a:lvl3pPr marL="1295999" lvl="2" indent="-288000" algn="l" hangingPunct="1">
              <a:spcBef>
                <a:spcPts val="0"/>
              </a:spcBef>
              <a:spcAft>
                <a:spcPts val="850"/>
              </a:spcAft>
              <a:buSzPct val="75000"/>
              <a:buFont typeface="StarSymbol"/>
              <a:buChar char="–"/>
              <a:defRPr lang="ru-RU" sz="2000" b="0" i="0" u="none" strike="noStrike" kern="1200" spc="0">
                <a:ln>
                  <a:noFill/>
                </a:ln>
                <a:solidFill>
                  <a:srgbClr val="000000"/>
                </a:solidFill>
                <a:latin typeface="Calibri"/>
                <a:ea typeface="Lucida Sans Unicode" pitchFamily="2"/>
                <a:cs typeface="Mangal" pitchFamily="2"/>
              </a:defRPr>
            </a:lvl3pPr>
            <a:lvl4pPr marL="1728000" lvl="3" indent="-216000" algn="l" hangingPunct="1">
              <a:spcBef>
                <a:spcPts val="0"/>
              </a:spcBef>
              <a:spcAft>
                <a:spcPts val="567"/>
              </a:spcAft>
              <a:buSzPct val="45000"/>
              <a:buFont typeface="StarSymbol"/>
              <a:buChar char="●"/>
              <a:defRPr lang="ru-RU" sz="2000" b="0" i="0" u="none" strike="noStrike" kern="1200" spc="0">
                <a:ln>
                  <a:noFill/>
                </a:ln>
                <a:solidFill>
                  <a:srgbClr val="000000"/>
                </a:solidFill>
                <a:latin typeface="Calibri"/>
                <a:ea typeface="Lucida Sans Unicode" pitchFamily="2"/>
                <a:cs typeface="Mangal" pitchFamily="2"/>
              </a:defRPr>
            </a:lvl4pPr>
            <a:lvl5pPr marL="2160000" lvl="4" indent="-216000" algn="l" hangingPunct="1">
              <a:spcBef>
                <a:spcPts val="0"/>
              </a:spcBef>
              <a:spcAft>
                <a:spcPts val="283"/>
              </a:spcAft>
              <a:buSzPct val="75000"/>
              <a:buFont typeface="StarSymbol"/>
              <a:buChar char="–"/>
              <a:defRPr lang="ru-RU" sz="2000" b="0" i="0" u="none" strike="noStrike" kern="1200" spc="0">
                <a:ln>
                  <a:noFill/>
                </a:ln>
                <a:solidFill>
                  <a:srgbClr val="000000"/>
                </a:solidFill>
                <a:latin typeface="Calibri"/>
                <a:ea typeface="Lucida Sans Unicode" pitchFamily="2"/>
                <a:cs typeface="Mangal" pitchFamily="2"/>
              </a:defRPr>
            </a:lvl5pPr>
            <a:lvl6pPr marL="2592000" lvl="5"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Lucida Sans Unicode" pitchFamily="2"/>
                <a:cs typeface="Mangal" pitchFamily="2"/>
              </a:defRPr>
            </a:lvl6pPr>
            <a:lvl7pPr marL="3024000" lvl="6"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Lucida Sans Unicode" pitchFamily="2"/>
                <a:cs typeface="Mangal" pitchFamily="2"/>
              </a:defRPr>
            </a:lvl7pPr>
            <a:lvl8pPr marL="3456000" lvl="7"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Lucida Sans Unicode" pitchFamily="2"/>
                <a:cs typeface="Mangal" pitchFamily="2"/>
              </a:defRPr>
            </a:lvl8pPr>
            <a:lvl9pPr marL="3887999" lvl="8"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Lucida Sans Unicode" pitchFamily="2"/>
                <a:cs typeface="Mangal" pitchFamily="2"/>
              </a:defRPr>
            </a:lvl9pPr>
          </a:lstStyle>
          <a:p>
            <a:pPr lvl="0"/>
            <a:r>
              <a:rPr lang="ru-RU"/>
              <a:t>Для правки структуры щелкните мышью</a:t>
            </a:r>
          </a:p>
          <a:p>
            <a:pPr lvl="1"/>
            <a:r>
              <a:rPr lang="ru-RU"/>
              <a:t>Второй уровень структуры</a:t>
            </a:r>
          </a:p>
          <a:p>
            <a:pPr lvl="2"/>
            <a:r>
              <a:rPr lang="ru-RU"/>
              <a:t>Третий уровень структуры</a:t>
            </a:r>
          </a:p>
          <a:p>
            <a:pPr lvl="3"/>
            <a:r>
              <a:rPr lang="ru-RU"/>
              <a:t>Четвёртый уровень структуры</a:t>
            </a:r>
          </a:p>
          <a:p>
            <a:pPr lvl="4"/>
            <a:r>
              <a:rPr lang="ru-RU"/>
              <a:t>Пятый уровень структуры</a:t>
            </a:r>
          </a:p>
          <a:p>
            <a:pPr lvl="5"/>
            <a:r>
              <a:rPr lang="ru-RU"/>
              <a:t>Шестой уровень структуры</a:t>
            </a:r>
          </a:p>
          <a:p>
            <a:pPr lvl="6"/>
            <a:r>
              <a:rPr lang="ru-RU"/>
              <a:t>Седьмой уровень структуры</a:t>
            </a:r>
          </a:p>
          <a:p>
            <a:pPr lvl="7"/>
            <a:r>
              <a:rPr lang="ru-RU"/>
              <a:t>Восьмой уровень структуры</a:t>
            </a:r>
          </a:p>
          <a:p>
            <a:pPr lvl="0"/>
            <a:r>
              <a:rPr lang="ru-RU"/>
              <a:t>Девятый уровень структурыОбразец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txBox="1">
            <a:spLocks noGrp="1"/>
          </p:cNvSpPr>
          <p:nvPr>
            <p:ph type="dt" sz="half" idx="2"/>
          </p:nvPr>
        </p:nvSpPr>
        <p:spPr>
          <a:xfrm>
            <a:off x="457200" y="6356520"/>
            <a:ext cx="2133360" cy="364679"/>
          </a:xfrm>
          <a:prstGeom prst="rect">
            <a:avLst/>
          </a:prstGeom>
          <a:noFill/>
          <a:ln>
            <a:noFill/>
          </a:ln>
        </p:spPr>
        <p:txBody>
          <a:bodyPr wrap="square" lIns="90000" tIns="45000" rIns="90000" bIns="45000" anchor="t"/>
          <a:lstStyle>
            <a:lvl1pPr marL="0" marR="0" lvl="0" indent="0" algn="l" rtl="0" hangingPunct="1">
              <a:spcBef>
                <a:spcPts val="0"/>
              </a:spcBef>
              <a:spcAft>
                <a:spcPts val="0"/>
              </a:spcAft>
              <a:buNone/>
              <a:tabLst/>
              <a:defRPr lang="ru-RU" sz="1800" b="0" i="0" u="none" strike="noStrike" kern="1200" spc="0">
                <a:solidFill>
                  <a:srgbClr val="000000"/>
                </a:solidFill>
                <a:latin typeface="Calibri" pitchFamily="18"/>
                <a:ea typeface="Lucida Sans Unicode" pitchFamily="2"/>
                <a:cs typeface="Tahoma" pitchFamily="2"/>
              </a:defRPr>
            </a:lvl1pPr>
          </a:lstStyle>
          <a:p>
            <a:pPr lvl="0"/>
            <a:fld id="{0CA0F881-1369-4DC2-AB17-FC3C1F4AAFBA}" type="datetime1">
              <a:rPr lang="ru-RU"/>
              <a:pPr lvl="0"/>
              <a:t>2011/12/31</a:t>
            </a:fld>
            <a:endParaRPr lang="ru-RU"/>
          </a:p>
        </p:txBody>
      </p:sp>
      <p:sp>
        <p:nvSpPr>
          <p:cNvPr id="5" name="Нижний колонтитул 4"/>
          <p:cNvSpPr txBox="1">
            <a:spLocks noGrp="1"/>
          </p:cNvSpPr>
          <p:nvPr>
            <p:ph type="ftr" sz="quarter" idx="3"/>
          </p:nvPr>
        </p:nvSpPr>
        <p:spPr>
          <a:xfrm>
            <a:off x="3124079" y="6356520"/>
            <a:ext cx="2895120" cy="364679"/>
          </a:xfrm>
          <a:prstGeom prst="rect">
            <a:avLst/>
          </a:prstGeom>
          <a:noFill/>
          <a:ln>
            <a:noFill/>
          </a:ln>
        </p:spPr>
        <p:txBody>
          <a:bodyPr wrap="square" lIns="90000" tIns="45000" rIns="90000" bIns="45000" anchor="t"/>
          <a:lstStyle>
            <a:lvl1pPr lvl="0" rtl="0" hangingPunct="0">
              <a:buNone/>
              <a:tabLst/>
              <a:defRPr lang="ru-RU" sz="2400" kern="1200">
                <a:latin typeface="Times New Roman" pitchFamily="18"/>
                <a:ea typeface="Lucida Sans Unicode" pitchFamily="2"/>
                <a:cs typeface="Tahoma" pitchFamily="2"/>
              </a:defRPr>
            </a:lvl1pPr>
          </a:lstStyle>
          <a:p>
            <a:pPr lvl="0"/>
            <a:endParaRPr lang="ru-RU"/>
          </a:p>
        </p:txBody>
      </p:sp>
      <p:sp>
        <p:nvSpPr>
          <p:cNvPr id="6" name="Номер слайда 5"/>
          <p:cNvSpPr txBox="1">
            <a:spLocks noGrp="1"/>
          </p:cNvSpPr>
          <p:nvPr>
            <p:ph type="sldNum" sz="quarter" idx="4"/>
          </p:nvPr>
        </p:nvSpPr>
        <p:spPr>
          <a:xfrm>
            <a:off x="6553080" y="6356520"/>
            <a:ext cx="2133360" cy="364679"/>
          </a:xfrm>
          <a:prstGeom prst="rect">
            <a:avLst/>
          </a:prstGeom>
          <a:noFill/>
          <a:ln>
            <a:noFill/>
          </a:ln>
        </p:spPr>
        <p:txBody>
          <a:bodyPr wrap="square" lIns="90000" tIns="45000" rIns="90000" bIns="45000" anchor="t"/>
          <a:lstStyle>
            <a:lvl1pPr marL="0" marR="0" lvl="0" indent="0" algn="l" rtl="0" hangingPunct="1">
              <a:spcBef>
                <a:spcPts val="0"/>
              </a:spcBef>
              <a:spcAft>
                <a:spcPts val="0"/>
              </a:spcAft>
              <a:buNone/>
              <a:tabLst/>
              <a:defRPr lang="ru-RU" sz="1800" b="0" i="0" u="none" strike="noStrike" kern="1200" spc="0">
                <a:solidFill>
                  <a:srgbClr val="000000"/>
                </a:solidFill>
                <a:latin typeface="Calibri" pitchFamily="18"/>
                <a:ea typeface="Lucida Sans Unicode" pitchFamily="2"/>
                <a:cs typeface="Tahoma" pitchFamily="2"/>
              </a:defRPr>
            </a:lvl1pPr>
          </a:lstStyle>
          <a:p>
            <a:pPr lvl="0"/>
            <a:fld id="{DD7A21E3-7D56-4A5F-9644-6186A7A6D5A4}" type="slidenum">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lvl="0" algn="ctr" rtl="0" hangingPunct="1">
        <a:spcBef>
          <a:spcPts val="0"/>
        </a:spcBef>
        <a:spcAft>
          <a:spcPts val="0"/>
        </a:spcAft>
        <a:buNone/>
        <a:tabLst/>
        <a:defRPr lang="ru-RU" sz="4400" b="0" i="0" u="none" strike="noStrike" kern="1200" spc="0">
          <a:ln>
            <a:noFill/>
          </a:ln>
          <a:solidFill>
            <a:srgbClr val="000000"/>
          </a:solidFill>
          <a:latin typeface="Calibri" pitchFamily="18"/>
          <a:ea typeface="Lucida Sans Unicode" pitchFamily="2"/>
          <a:cs typeface="Mangal" pitchFamily="2"/>
        </a:defRPr>
      </a:lvl1pPr>
    </p:titleStyle>
    <p:bodyStyle>
      <a:lvl1pPr lvl="0" rtl="0">
        <a:buSzPct val="45000"/>
        <a:buFont typeface="StarSymbol"/>
        <a:buChar char="●"/>
        <a:tabLst/>
        <a:defRPr lang="ru-RU" sz="2400" b="0" i="0" u="none" strike="noStrike" spc="0">
          <a:solidFill>
            <a:srgbClr val="000000"/>
          </a:solidFill>
          <a:latin typeface="Calibri" pitchFamily="18"/>
        </a:defRPr>
      </a:lvl1pPr>
      <a:lvl2pPr lvl="1" rtl="0">
        <a:buSzPct val="45000"/>
        <a:buFont typeface="StarSymbol"/>
        <a:buChar char="●"/>
        <a:tabLst/>
        <a:defRPr lang="ru-RU" sz="2400" b="0" i="0" u="none" strike="noStrike" spc="0">
          <a:solidFill>
            <a:srgbClr val="000000"/>
          </a:solidFill>
          <a:latin typeface="Calibri" pitchFamily="18"/>
        </a:defRPr>
      </a:lvl2pPr>
      <a:lvl3pPr lvl="2" rtl="0">
        <a:buSzPct val="75000"/>
        <a:buFont typeface="StarSymbol"/>
        <a:buChar char="–"/>
        <a:tabLst/>
        <a:defRPr lang="ru-RU" sz="2400" b="0" i="0" u="none" strike="noStrike" spc="0">
          <a:solidFill>
            <a:srgbClr val="000000"/>
          </a:solidFill>
          <a:latin typeface="Calibri" pitchFamily="18"/>
        </a:defRPr>
      </a:lvl3pPr>
      <a:lvl4pPr lvl="3" rtl="0">
        <a:buSzPct val="45000"/>
        <a:buFont typeface="StarSymbol"/>
        <a:buChar char="●"/>
        <a:tabLst/>
        <a:defRPr lang="ru-RU" sz="2400" b="0" i="0" u="none" strike="noStrike" spc="0">
          <a:solidFill>
            <a:srgbClr val="000000"/>
          </a:solidFill>
          <a:latin typeface="Calibri" pitchFamily="18"/>
        </a:defRPr>
      </a:lvl4pPr>
      <a:lvl5pPr lvl="4" rtl="0">
        <a:buSzPct val="75000"/>
        <a:buFont typeface="StarSymbol"/>
        <a:buChar char="–"/>
        <a:tabLst/>
        <a:defRPr lang="ru-RU" sz="2400" b="0" i="0" u="none" strike="noStrike" spc="0">
          <a:solidFill>
            <a:srgbClr val="000000"/>
          </a:solidFill>
          <a:latin typeface="Calibri" pitchFamily="18"/>
        </a:defRPr>
      </a:lvl5pPr>
      <a:lvl6pPr lvl="5" rtl="0">
        <a:buSzPct val="45000"/>
        <a:buFont typeface="StarSymbol"/>
        <a:buChar char="●"/>
        <a:tabLst/>
        <a:defRPr lang="ru-RU" sz="2400" b="0" i="0" u="none" strike="noStrike" spc="0">
          <a:solidFill>
            <a:srgbClr val="000000"/>
          </a:solidFill>
          <a:latin typeface="Calibri" pitchFamily="18"/>
        </a:defRPr>
      </a:lvl6pPr>
      <a:lvl7pPr lvl="6" rtl="0">
        <a:buSzPct val="45000"/>
        <a:buFont typeface="StarSymbol"/>
        <a:buChar char="●"/>
        <a:tabLst/>
        <a:defRPr lang="ru-RU" sz="2400" b="0" i="0" u="none" strike="noStrike" spc="0">
          <a:solidFill>
            <a:srgbClr val="000000"/>
          </a:solidFill>
          <a:latin typeface="Calibri" pitchFamily="18"/>
        </a:defRPr>
      </a:lvl7pPr>
      <a:lvl8pPr lvl="7" rtl="0">
        <a:buSzPct val="45000"/>
        <a:buFont typeface="StarSymbol"/>
        <a:buChar char="●"/>
        <a:tabLst/>
        <a:defRPr lang="ru-RU" sz="2400" b="0" i="0" u="none" strike="noStrike" spc="0">
          <a:solidFill>
            <a:srgbClr val="000000"/>
          </a:solidFill>
          <a:latin typeface="Calibri" pitchFamily="18"/>
        </a:defRPr>
      </a:lvl8pPr>
      <a:lvl9pPr marL="0" marR="0" lvl="0" indent="0" algn="l" rtl="0" hangingPunct="1">
        <a:spcBef>
          <a:spcPts val="638"/>
        </a:spcBef>
        <a:spcAft>
          <a:spcPts val="1417"/>
        </a:spcAft>
        <a:buSzPct val="45000"/>
        <a:buFont typeface="Arial" pitchFamily="32"/>
        <a:buChar char="•"/>
        <a:tabLst/>
        <a:defRPr lang="ru-RU" sz="2400" b="0" i="0" u="none" strike="noStrike" spc="0">
          <a:solidFill>
            <a:srgbClr val="000000"/>
          </a:solidFill>
          <a:latin typeface="Calibri" pitchFamily="18"/>
        </a:defRPr>
      </a:lvl9pPr>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
          <p:cNvPicPr>
            <a:picLocks noChangeAspect="1"/>
          </p:cNvPicPr>
          <p:nvPr/>
        </p:nvPicPr>
        <p:blipFill>
          <a:blip r:embed="rId13" cstate="print">
            <a:alphaModFix/>
            <a:lum/>
          </a:blip>
          <a:srcRect/>
          <a:stretch>
            <a:fillRect/>
          </a:stretch>
        </p:blipFill>
        <p:spPr>
          <a:xfrm>
            <a:off x="0" y="0"/>
            <a:ext cx="9144000" cy="6858000"/>
          </a:xfrm>
          <a:prstGeom prst="rect">
            <a:avLst/>
          </a:prstGeom>
          <a:noFill/>
          <a:ln>
            <a:noFill/>
          </a:ln>
        </p:spPr>
      </p:pic>
      <p:sp>
        <p:nvSpPr>
          <p:cNvPr id="3" name="Заголовок 2"/>
          <p:cNvSpPr txBox="1">
            <a:spLocks noGrp="1"/>
          </p:cNvSpPr>
          <p:nvPr>
            <p:ph type="title"/>
          </p:nvPr>
        </p:nvSpPr>
        <p:spPr>
          <a:xfrm>
            <a:off x="671760" y="634320"/>
            <a:ext cx="7808760" cy="1144800"/>
          </a:xfrm>
          <a:prstGeom prst="rect">
            <a:avLst/>
          </a:prstGeom>
          <a:noFill/>
          <a:ln>
            <a:noFill/>
          </a:ln>
        </p:spPr>
        <p:txBody>
          <a:bodyPr lIns="0" tIns="0" rIns="0" bIns="0" anchor="ct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ru-RU"/>
          </a:p>
        </p:txBody>
      </p:sp>
      <p:sp>
        <p:nvSpPr>
          <p:cNvPr id="4" name="Текст 3"/>
          <p:cNvSpPr txBox="1">
            <a:spLocks noGrp="1"/>
          </p:cNvSpPr>
          <p:nvPr>
            <p:ph type="body" idx="1"/>
          </p:nvPr>
        </p:nvSpPr>
        <p:spPr>
          <a:xfrm>
            <a:off x="745919" y="1938960"/>
            <a:ext cx="7636680" cy="4320720"/>
          </a:xfrm>
          <a:prstGeom prst="rect">
            <a:avLst/>
          </a:prstGeom>
          <a:noFill/>
          <a:ln>
            <a:noFill/>
          </a:ln>
        </p:spPr>
        <p:txBody>
          <a:bodyPr lIns="0" tIns="0" rIns="0" bIns="0"/>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ctr" rtl="0" hangingPunct="0">
        <a:tabLst/>
        <a:defRPr lang="ru-RU" sz="3630" b="1" i="1" u="none" strike="noStrike">
          <a:ln>
            <a:noFill/>
          </a:ln>
          <a:solidFill>
            <a:srgbClr val="99284C"/>
          </a:solidFill>
          <a:latin typeface="Albany" pitchFamily="34"/>
          <a:cs typeface="Tahoma" pitchFamily="2"/>
        </a:defRPr>
      </a:lvl1pPr>
    </p:titleStyle>
    <p:bodyStyle>
      <a:lvl1pPr marL="0" marR="0" indent="0" algn="l" rtl="0" hangingPunct="0">
        <a:spcBef>
          <a:spcPts val="0"/>
        </a:spcBef>
        <a:spcAft>
          <a:spcPts val="0"/>
        </a:spcAft>
        <a:tabLst/>
        <a:defRPr lang="ru-RU" sz="2910" b="0" i="0" u="none" strike="noStrike">
          <a:ln>
            <a:noFill/>
          </a:ln>
          <a:solidFill>
            <a:srgbClr val="333333"/>
          </a:solidFill>
          <a:latin typeface="Albany" pitchFamily="34"/>
          <a:cs typeface="Tahoma"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9.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9.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9.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9.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9.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9.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9.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9.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9.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9.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9.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9.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9.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685799" y="1260000"/>
            <a:ext cx="7234200" cy="378000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hangingPunct="1">
              <a:buNone/>
            </a:pPr>
            <a:r>
              <a:rPr lang="ru-RU" sz="4800" i="0" dirty="0">
                <a:solidFill>
                  <a:srgbClr val="B84747"/>
                </a:solidFill>
                <a:latin typeface="Times New Roman" pitchFamily="18"/>
              </a:rPr>
              <a:t>Понятие</a:t>
            </a:r>
            <a:br>
              <a:rPr lang="ru-RU" sz="4800" i="0" dirty="0">
                <a:solidFill>
                  <a:srgbClr val="B84747"/>
                </a:solidFill>
                <a:latin typeface="Times New Roman" pitchFamily="18"/>
              </a:rPr>
            </a:br>
            <a:r>
              <a:rPr lang="ru-RU" sz="4800" i="0" dirty="0">
                <a:solidFill>
                  <a:srgbClr val="B84747"/>
                </a:solidFill>
                <a:latin typeface="Times New Roman" pitchFamily="18"/>
              </a:rPr>
              <a:t> "педагогической технологии"</a:t>
            </a:r>
            <a:r>
              <a:rPr lang="ru-RU" sz="4400" i="0" dirty="0">
                <a:solidFill>
                  <a:srgbClr val="000000"/>
                </a:solidFill>
                <a:latin typeface="Times New Roman" pitchFamily="18"/>
              </a:rPr>
              <a:t/>
            </a:r>
            <a:br>
              <a:rPr lang="ru-RU" sz="4400" i="0" dirty="0">
                <a:solidFill>
                  <a:srgbClr val="000000"/>
                </a:solidFill>
                <a:latin typeface="Times New Roman" pitchFamily="18"/>
              </a:rPr>
            </a:br>
            <a:endParaRPr lang="ru-RU" sz="4400" i="0" dirty="0">
              <a:solidFill>
                <a:srgbClr val="000000"/>
              </a:solidFill>
              <a:latin typeface="Times New Roman" pitchFamily="18"/>
            </a:endParaRPr>
          </a:p>
        </p:txBody>
      </p:sp>
      <p:sp>
        <p:nvSpPr>
          <p:cNvPr id="3" name="Подзаголовок 2"/>
          <p:cNvSpPr txBox="1">
            <a:spLocks noGrp="1"/>
          </p:cNvSpPr>
          <p:nvPr>
            <p:ph type="subTitle" idx="4294967295"/>
          </p:nvPr>
        </p:nvSpPr>
        <p:spPr>
          <a:xfrm>
            <a:off x="1371599" y="3886200"/>
            <a:ext cx="6400440" cy="1752119"/>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0" lvl="0" indent="0" algn="ctr">
              <a:buNone/>
            </a:pPr>
            <a:endParaRPr lang="ru-RU" sz="2400" dirty="0">
              <a:solidFill>
                <a:srgbClr val="99284C"/>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590760" y="880200"/>
            <a:ext cx="7689240" cy="559980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None/>
            </a:pPr>
            <a:endParaRPr lang="ru-RU" sz="2400">
              <a:solidFill>
                <a:srgbClr val="000000"/>
              </a:solidFill>
              <a:latin typeface="Calibri"/>
            </a:endParaRPr>
          </a:p>
          <a:p>
            <a:pPr marL="0" lvl="0" indent="0" hangingPunct="1">
              <a:spcBef>
                <a:spcPts val="638"/>
              </a:spcBef>
              <a:spcAft>
                <a:spcPts val="1417"/>
              </a:spcAft>
              <a:buNone/>
            </a:pPr>
            <a:r>
              <a:rPr lang="ru-RU" sz="2800">
                <a:solidFill>
                  <a:srgbClr val="000000"/>
                </a:solidFill>
                <a:latin typeface="Times New Roman" pitchFamily="18"/>
              </a:rPr>
              <a:t>Очевидно, что совершенствование методик надо продолжать, но процесс их накопления и эмпирического (основанного на практике) отбора должен быть совмещен с выбором цели и отработкой системы контроля процесса обучения. Этому и призвана помочь технологизация процесса обучения.</a:t>
            </a:r>
          </a:p>
          <a:p>
            <a:pPr marL="0" lvl="0" indent="0" hangingPunct="1">
              <a:spcBef>
                <a:spcPts val="638"/>
              </a:spcBef>
              <a:spcAft>
                <a:spcPts val="1417"/>
              </a:spcAft>
              <a:buNone/>
            </a:pPr>
            <a:endParaRPr lang="ru-RU" sz="3200">
              <a:solidFill>
                <a:srgbClr val="000000"/>
              </a:solidFill>
              <a:latin typeface="Times New Roman" pitchFamily="18"/>
            </a:endParaRPr>
          </a:p>
          <a:p>
            <a:pPr marL="0" lvl="0" indent="0" hangingPunct="1">
              <a:spcBef>
                <a:spcPts val="638"/>
              </a:spcBef>
              <a:spcAft>
                <a:spcPts val="1417"/>
              </a:spcAft>
              <a:buNone/>
            </a:pPr>
            <a:endParaRPr lang="ru-RU" sz="2400">
              <a:solidFill>
                <a:srgbClr val="000000"/>
              </a:solidFill>
              <a:latin typeface="Calibri"/>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ru-RU"/>
          </a:p>
        </p:txBody>
      </p:sp>
      <p:sp>
        <p:nvSpPr>
          <p:cNvPr id="3" name="Содержимое 2"/>
          <p:cNvSpPr>
            <a:spLocks noGrp="1"/>
          </p:cNvSpPr>
          <p:nvPr>
            <p:ph idx="4294967295"/>
          </p:nvPr>
        </p:nvSpPr>
        <p:spPr>
          <a:xfrm>
            <a:off x="4860032" y="5301208"/>
            <a:ext cx="3456384" cy="936104"/>
          </a:xfrm>
          <a:noFill/>
          <a:ln w="0">
            <a:solidFill>
              <a:schemeClr val="bg1"/>
            </a:solidFill>
            <a:prstDash val="solid"/>
          </a:ln>
        </p:spPr>
        <p:txBody>
          <a:bodyPr/>
          <a:lstStyle/>
          <a:p>
            <a:endParaRPr lang="ru-RU" dirty="0"/>
          </a:p>
        </p:txBody>
      </p:sp>
      <p:sp>
        <p:nvSpPr>
          <p:cNvPr id="4" name="TextBox 3"/>
          <p:cNvSpPr txBox="1"/>
          <p:nvPr/>
        </p:nvSpPr>
        <p:spPr>
          <a:xfrm>
            <a:off x="1259632" y="908720"/>
            <a:ext cx="7020000" cy="5220000"/>
          </a:xfrm>
          <a:prstGeom prst="rect">
            <a:avLst/>
          </a:prstGeom>
          <a:noFill/>
          <a:ln>
            <a:noFill/>
          </a:ln>
        </p:spPr>
        <p:txBody>
          <a:bodyPr lIns="0" tIns="0" rIns="0" bIns="0"/>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marR="0" lvl="0" indent="0" algn="l" rtl="0" hangingPunct="1">
              <a:spcBef>
                <a:spcPts val="638"/>
              </a:spcBef>
              <a:spcAft>
                <a:spcPts val="1417"/>
              </a:spcAft>
              <a:buNone/>
              <a:tabLst/>
            </a:pPr>
            <a:endParaRPr lang="ru-RU" sz="2800" b="0" i="0" u="none" strike="noStrike" spc="0" dirty="0">
              <a:solidFill>
                <a:srgbClr val="000000"/>
              </a:solidFill>
              <a:latin typeface="Times New Roman" pitchFamily="18"/>
              <a:ea typeface="Lucida Sans Unicode" pitchFamily="2"/>
              <a:cs typeface="Tahoma" pitchFamily="2"/>
            </a:endParaRPr>
          </a:p>
          <a:p>
            <a:pPr marL="0" marR="0" lvl="0" indent="0" algn="l" rtl="0" hangingPunct="1">
              <a:spcBef>
                <a:spcPts val="638"/>
              </a:spcBef>
              <a:spcAft>
                <a:spcPts val="1417"/>
              </a:spcAft>
              <a:buNone/>
              <a:tabLst/>
            </a:pPr>
            <a:r>
              <a:rPr lang="ru-RU" sz="2800" b="0" i="0" u="none" strike="noStrike" spc="0" dirty="0">
                <a:solidFill>
                  <a:srgbClr val="000000"/>
                </a:solidFill>
                <a:latin typeface="Times New Roman" pitchFamily="18"/>
                <a:ea typeface="Lucida Sans Unicode" pitchFamily="2"/>
                <a:cs typeface="Tahoma" pitchFamily="2"/>
              </a:rPr>
              <a:t>Поступательное развитие педагогики открывает большие возможности в поиске новых средств, форм и методов обучения и воспитания. В педагогике постоянно появляются новые подходы и взгляды на организацию процесса обучения и воспитания. Это наука - реагируя на все изменения социальных условий и требований, она создает все новые и новые подходы и формы.</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457200" y="720000"/>
            <a:ext cx="8002800" cy="540576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None/>
            </a:pPr>
            <a:r>
              <a:rPr lang="ru-RU" sz="2800">
                <a:solidFill>
                  <a:srgbClr val="000000"/>
                </a:solidFill>
                <a:latin typeface="Times New Roman" pitchFamily="18"/>
              </a:rPr>
              <a:t>Сегодня каждый педагог ищет наиболее эффективные пути усовершенствования учебного процесса, повышения заинтересованности учеников и роста успеваемости учащихся. В связи с этим стремлением педагогов повышать качество обучения все настойчивее звучит призыв к переходу с отдельных методик на педагогические </a:t>
            </a:r>
            <a:r>
              <a:rPr lang="ru-RU" sz="2800">
                <a:solidFill>
                  <a:srgbClr val="0066CC"/>
                </a:solidFill>
                <a:latin typeface="Times New Roman" pitchFamily="18"/>
              </a:rPr>
              <a:t>технологии.</a:t>
            </a:r>
          </a:p>
          <a:p>
            <a:pPr marL="0" lvl="0" indent="0" hangingPunct="1">
              <a:spcBef>
                <a:spcPts val="638"/>
              </a:spcBef>
              <a:spcAft>
                <a:spcPts val="1417"/>
              </a:spcAft>
              <a:buNone/>
            </a:pPr>
            <a:r>
              <a:rPr lang="ru-RU" sz="2800">
                <a:solidFill>
                  <a:srgbClr val="000000"/>
                </a:solidFill>
                <a:latin typeface="Times New Roman" pitchFamily="18"/>
              </a:rPr>
              <a:t>По сравнению с обучением, построенным на основе методики, </a:t>
            </a:r>
            <a:r>
              <a:rPr lang="ru-RU" sz="2800">
                <a:solidFill>
                  <a:srgbClr val="0066CC"/>
                </a:solidFill>
                <a:latin typeface="Times New Roman" pitchFamily="18"/>
              </a:rPr>
              <a:t>технология обучения </a:t>
            </a:r>
            <a:r>
              <a:rPr lang="ru-RU" sz="2800">
                <a:solidFill>
                  <a:srgbClr val="000000"/>
                </a:solidFill>
                <a:latin typeface="Times New Roman" pitchFamily="18"/>
              </a:rPr>
              <a:t>имеет серьезные преимущества.</a:t>
            </a:r>
          </a:p>
          <a:p>
            <a:pPr marL="0" lvl="0" indent="0" hangingPunct="1">
              <a:spcBef>
                <a:spcPts val="638"/>
              </a:spcBef>
              <a:spcAft>
                <a:spcPts val="1417"/>
              </a:spcAft>
              <a:buNone/>
            </a:pPr>
            <a:endParaRPr lang="ru-RU" sz="2400">
              <a:solidFill>
                <a:srgbClr val="000000"/>
              </a:solidFill>
              <a:latin typeface="Calibri"/>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457200" y="540000"/>
            <a:ext cx="8362800" cy="684000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None/>
            </a:pPr>
            <a:r>
              <a:rPr lang="ru-RU" sz="2800">
                <a:solidFill>
                  <a:srgbClr val="000000"/>
                </a:solidFill>
                <a:latin typeface="Times New Roman" pitchFamily="18"/>
              </a:rPr>
              <a:t>Основой </a:t>
            </a:r>
            <a:r>
              <a:rPr lang="ru-RU" sz="2800">
                <a:solidFill>
                  <a:srgbClr val="0066CC"/>
                </a:solidFill>
                <a:latin typeface="Times New Roman" pitchFamily="18"/>
              </a:rPr>
              <a:t>технологии </a:t>
            </a:r>
            <a:r>
              <a:rPr lang="ru-RU" sz="2800">
                <a:solidFill>
                  <a:srgbClr val="000000"/>
                </a:solidFill>
                <a:latin typeface="Times New Roman" pitchFamily="18"/>
              </a:rPr>
              <a:t>служит четкое определение конечной цели. В традиционной педагогике проблема целей не является ведущей, степень достижения определяется неточно, "на глазок". В </a:t>
            </a:r>
            <a:r>
              <a:rPr lang="ru-RU" sz="2800">
                <a:solidFill>
                  <a:srgbClr val="0066CC"/>
                </a:solidFill>
                <a:latin typeface="Times New Roman" pitchFamily="18"/>
              </a:rPr>
              <a:t>технологии</a:t>
            </a:r>
            <a:r>
              <a:rPr lang="ru-RU" sz="2800">
                <a:solidFill>
                  <a:srgbClr val="000000"/>
                </a:solidFill>
                <a:latin typeface="Times New Roman" pitchFamily="18"/>
              </a:rPr>
              <a:t> цель рассматривается как центральный компонент, что и позволяет определять степень ее достижения более точно.</a:t>
            </a:r>
          </a:p>
          <a:p>
            <a:pPr marL="0" lvl="0" indent="0" hangingPunct="1">
              <a:spcBef>
                <a:spcPts val="638"/>
              </a:spcBef>
              <a:spcAft>
                <a:spcPts val="1417"/>
              </a:spcAft>
              <a:buSzPct val="45000"/>
              <a:buFont typeface="Arial" pitchFamily="32"/>
              <a:buChar char="•"/>
            </a:pPr>
            <a:r>
              <a:rPr lang="ru-RU" sz="2800">
                <a:solidFill>
                  <a:srgbClr val="0066CC"/>
                </a:solidFill>
                <a:latin typeface="Times New Roman" pitchFamily="18"/>
              </a:rPr>
              <a:t>Технология</a:t>
            </a:r>
            <a:r>
              <a:rPr lang="ru-RU" sz="2800">
                <a:solidFill>
                  <a:srgbClr val="000000"/>
                </a:solidFill>
                <a:latin typeface="Times New Roman" pitchFamily="18"/>
              </a:rPr>
              <a:t>, в которой цель (конечная и промежуточная) определена очень точно (диагностично), позволяет разработать объективные методы контроля ее достижения.</a:t>
            </a:r>
          </a:p>
          <a:p>
            <a:pPr marL="0" lvl="0" indent="0" hangingPunct="1">
              <a:spcBef>
                <a:spcPts val="638"/>
              </a:spcBef>
              <a:spcAft>
                <a:spcPts val="1417"/>
              </a:spcAft>
              <a:buSzPct val="45000"/>
              <a:buFont typeface="Arial" pitchFamily="32"/>
              <a:buChar char="•"/>
            </a:pPr>
            <a:endParaRPr lang="ru-RU" sz="2800">
              <a:latin typeface="Times New Roman" pitchFamily="18"/>
            </a:endParaRPr>
          </a:p>
          <a:p>
            <a:pPr marL="0" lvl="0" indent="0" hangingPunct="1">
              <a:spcBef>
                <a:spcPts val="638"/>
              </a:spcBef>
              <a:spcAft>
                <a:spcPts val="1417"/>
              </a:spcAft>
              <a:buNone/>
            </a:pPr>
            <a:endParaRPr lang="ru-RU" sz="2400">
              <a:solidFill>
                <a:srgbClr val="000000"/>
              </a:solidFill>
              <a:latin typeface="Calibri"/>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457200" y="720000"/>
            <a:ext cx="8182800" cy="594000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None/>
            </a:pPr>
            <a:endParaRPr lang="ru-RU" sz="2800">
              <a:solidFill>
                <a:srgbClr val="000000"/>
              </a:solidFill>
              <a:latin typeface="Times New Roman" pitchFamily="18"/>
            </a:endParaRPr>
          </a:p>
          <a:p>
            <a:pPr marL="0" lvl="0" indent="0" hangingPunct="1">
              <a:spcBef>
                <a:spcPts val="638"/>
              </a:spcBef>
              <a:spcAft>
                <a:spcPts val="1417"/>
              </a:spcAft>
              <a:buNone/>
            </a:pPr>
            <a:r>
              <a:rPr lang="ru-RU" sz="2800">
                <a:solidFill>
                  <a:srgbClr val="0066CC"/>
                </a:solidFill>
                <a:latin typeface="Times New Roman" pitchFamily="18"/>
              </a:rPr>
              <a:t>Технология</a:t>
            </a:r>
            <a:r>
              <a:rPr lang="ru-RU" sz="2800">
                <a:solidFill>
                  <a:srgbClr val="000000"/>
                </a:solidFill>
                <a:latin typeface="Times New Roman" pitchFamily="18"/>
              </a:rPr>
              <a:t> позволяет свести к минимуму ситуации, когда педагог поставлен перед выбором и вынужден переходить к педагогическим экспромтам в поиске приемлемого варианта в отличие от ранее использовавшихся методических поурочных разработок, ориентированных на учителя и виды его деятельности, технология предлагает проект учебного процесса, определяющего структуру и содержание учебно-познавательной деятельности учащихся.</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ru-RU" dirty="0"/>
          </a:p>
        </p:txBody>
      </p:sp>
      <p:sp>
        <p:nvSpPr>
          <p:cNvPr id="3" name="Содержимое 2"/>
          <p:cNvSpPr>
            <a:spLocks noGrp="1"/>
          </p:cNvSpPr>
          <p:nvPr>
            <p:ph idx="4294967295"/>
          </p:nvPr>
        </p:nvSpPr>
        <p:spPr>
          <a:noFill/>
          <a:ln w="0">
            <a:noFill/>
            <a:prstDash val="solid"/>
          </a:ln>
        </p:spPr>
        <p:txBody>
          <a:bodyPr/>
          <a:lstStyle/>
          <a:p>
            <a:endParaRPr lang="ru-RU" dirty="0"/>
          </a:p>
        </p:txBody>
      </p:sp>
      <p:sp>
        <p:nvSpPr>
          <p:cNvPr id="4" name="TextBox 3"/>
          <p:cNvSpPr txBox="1"/>
          <p:nvPr/>
        </p:nvSpPr>
        <p:spPr>
          <a:xfrm>
            <a:off x="1080000" y="1980000"/>
            <a:ext cx="7200000" cy="5040000"/>
          </a:xfrm>
          <a:prstGeom prst="rect">
            <a:avLst/>
          </a:prstGeom>
          <a:noFill/>
          <a:ln>
            <a:noFill/>
          </a:ln>
        </p:spPr>
        <p:txBody>
          <a:bodyPr lIns="0" tIns="0" rIns="0" bIns="0"/>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marR="0" lvl="0" indent="0" algn="l" rtl="0" hangingPunct="1">
              <a:spcBef>
                <a:spcPts val="638"/>
              </a:spcBef>
              <a:spcAft>
                <a:spcPts val="1417"/>
              </a:spcAft>
              <a:buNone/>
              <a:tabLst/>
            </a:pPr>
            <a:r>
              <a:rPr lang="ru-RU" sz="2800" b="0" i="0" u="none" strike="noStrike" spc="0" dirty="0">
                <a:solidFill>
                  <a:srgbClr val="000000"/>
                </a:solidFill>
                <a:latin typeface="Times New Roman" pitchFamily="18"/>
                <a:ea typeface="Lucida Sans Unicode" pitchFamily="2"/>
                <a:cs typeface="Tahoma" pitchFamily="2"/>
              </a:rPr>
              <a:t>Методическая поурочная разработка воспринимается каждым педагогом по-разному, следовательно, по-разному организуется и деятельность учащихся. Проектирование же учебной деятельности учащихся ведет к более высокой стабильности успехов практически любого числа учащихся.</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dirty="0"/>
          </a:p>
        </p:txBody>
      </p:sp>
      <p:sp>
        <p:nvSpPr>
          <p:cNvPr id="3" name="Содержимое 2"/>
          <p:cNvSpPr txBox="1">
            <a:spLocks noGrp="1"/>
          </p:cNvSpPr>
          <p:nvPr>
            <p:ph type="body" idx="4294967295"/>
          </p:nvPr>
        </p:nvSpPr>
        <p:spPr>
          <a:xfrm>
            <a:off x="180000" y="540000"/>
            <a:ext cx="8506440" cy="558576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None/>
            </a:pPr>
            <a:r>
              <a:rPr lang="ru-RU" sz="2800" dirty="0">
                <a:solidFill>
                  <a:srgbClr val="000000"/>
                </a:solidFill>
                <a:latin typeface="Times New Roman" pitchFamily="18"/>
              </a:rPr>
              <a:t>Существенной составляющей </a:t>
            </a:r>
            <a:r>
              <a:rPr lang="ru-RU" sz="2800" dirty="0">
                <a:solidFill>
                  <a:srgbClr val="0066CC"/>
                </a:solidFill>
                <a:latin typeface="Times New Roman" pitchFamily="18"/>
              </a:rPr>
              <a:t>педагогических технологий</a:t>
            </a:r>
            <a:r>
              <a:rPr lang="ru-RU" sz="2800" dirty="0">
                <a:solidFill>
                  <a:srgbClr val="000000"/>
                </a:solidFill>
                <a:latin typeface="Times New Roman" pitchFamily="18"/>
              </a:rPr>
              <a:t> являются </a:t>
            </a:r>
            <a:r>
              <a:rPr lang="ru-RU" sz="2800" b="1" dirty="0">
                <a:solidFill>
                  <a:srgbClr val="0066CC"/>
                </a:solidFill>
                <a:latin typeface="Times New Roman" pitchFamily="18"/>
              </a:rPr>
              <a:t>методы обучения </a:t>
            </a:r>
            <a:r>
              <a:rPr lang="ru-RU" sz="2800" dirty="0">
                <a:solidFill>
                  <a:srgbClr val="0066CC"/>
                </a:solidFill>
                <a:latin typeface="Times New Roman" pitchFamily="18"/>
              </a:rPr>
              <a:t>-</a:t>
            </a:r>
            <a:r>
              <a:rPr lang="ru-RU" sz="2800" dirty="0">
                <a:solidFill>
                  <a:srgbClr val="000000"/>
                </a:solidFill>
                <a:latin typeface="Times New Roman" pitchFamily="18"/>
              </a:rPr>
              <a:t> способы упорядоченной взаимосвязанной деятельности преподавателя и учащихся.</a:t>
            </a:r>
          </a:p>
          <a:p>
            <a:pPr marL="0" lvl="0" indent="0" hangingPunct="1">
              <a:spcBef>
                <a:spcPts val="638"/>
              </a:spcBef>
              <a:spcAft>
                <a:spcPts val="1417"/>
              </a:spcAft>
              <a:buNone/>
            </a:pPr>
            <a:r>
              <a:rPr lang="ru-RU" sz="2800" dirty="0">
                <a:solidFill>
                  <a:srgbClr val="000000"/>
                </a:solidFill>
                <a:latin typeface="Times New Roman" pitchFamily="18"/>
              </a:rPr>
              <a:t>В педагогической литературе нет единого мнения относительно роли и определения понятия "</a:t>
            </a:r>
            <a:r>
              <a:rPr lang="ru-RU" sz="2800" b="1" dirty="0">
                <a:solidFill>
                  <a:srgbClr val="0066CC"/>
                </a:solidFill>
                <a:latin typeface="Times New Roman" pitchFamily="18"/>
              </a:rPr>
              <a:t>метод обучения</a:t>
            </a:r>
            <a:r>
              <a:rPr lang="ru-RU" sz="2800" b="1" dirty="0">
                <a:solidFill>
                  <a:srgbClr val="000000"/>
                </a:solidFill>
                <a:latin typeface="Times New Roman" pitchFamily="18"/>
              </a:rPr>
              <a:t>"</a:t>
            </a:r>
            <a:r>
              <a:rPr lang="ru-RU" sz="2800" dirty="0">
                <a:solidFill>
                  <a:srgbClr val="000000"/>
                </a:solidFill>
                <a:latin typeface="Times New Roman" pitchFamily="18"/>
              </a:rPr>
              <a:t>. Так, Ю.К. </a:t>
            </a:r>
            <a:r>
              <a:rPr lang="ru-RU" sz="2800" dirty="0" err="1">
                <a:solidFill>
                  <a:srgbClr val="000000"/>
                </a:solidFill>
                <a:latin typeface="Times New Roman" pitchFamily="18"/>
              </a:rPr>
              <a:t>Бабанский</a:t>
            </a:r>
            <a:r>
              <a:rPr lang="ru-RU" sz="2800" dirty="0">
                <a:solidFill>
                  <a:srgbClr val="000000"/>
                </a:solidFill>
                <a:latin typeface="Times New Roman" pitchFamily="18"/>
              </a:rPr>
              <a:t> считает, что "методом обучения называют способ упорядоченной взаимосвязанной деятельности преподавателя и обучаемых, направленной на решение задач образования". Т.А. Ильина понимает под методом обучения "способ организации познавательной деятельности учащихся".</a:t>
            </a:r>
          </a:p>
          <a:p>
            <a:pPr marL="0" lvl="0" indent="0" hangingPunct="1">
              <a:spcBef>
                <a:spcPts val="638"/>
              </a:spcBef>
              <a:spcAft>
                <a:spcPts val="1417"/>
              </a:spcAft>
              <a:buNone/>
            </a:pPr>
            <a:endParaRPr lang="ru-RU" sz="2800" dirty="0">
              <a:solidFill>
                <a:srgbClr val="000000"/>
              </a:solidFill>
              <a:latin typeface="Times New Roman" pitchFamily="18"/>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540000" y="360000"/>
            <a:ext cx="8002800" cy="684000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None/>
            </a:pPr>
            <a:r>
              <a:rPr lang="ru-RU" sz="2600">
                <a:solidFill>
                  <a:srgbClr val="000000"/>
                </a:solidFill>
                <a:latin typeface="Times New Roman" pitchFamily="18"/>
              </a:rPr>
              <a:t>В истории дидактики сложились различные классификации методов обучения, наиболее распространенными из которых являются:</a:t>
            </a:r>
          </a:p>
          <a:p>
            <a:pPr marL="0" lvl="0" indent="0" hangingPunct="1">
              <a:spcBef>
                <a:spcPts val="638"/>
              </a:spcBef>
              <a:spcAft>
                <a:spcPts val="1417"/>
              </a:spcAft>
              <a:buSzPct val="45000"/>
              <a:buFont typeface="Arial" pitchFamily="32"/>
              <a:buChar char="•"/>
            </a:pPr>
            <a:r>
              <a:rPr lang="ru-RU" sz="2600" i="1">
                <a:solidFill>
                  <a:srgbClr val="0066CC"/>
                </a:solidFill>
                <a:latin typeface="Times New Roman" pitchFamily="18"/>
              </a:rPr>
              <a:t>по внешним признакам деятельности преподавателя и учащихся:</a:t>
            </a:r>
          </a:p>
          <a:p>
            <a:pPr marL="0" lvl="0" indent="0" hangingPunct="1">
              <a:spcBef>
                <a:spcPts val="638"/>
              </a:spcBef>
              <a:spcAft>
                <a:spcPts val="1417"/>
              </a:spcAft>
              <a:buSzPct val="45000"/>
              <a:buFont typeface="Arial" pitchFamily="32"/>
              <a:buChar char="•"/>
            </a:pPr>
            <a:r>
              <a:rPr lang="ru-RU" sz="2800">
                <a:solidFill>
                  <a:srgbClr val="000000"/>
                </a:solidFill>
                <a:latin typeface="Times New Roman" pitchFamily="18"/>
              </a:rPr>
              <a:t>- </a:t>
            </a:r>
            <a:r>
              <a:rPr lang="ru-RU" sz="2400">
                <a:solidFill>
                  <a:srgbClr val="000000"/>
                </a:solidFill>
                <a:latin typeface="Times New Roman" pitchFamily="18"/>
              </a:rPr>
              <a:t>лекция;</a:t>
            </a:r>
          </a:p>
          <a:p>
            <a:pPr marL="0" lvl="0" indent="0" hangingPunct="1">
              <a:spcBef>
                <a:spcPts val="638"/>
              </a:spcBef>
              <a:spcAft>
                <a:spcPts val="1417"/>
              </a:spcAft>
              <a:buSzPct val="45000"/>
              <a:buFont typeface="Arial" pitchFamily="32"/>
              <a:buChar char="•"/>
            </a:pPr>
            <a:r>
              <a:rPr lang="ru-RU" sz="2400">
                <a:solidFill>
                  <a:srgbClr val="000000"/>
                </a:solidFill>
                <a:latin typeface="Times New Roman" pitchFamily="18"/>
              </a:rPr>
              <a:t>- беседа;</a:t>
            </a:r>
          </a:p>
          <a:p>
            <a:pPr marL="0" lvl="0" indent="0" hangingPunct="1">
              <a:spcBef>
                <a:spcPts val="638"/>
              </a:spcBef>
              <a:spcAft>
                <a:spcPts val="1417"/>
              </a:spcAft>
              <a:buSzPct val="45000"/>
              <a:buFont typeface="Arial" pitchFamily="32"/>
              <a:buChar char="•"/>
            </a:pPr>
            <a:r>
              <a:rPr lang="ru-RU" sz="2400">
                <a:solidFill>
                  <a:srgbClr val="000000"/>
                </a:solidFill>
                <a:latin typeface="Times New Roman" pitchFamily="18"/>
              </a:rPr>
              <a:t>- рассказ;</a:t>
            </a:r>
          </a:p>
          <a:p>
            <a:pPr marL="0" lvl="0" indent="0" hangingPunct="1">
              <a:spcBef>
                <a:spcPts val="638"/>
              </a:spcBef>
              <a:spcAft>
                <a:spcPts val="1417"/>
              </a:spcAft>
              <a:buSzPct val="45000"/>
              <a:buFont typeface="Arial" pitchFamily="32"/>
              <a:buChar char="•"/>
            </a:pPr>
            <a:r>
              <a:rPr lang="ru-RU" sz="2400">
                <a:solidFill>
                  <a:srgbClr val="000000"/>
                </a:solidFill>
                <a:latin typeface="Times New Roman" pitchFamily="18"/>
              </a:rPr>
              <a:t>- инструктаж;</a:t>
            </a:r>
          </a:p>
          <a:p>
            <a:pPr marL="0" lvl="0" indent="0" hangingPunct="1">
              <a:spcBef>
                <a:spcPts val="638"/>
              </a:spcBef>
              <a:spcAft>
                <a:spcPts val="1417"/>
              </a:spcAft>
              <a:buSzPct val="45000"/>
              <a:buFont typeface="Arial" pitchFamily="32"/>
              <a:buChar char="•"/>
            </a:pPr>
            <a:r>
              <a:rPr lang="ru-RU" sz="2400">
                <a:solidFill>
                  <a:srgbClr val="000000"/>
                </a:solidFill>
                <a:latin typeface="Times New Roman" pitchFamily="18"/>
              </a:rPr>
              <a:t>- демонстрация;</a:t>
            </a:r>
          </a:p>
          <a:p>
            <a:pPr marL="0" lvl="0" indent="0" hangingPunct="1">
              <a:spcBef>
                <a:spcPts val="638"/>
              </a:spcBef>
              <a:spcAft>
                <a:spcPts val="1417"/>
              </a:spcAft>
              <a:buSzPct val="45000"/>
              <a:buFont typeface="Arial" pitchFamily="32"/>
              <a:buChar char="•"/>
            </a:pPr>
            <a:r>
              <a:rPr lang="ru-RU" sz="2400">
                <a:solidFill>
                  <a:srgbClr val="000000"/>
                </a:solidFill>
                <a:latin typeface="Times New Roman" pitchFamily="18"/>
              </a:rPr>
              <a:t>- упражнения;</a:t>
            </a:r>
          </a:p>
          <a:p>
            <a:pPr lvl="0" hangingPunct="1">
              <a:buNone/>
            </a:pPr>
            <a:r>
              <a:rPr lang="ru-RU" sz="2400">
                <a:solidFill>
                  <a:srgbClr val="000000"/>
                </a:solidFill>
                <a:latin typeface="Times New Roman" pitchFamily="18"/>
              </a:rPr>
              <a:t>- решение задач;</a:t>
            </a:r>
          </a:p>
          <a:p>
            <a:pPr lvl="0" hangingPunct="1">
              <a:buNone/>
            </a:pPr>
            <a:r>
              <a:rPr lang="ru-RU" sz="2400">
                <a:solidFill>
                  <a:srgbClr val="000000"/>
                </a:solidFill>
                <a:latin typeface="Times New Roman" pitchFamily="18"/>
              </a:rPr>
              <a:t>- работа с книгой;</a:t>
            </a:r>
          </a:p>
          <a:p>
            <a:pPr marL="0" lvl="0" indent="0" hangingPunct="1">
              <a:spcBef>
                <a:spcPts val="638"/>
              </a:spcBef>
              <a:spcAft>
                <a:spcPts val="1417"/>
              </a:spcAft>
              <a:buNone/>
            </a:pPr>
            <a:endParaRPr lang="ru-RU" sz="2600">
              <a:solidFill>
                <a:srgbClr val="000000"/>
              </a:solidFill>
              <a:latin typeface="Times New Roman" pitchFamily="18"/>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552960" y="527040"/>
            <a:ext cx="8591040" cy="666000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SzPct val="45000"/>
              <a:buFont typeface="Arial" pitchFamily="32"/>
              <a:buChar char="•"/>
            </a:pPr>
            <a:r>
              <a:rPr lang="ru-RU" sz="2200" i="1">
                <a:solidFill>
                  <a:srgbClr val="0066CC"/>
                </a:solidFill>
                <a:latin typeface="Times New Roman" pitchFamily="18"/>
              </a:rPr>
              <a:t>по источнику получения знаний:</a:t>
            </a:r>
          </a:p>
          <a:p>
            <a:pPr marL="0" lvl="1" indent="0" rtl="0">
              <a:spcBef>
                <a:spcPts val="558"/>
              </a:spcBef>
              <a:spcAft>
                <a:spcPts val="1417"/>
              </a:spcAft>
              <a:buSzPct val="45000"/>
              <a:buFont typeface="Arial" pitchFamily="32"/>
              <a:buChar char="–"/>
            </a:pPr>
            <a:r>
              <a:rPr lang="ru-RU" sz="2200">
                <a:solidFill>
                  <a:srgbClr val="0066CC"/>
                </a:solidFill>
                <a:latin typeface="Times New Roman" pitchFamily="18"/>
              </a:rPr>
              <a:t>словесные;</a:t>
            </a:r>
          </a:p>
          <a:p>
            <a:pPr marL="0" lvl="1" indent="0" rtl="0">
              <a:spcBef>
                <a:spcPts val="558"/>
              </a:spcBef>
              <a:spcAft>
                <a:spcPts val="1417"/>
              </a:spcAft>
              <a:buSzPct val="45000"/>
              <a:buFont typeface="Arial" pitchFamily="32"/>
              <a:buChar char="–"/>
            </a:pPr>
            <a:r>
              <a:rPr lang="ru-RU" sz="2200">
                <a:solidFill>
                  <a:srgbClr val="0066CC"/>
                </a:solidFill>
                <a:latin typeface="Times New Roman" pitchFamily="18"/>
              </a:rPr>
              <a:t>наглядные</a:t>
            </a:r>
            <a:r>
              <a:rPr lang="ru-RU" sz="2200">
                <a:solidFill>
                  <a:srgbClr val="000000"/>
                </a:solidFill>
                <a:latin typeface="Times New Roman" pitchFamily="18"/>
              </a:rPr>
              <a:t>:</a:t>
            </a:r>
          </a:p>
          <a:p>
            <a:pPr marL="0" lvl="2" indent="0" rtl="0">
              <a:spcBef>
                <a:spcPts val="479"/>
              </a:spcBef>
              <a:spcAft>
                <a:spcPts val="1417"/>
              </a:spcAft>
              <a:buFont typeface="Arial" pitchFamily="32"/>
              <a:buChar char="•"/>
            </a:pPr>
            <a:r>
              <a:rPr lang="ru-RU" sz="2200">
                <a:solidFill>
                  <a:srgbClr val="000000"/>
                </a:solidFill>
                <a:latin typeface="Times New Roman" pitchFamily="18"/>
              </a:rPr>
              <a:t>демонстрация плакатов, схем, таблиц, диаграмм, моделей;</a:t>
            </a:r>
          </a:p>
          <a:p>
            <a:pPr marL="0" lvl="2" indent="0" rtl="0">
              <a:spcBef>
                <a:spcPts val="479"/>
              </a:spcBef>
              <a:spcAft>
                <a:spcPts val="1417"/>
              </a:spcAft>
              <a:buFont typeface="Arial" pitchFamily="32"/>
              <a:buChar char="•"/>
            </a:pPr>
            <a:r>
              <a:rPr lang="ru-RU" sz="2200">
                <a:solidFill>
                  <a:srgbClr val="000000"/>
                </a:solidFill>
                <a:latin typeface="Times New Roman" pitchFamily="18"/>
              </a:rPr>
              <a:t>использование технических средств;</a:t>
            </a:r>
          </a:p>
          <a:p>
            <a:pPr marL="0" lvl="2" indent="0" rtl="0">
              <a:spcBef>
                <a:spcPts val="479"/>
              </a:spcBef>
              <a:spcAft>
                <a:spcPts val="1417"/>
              </a:spcAft>
              <a:buFont typeface="Arial" pitchFamily="32"/>
              <a:buChar char="•"/>
            </a:pPr>
            <a:r>
              <a:rPr lang="ru-RU" sz="2200">
                <a:solidFill>
                  <a:srgbClr val="000000"/>
                </a:solidFill>
                <a:latin typeface="Times New Roman" pitchFamily="18"/>
              </a:rPr>
              <a:t>просмотр кино- и телепрограмм;</a:t>
            </a:r>
          </a:p>
          <a:p>
            <a:pPr marL="0" lvl="1" indent="0" rtl="0">
              <a:spcBef>
                <a:spcPts val="558"/>
              </a:spcBef>
              <a:spcAft>
                <a:spcPts val="1417"/>
              </a:spcAft>
              <a:buSzPct val="45000"/>
              <a:buFont typeface="Arial" pitchFamily="32"/>
              <a:buChar char="–"/>
            </a:pPr>
            <a:r>
              <a:rPr lang="ru-RU" sz="2200">
                <a:solidFill>
                  <a:srgbClr val="0066CC"/>
                </a:solidFill>
                <a:latin typeface="Times New Roman" pitchFamily="18"/>
              </a:rPr>
              <a:t>практические:</a:t>
            </a:r>
          </a:p>
          <a:p>
            <a:pPr marL="0" lvl="2" indent="0" rtl="0">
              <a:spcBef>
                <a:spcPts val="479"/>
              </a:spcBef>
              <a:spcAft>
                <a:spcPts val="1417"/>
              </a:spcAft>
              <a:buFont typeface="Arial" pitchFamily="32"/>
              <a:buChar char="•"/>
            </a:pPr>
            <a:r>
              <a:rPr lang="ru-RU" sz="2200">
                <a:solidFill>
                  <a:srgbClr val="000000"/>
                </a:solidFill>
                <a:latin typeface="Times New Roman" pitchFamily="18"/>
              </a:rPr>
              <a:t>практические задания;</a:t>
            </a:r>
          </a:p>
          <a:p>
            <a:pPr marL="0" lvl="2" indent="0" rtl="0">
              <a:spcBef>
                <a:spcPts val="479"/>
              </a:spcBef>
              <a:spcAft>
                <a:spcPts val="1417"/>
              </a:spcAft>
              <a:buFont typeface="Arial" pitchFamily="32"/>
              <a:buChar char="•"/>
            </a:pPr>
            <a:r>
              <a:rPr lang="ru-RU" sz="2200">
                <a:solidFill>
                  <a:srgbClr val="000000"/>
                </a:solidFill>
                <a:latin typeface="Times New Roman" pitchFamily="18"/>
              </a:rPr>
              <a:t>тренинги;</a:t>
            </a:r>
          </a:p>
          <a:p>
            <a:pPr marL="0" lvl="2" indent="0" rtl="0">
              <a:spcBef>
                <a:spcPts val="479"/>
              </a:spcBef>
              <a:spcAft>
                <a:spcPts val="1417"/>
              </a:spcAft>
              <a:buFont typeface="Arial" pitchFamily="32"/>
              <a:buChar char="•"/>
            </a:pPr>
            <a:r>
              <a:rPr lang="ru-RU" sz="2200">
                <a:solidFill>
                  <a:srgbClr val="000000"/>
                </a:solidFill>
                <a:latin typeface="Times New Roman" pitchFamily="18"/>
              </a:rPr>
              <a:t>деловые игры;</a:t>
            </a:r>
          </a:p>
          <a:p>
            <a:pPr marL="0" lvl="2" indent="0" rtl="0">
              <a:spcBef>
                <a:spcPts val="479"/>
              </a:spcBef>
              <a:spcAft>
                <a:spcPts val="1417"/>
              </a:spcAft>
              <a:buFont typeface="Arial" pitchFamily="32"/>
              <a:buChar char="•"/>
            </a:pPr>
            <a:r>
              <a:rPr lang="ru-RU" sz="2200">
                <a:solidFill>
                  <a:srgbClr val="000000"/>
                </a:solidFill>
                <a:latin typeface="Times New Roman" pitchFamily="18"/>
              </a:rPr>
              <a:t>анализ и решение конфликтных ситуаций и т.д.;</a:t>
            </a:r>
          </a:p>
          <a:p>
            <a:pPr marL="0" lvl="0" indent="0" hangingPunct="1">
              <a:spcBef>
                <a:spcPts val="638"/>
              </a:spcBef>
              <a:spcAft>
                <a:spcPts val="1417"/>
              </a:spcAft>
              <a:buNone/>
            </a:pPr>
            <a:endParaRPr lang="ru-RU" sz="2400">
              <a:solidFill>
                <a:srgbClr val="000000"/>
              </a:solidFill>
              <a:latin typeface="Calibri"/>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457200" y="540000"/>
            <a:ext cx="8362800" cy="612000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1" indent="0" rtl="0">
              <a:spcBef>
                <a:spcPts val="558"/>
              </a:spcBef>
              <a:spcAft>
                <a:spcPts val="1417"/>
              </a:spcAft>
              <a:buSzPct val="45000"/>
              <a:buFont typeface="Arial" pitchFamily="32"/>
              <a:buChar char="–"/>
            </a:pPr>
            <a:r>
              <a:rPr lang="ru-RU" sz="2800" i="1">
                <a:solidFill>
                  <a:srgbClr val="0066CC"/>
                </a:solidFill>
                <a:latin typeface="Times New Roman" pitchFamily="18"/>
              </a:rPr>
              <a:t>по степени активности познавательной деятельности учащихся:</a:t>
            </a:r>
          </a:p>
          <a:p>
            <a:pPr marL="0" lvl="2" indent="0" rtl="0">
              <a:spcBef>
                <a:spcPts val="479"/>
              </a:spcBef>
              <a:spcAft>
                <a:spcPts val="1417"/>
              </a:spcAft>
              <a:buFont typeface="Arial" pitchFamily="32"/>
              <a:buChar char="•"/>
            </a:pPr>
            <a:r>
              <a:rPr lang="ru-RU" sz="2800">
                <a:solidFill>
                  <a:srgbClr val="000000"/>
                </a:solidFill>
                <a:latin typeface="Times New Roman" pitchFamily="18"/>
              </a:rPr>
              <a:t>иллюстративный;</a:t>
            </a:r>
          </a:p>
          <a:p>
            <a:pPr marL="0" lvl="2" indent="0" rtl="0">
              <a:spcBef>
                <a:spcPts val="479"/>
              </a:spcBef>
              <a:spcAft>
                <a:spcPts val="1417"/>
              </a:spcAft>
              <a:buFont typeface="Arial" pitchFamily="32"/>
              <a:buChar char="•"/>
            </a:pPr>
            <a:r>
              <a:rPr lang="ru-RU" sz="2800">
                <a:solidFill>
                  <a:srgbClr val="000000"/>
                </a:solidFill>
                <a:latin typeface="Times New Roman" pitchFamily="18"/>
              </a:rPr>
              <a:t>проблемный;</a:t>
            </a:r>
          </a:p>
          <a:p>
            <a:pPr marL="0" lvl="2" indent="0" rtl="0">
              <a:spcBef>
                <a:spcPts val="479"/>
              </a:spcBef>
              <a:spcAft>
                <a:spcPts val="1417"/>
              </a:spcAft>
              <a:buFont typeface="Arial" pitchFamily="32"/>
              <a:buChar char="•"/>
            </a:pPr>
            <a:r>
              <a:rPr lang="ru-RU" sz="2800">
                <a:solidFill>
                  <a:srgbClr val="000000"/>
                </a:solidFill>
                <a:latin typeface="Times New Roman" pitchFamily="18"/>
              </a:rPr>
              <a:t>частичнопоисковый;</a:t>
            </a:r>
          </a:p>
          <a:p>
            <a:pPr marL="0" lvl="2" indent="0" rtl="0">
              <a:spcBef>
                <a:spcPts val="479"/>
              </a:spcBef>
              <a:spcAft>
                <a:spcPts val="1417"/>
              </a:spcAft>
              <a:buFont typeface="Arial" pitchFamily="32"/>
              <a:buChar char="•"/>
            </a:pPr>
            <a:r>
              <a:rPr lang="ru-RU" sz="2800">
                <a:solidFill>
                  <a:srgbClr val="000000"/>
                </a:solidFill>
                <a:latin typeface="Times New Roman" pitchFamily="18"/>
              </a:rPr>
              <a:t>исследовательский;</a:t>
            </a:r>
          </a:p>
          <a:p>
            <a:pPr marL="0" lvl="1" indent="0" rtl="0">
              <a:spcBef>
                <a:spcPts val="558"/>
              </a:spcBef>
              <a:spcAft>
                <a:spcPts val="1417"/>
              </a:spcAft>
              <a:buSzPct val="45000"/>
              <a:buFont typeface="Arial" pitchFamily="32"/>
              <a:buChar char="–"/>
            </a:pPr>
            <a:r>
              <a:rPr lang="ru-RU" sz="2800" i="1">
                <a:solidFill>
                  <a:srgbClr val="0066CC"/>
                </a:solidFill>
                <a:latin typeface="Times New Roman" pitchFamily="18"/>
              </a:rPr>
              <a:t>по логичности подхода:</a:t>
            </a:r>
          </a:p>
          <a:p>
            <a:pPr marL="0" lvl="2" indent="0" rtl="0">
              <a:spcBef>
                <a:spcPts val="479"/>
              </a:spcBef>
              <a:spcAft>
                <a:spcPts val="1417"/>
              </a:spcAft>
              <a:buFont typeface="Arial" pitchFamily="32"/>
              <a:buChar char="•"/>
            </a:pPr>
            <a:r>
              <a:rPr lang="ru-RU" sz="2800">
                <a:solidFill>
                  <a:srgbClr val="000000"/>
                </a:solidFill>
                <a:latin typeface="Times New Roman" pitchFamily="18"/>
              </a:rPr>
              <a:t>дедуктивный;</a:t>
            </a:r>
          </a:p>
          <a:p>
            <a:pPr marL="0" lvl="2" indent="0" rtl="0">
              <a:spcBef>
                <a:spcPts val="479"/>
              </a:spcBef>
              <a:spcAft>
                <a:spcPts val="1417"/>
              </a:spcAft>
              <a:buFont typeface="Arial" pitchFamily="32"/>
              <a:buChar char="•"/>
            </a:pPr>
            <a:r>
              <a:rPr lang="ru-RU" sz="2800">
                <a:solidFill>
                  <a:srgbClr val="000000"/>
                </a:solidFill>
                <a:latin typeface="Times New Roman" pitchFamily="18"/>
              </a:rPr>
              <a:t>аналитический;</a:t>
            </a:r>
          </a:p>
          <a:p>
            <a:pPr marL="0" lvl="2" indent="0" rtl="0">
              <a:spcBef>
                <a:spcPts val="479"/>
              </a:spcBef>
              <a:spcAft>
                <a:spcPts val="1417"/>
              </a:spcAft>
              <a:buFont typeface="Arial" pitchFamily="32"/>
              <a:buChar char="•"/>
            </a:pPr>
            <a:r>
              <a:rPr lang="ru-RU" sz="2800">
                <a:solidFill>
                  <a:srgbClr val="000000"/>
                </a:solidFill>
                <a:latin typeface="Times New Roman" pitchFamily="18"/>
              </a:rPr>
              <a:t>синтетический</a:t>
            </a:r>
          </a:p>
          <a:p>
            <a:pPr marL="0" lvl="0" indent="0" hangingPunct="1">
              <a:spcBef>
                <a:spcPts val="638"/>
              </a:spcBef>
              <a:spcAft>
                <a:spcPts val="1417"/>
              </a:spcAft>
              <a:buNone/>
            </a:pPr>
            <a:endParaRPr lang="ru-RU" sz="2800">
              <a:solidFill>
                <a:srgbClr val="000000"/>
              </a:solidFill>
              <a:latin typeface="Times New Roman" pitchFamily="18"/>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dirty="0"/>
          </a:p>
        </p:txBody>
      </p:sp>
      <p:sp>
        <p:nvSpPr>
          <p:cNvPr id="3" name="Содержимое 2"/>
          <p:cNvSpPr txBox="1">
            <a:spLocks noGrp="1"/>
          </p:cNvSpPr>
          <p:nvPr>
            <p:ph type="body" idx="4294967295"/>
          </p:nvPr>
        </p:nvSpPr>
        <p:spPr>
          <a:xfrm>
            <a:off x="360000" y="540000"/>
            <a:ext cx="8326440" cy="558576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None/>
            </a:pPr>
            <a:r>
              <a:rPr lang="ru-RU" sz="2400" dirty="0">
                <a:solidFill>
                  <a:srgbClr val="000000"/>
                </a:solidFill>
                <a:latin typeface="Calibri"/>
              </a:rPr>
              <a:t/>
            </a:r>
            <a:br>
              <a:rPr lang="ru-RU" sz="2400" dirty="0">
                <a:solidFill>
                  <a:srgbClr val="000000"/>
                </a:solidFill>
                <a:latin typeface="Calibri"/>
              </a:rPr>
            </a:br>
            <a:r>
              <a:rPr lang="ru-RU" sz="2800" dirty="0">
                <a:solidFill>
                  <a:srgbClr val="000000"/>
                </a:solidFill>
                <a:latin typeface="Times New Roman" pitchFamily="18"/>
              </a:rPr>
              <a:t>В педагогической и психологической литературе часто встречается понятие </a:t>
            </a:r>
            <a:r>
              <a:rPr lang="ru-RU" sz="2800" dirty="0">
                <a:solidFill>
                  <a:srgbClr val="FF0000"/>
                </a:solidFill>
                <a:latin typeface="Times New Roman" pitchFamily="18"/>
              </a:rPr>
              <a:t>"технология",</a:t>
            </a:r>
            <a:r>
              <a:rPr lang="ru-RU" sz="2800" dirty="0">
                <a:solidFill>
                  <a:srgbClr val="000000"/>
                </a:solidFill>
                <a:latin typeface="Times New Roman" pitchFamily="18"/>
              </a:rPr>
              <a:t> пришедшее к нам вместе с развитием компьютерной техники и внедрением новых компьютерных технологий. В педагогической науке появилось специальное направление - </a:t>
            </a:r>
            <a:r>
              <a:rPr lang="ru-RU" sz="2800" dirty="0">
                <a:solidFill>
                  <a:srgbClr val="FF0000"/>
                </a:solidFill>
                <a:latin typeface="Times New Roman" pitchFamily="18"/>
              </a:rPr>
              <a:t>педагогическая технология. </a:t>
            </a:r>
            <a:r>
              <a:rPr lang="ru-RU" sz="2800" dirty="0">
                <a:solidFill>
                  <a:srgbClr val="000000"/>
                </a:solidFill>
                <a:latin typeface="Times New Roman" pitchFamily="18"/>
              </a:rPr>
              <a:t>Это направление зародилось в 60-е годы в США, Англии и в настоящее время распространилось практически во всех странах мира. Появление этого термина и направления исследований в педагогике не являются случайностью.</a:t>
            </a:r>
          </a:p>
          <a:p>
            <a:pPr marL="0" lvl="0" indent="0" hangingPunct="1">
              <a:spcBef>
                <a:spcPts val="638"/>
              </a:spcBef>
              <a:spcAft>
                <a:spcPts val="1417"/>
              </a:spcAft>
              <a:buNone/>
            </a:pPr>
            <a:endParaRPr lang="ru-RU" sz="2400" dirty="0">
              <a:solidFill>
                <a:srgbClr val="000000"/>
              </a:solidFill>
              <a:latin typeface="Calibri"/>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410760" y="540000"/>
            <a:ext cx="8229240" cy="594000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None/>
            </a:pPr>
            <a:r>
              <a:rPr lang="ru-RU" sz="2800">
                <a:solidFill>
                  <a:srgbClr val="000000"/>
                </a:solidFill>
                <a:latin typeface="Times New Roman" pitchFamily="18"/>
              </a:rPr>
              <a:t>Близко к этой классификации примыкает классификация </a:t>
            </a:r>
            <a:r>
              <a:rPr lang="ru-RU" sz="2800" b="1">
                <a:solidFill>
                  <a:srgbClr val="0066CC"/>
                </a:solidFill>
                <a:latin typeface="Times New Roman" pitchFamily="18"/>
              </a:rPr>
              <a:t>методов обучения</a:t>
            </a:r>
            <a:r>
              <a:rPr lang="ru-RU" sz="2800">
                <a:solidFill>
                  <a:srgbClr val="0066CC"/>
                </a:solidFill>
                <a:latin typeface="Times New Roman" pitchFamily="18"/>
              </a:rPr>
              <a:t>,</a:t>
            </a:r>
            <a:r>
              <a:rPr lang="ru-RU" sz="2800">
                <a:solidFill>
                  <a:srgbClr val="000000"/>
                </a:solidFill>
                <a:latin typeface="Times New Roman" pitchFamily="18"/>
              </a:rPr>
              <a:t> составленная по критерию степени самостоятельности и творчества в деятельности обучаемых. Поскольку же успех обучения в решающей степени зависит от направленности и внутренней активности обучаемых, от характера их деятельности, то именно характер деятельности, степень самостоятельности и творчества и должны служить важным критерием выбора метода. В этой классификации предложено выделить пять </a:t>
            </a:r>
            <a:r>
              <a:rPr lang="ru-RU" sz="2800" b="1">
                <a:solidFill>
                  <a:srgbClr val="0066CC"/>
                </a:solidFill>
                <a:latin typeface="Times New Roman" pitchFamily="18"/>
              </a:rPr>
              <a:t>методов обучения</a:t>
            </a:r>
            <a:r>
              <a:rPr lang="ru-RU" sz="2800">
                <a:solidFill>
                  <a:srgbClr val="0066CC"/>
                </a:solidFill>
                <a:latin typeface="Times New Roman" pitchFamily="18"/>
              </a:rPr>
              <a:t>:</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457200" y="540000"/>
            <a:ext cx="8229240" cy="558576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2" indent="0" rtl="0">
              <a:spcBef>
                <a:spcPts val="479"/>
              </a:spcBef>
              <a:spcAft>
                <a:spcPts val="1417"/>
              </a:spcAft>
              <a:buFont typeface="Arial" pitchFamily="32"/>
              <a:buChar char="•"/>
            </a:pPr>
            <a:r>
              <a:rPr lang="ru-RU" sz="2800">
                <a:solidFill>
                  <a:srgbClr val="0066CC"/>
                </a:solidFill>
                <a:latin typeface="Times New Roman" pitchFamily="18"/>
              </a:rPr>
              <a:t>объяснительно-иллюстративный метод;</a:t>
            </a:r>
          </a:p>
          <a:p>
            <a:pPr marL="0" lvl="2" indent="0" rtl="0">
              <a:spcBef>
                <a:spcPts val="479"/>
              </a:spcBef>
              <a:spcAft>
                <a:spcPts val="1417"/>
              </a:spcAft>
              <a:buFont typeface="Arial" pitchFamily="32"/>
              <a:buChar char="•"/>
            </a:pPr>
            <a:r>
              <a:rPr lang="ru-RU" sz="2800">
                <a:solidFill>
                  <a:srgbClr val="0066CC"/>
                </a:solidFill>
                <a:latin typeface="Times New Roman" pitchFamily="18"/>
              </a:rPr>
              <a:t>репродуктивный метод;</a:t>
            </a:r>
          </a:p>
          <a:p>
            <a:pPr marL="0" lvl="2" indent="0" rtl="0">
              <a:spcBef>
                <a:spcPts val="479"/>
              </a:spcBef>
              <a:spcAft>
                <a:spcPts val="1417"/>
              </a:spcAft>
              <a:buFont typeface="Arial" pitchFamily="32"/>
              <a:buChar char="•"/>
            </a:pPr>
            <a:r>
              <a:rPr lang="ru-RU" sz="2800">
                <a:solidFill>
                  <a:srgbClr val="0066CC"/>
                </a:solidFill>
                <a:latin typeface="Times New Roman" pitchFamily="18"/>
              </a:rPr>
              <a:t>метод проблемного изложения;</a:t>
            </a:r>
          </a:p>
          <a:p>
            <a:pPr marL="0" lvl="2" indent="0" rtl="0">
              <a:spcBef>
                <a:spcPts val="479"/>
              </a:spcBef>
              <a:spcAft>
                <a:spcPts val="1417"/>
              </a:spcAft>
              <a:buFont typeface="Arial" pitchFamily="32"/>
              <a:buChar char="•"/>
            </a:pPr>
            <a:r>
              <a:rPr lang="ru-RU" sz="2800">
                <a:solidFill>
                  <a:srgbClr val="0066CC"/>
                </a:solidFill>
                <a:latin typeface="Times New Roman" pitchFamily="18"/>
              </a:rPr>
              <a:t>частичнопоисковый, или эвристический, метод;</a:t>
            </a:r>
          </a:p>
          <a:p>
            <a:pPr marL="0" lvl="2" indent="0" rtl="0">
              <a:spcBef>
                <a:spcPts val="479"/>
              </a:spcBef>
              <a:spcAft>
                <a:spcPts val="1417"/>
              </a:spcAft>
              <a:buFont typeface="Arial" pitchFamily="32"/>
              <a:buChar char="•"/>
            </a:pPr>
            <a:r>
              <a:rPr lang="ru-RU" sz="2800">
                <a:solidFill>
                  <a:srgbClr val="0066CC"/>
                </a:solidFill>
                <a:latin typeface="Times New Roman" pitchFamily="18"/>
              </a:rPr>
              <a:t>исследовательский метод.</a:t>
            </a:r>
          </a:p>
          <a:p>
            <a:pPr marL="0" lvl="2" indent="0" rtl="0">
              <a:spcBef>
                <a:spcPts val="479"/>
              </a:spcBef>
              <a:spcAft>
                <a:spcPts val="1417"/>
              </a:spcAft>
              <a:buFont typeface="Arial" pitchFamily="32"/>
              <a:buChar char="•"/>
            </a:pPr>
            <a:r>
              <a:rPr lang="ru-RU" sz="2800">
                <a:solidFill>
                  <a:srgbClr val="000000"/>
                </a:solidFill>
                <a:latin typeface="Times New Roman" pitchFamily="18"/>
              </a:rPr>
              <a:t> В каждом из последующих методов степень активности и самостоятельности в деятельности обучаемых нарастает.</a:t>
            </a:r>
          </a:p>
          <a:p>
            <a:pPr marL="0" lvl="0" indent="0" hangingPunct="1">
              <a:spcBef>
                <a:spcPts val="638"/>
              </a:spcBef>
              <a:spcAft>
                <a:spcPts val="1417"/>
              </a:spcAft>
              <a:buNone/>
            </a:pPr>
            <a:endParaRPr lang="ru-RU" sz="2400">
              <a:solidFill>
                <a:srgbClr val="000000"/>
              </a:solidFill>
              <a:latin typeface="Calibri"/>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457200" y="900000"/>
            <a:ext cx="7822800" cy="522576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SzPct val="45000"/>
              <a:buFont typeface="Arial" pitchFamily="32"/>
              <a:buChar char="•"/>
            </a:pPr>
            <a:r>
              <a:rPr lang="ru-RU" sz="2800" i="1">
                <a:solidFill>
                  <a:srgbClr val="0066CC"/>
                </a:solidFill>
                <a:latin typeface="Times New Roman" pitchFamily="18"/>
              </a:rPr>
              <a:t>Объяснительно-иллюстративный метод обучения</a:t>
            </a:r>
            <a:r>
              <a:rPr lang="ru-RU" sz="2800">
                <a:solidFill>
                  <a:srgbClr val="0066CC"/>
                </a:solidFill>
                <a:latin typeface="Times New Roman" pitchFamily="18"/>
              </a:rPr>
              <a:t> </a:t>
            </a:r>
            <a:r>
              <a:rPr lang="ru-RU" sz="2800">
                <a:solidFill>
                  <a:srgbClr val="000000"/>
                </a:solidFill>
                <a:latin typeface="Times New Roman" pitchFamily="18"/>
              </a:rPr>
              <a:t>- метод, при котором учащиеся получают знания на лекции, из учебной или методической литературы, через экранное пособие в "готовом" виде. Воспринимая и осмысливая факты, оценки, выводы, студенты остаются в рамках репродуктивного (воспроизводящего) мышления. В вузе данный метод находит самое широкое применение для передачи большого массива информации.</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457200" y="1600200"/>
            <a:ext cx="8229240" cy="452556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SzPct val="45000"/>
              <a:buFont typeface="Arial" pitchFamily="32"/>
              <a:buChar char="•"/>
            </a:pPr>
            <a:r>
              <a:rPr lang="ru-RU" sz="2800" i="1">
                <a:solidFill>
                  <a:srgbClr val="0066CC"/>
                </a:solidFill>
                <a:latin typeface="Times New Roman" pitchFamily="18"/>
              </a:rPr>
              <a:t>Репродуктивный метод обучения</a:t>
            </a:r>
            <a:r>
              <a:rPr lang="ru-RU" sz="2800">
                <a:solidFill>
                  <a:srgbClr val="0066CC"/>
                </a:solidFill>
                <a:latin typeface="Times New Roman" pitchFamily="18"/>
              </a:rPr>
              <a:t> </a:t>
            </a:r>
            <a:r>
              <a:rPr lang="ru-RU" sz="2800">
                <a:solidFill>
                  <a:srgbClr val="000000"/>
                </a:solidFill>
                <a:latin typeface="Times New Roman" pitchFamily="18"/>
              </a:rPr>
              <a:t>- метод, где применение изученного осуществляется на основе образца или правила. Здесь деятельность обучаемых носит алгоритмический характер, т.е. выполняется по инструкциям, предписаниям, правилам в аналогичных, сходных с показанным образцом ситуациях</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457200" y="900000"/>
            <a:ext cx="7822800" cy="522576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SzPct val="45000"/>
              <a:buFont typeface="Arial" pitchFamily="32"/>
              <a:buChar char="•"/>
            </a:pPr>
            <a:r>
              <a:rPr lang="ru-RU" sz="2800" i="1">
                <a:solidFill>
                  <a:srgbClr val="0066CC"/>
                </a:solidFill>
                <a:latin typeface="Times New Roman" pitchFamily="18"/>
              </a:rPr>
              <a:t>Метод проблемного изложения в обучении </a:t>
            </a:r>
            <a:r>
              <a:rPr lang="ru-RU" sz="2800">
                <a:solidFill>
                  <a:srgbClr val="000000"/>
                </a:solidFill>
                <a:latin typeface="Times New Roman" pitchFamily="18"/>
              </a:rPr>
              <a:t>- метод, при котором, используя самые различные источники и средства, педагог, прежде чем излагать материал, ставит проблему, формулирует познавательную задачу, а затем, раскрывая систему доказательств, сравнивая точки зрения, различные подходы, показывает способ решения поставленной задачи. Студенты как бы становятся свидетелями и соучастниками научного поиска. И в прошлом, и в настоящем такой подход широко используется</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410760" y="720000"/>
            <a:ext cx="8229240" cy="540000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SzPct val="45000"/>
              <a:buFont typeface="Arial" pitchFamily="32"/>
              <a:buChar char="•"/>
            </a:pPr>
            <a:r>
              <a:rPr lang="ru-RU" sz="2800" i="1">
                <a:solidFill>
                  <a:srgbClr val="0066CC"/>
                </a:solidFill>
                <a:latin typeface="Times New Roman" pitchFamily="18"/>
              </a:rPr>
              <a:t>Частичнопоисковый</a:t>
            </a:r>
            <a:r>
              <a:rPr lang="ru-RU" sz="2800">
                <a:solidFill>
                  <a:srgbClr val="000000"/>
                </a:solidFill>
                <a:latin typeface="Times New Roman" pitchFamily="18"/>
              </a:rPr>
              <a:t>, или </a:t>
            </a:r>
            <a:r>
              <a:rPr lang="ru-RU" sz="2800" i="1">
                <a:solidFill>
                  <a:srgbClr val="0066CC"/>
                </a:solidFill>
                <a:latin typeface="Times New Roman" pitchFamily="18"/>
              </a:rPr>
              <a:t>эвристический,</a:t>
            </a:r>
            <a:r>
              <a:rPr lang="ru-RU" sz="2800" i="1">
                <a:solidFill>
                  <a:srgbClr val="000000"/>
                </a:solidFill>
                <a:latin typeface="Times New Roman" pitchFamily="18"/>
              </a:rPr>
              <a:t> метод обучения </a:t>
            </a:r>
            <a:r>
              <a:rPr lang="ru-RU" sz="2800">
                <a:solidFill>
                  <a:srgbClr val="000000"/>
                </a:solidFill>
                <a:latin typeface="Times New Roman" pitchFamily="18"/>
              </a:rPr>
              <a:t>заключается в организации активного поиска решения выдвинутых в обучении (или самостоятельно сформулированных) познавательных задач либо под руководством педагога, либо на основе эвристических программ и указаний. Процесс мышления приобретает продуктивный характер, но при этом поэтапно направляется и контролируется педагогом или самими учащимися на основе работы над программами (в том числе и компьютерными) и учебными пособиями.</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page26">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457200" y="720000"/>
            <a:ext cx="8229240" cy="540576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SzPct val="45000"/>
              <a:buFont typeface="Arial" pitchFamily="32"/>
              <a:buChar char="•"/>
            </a:pPr>
            <a:r>
              <a:rPr lang="ru-RU" sz="2800" i="1">
                <a:solidFill>
                  <a:srgbClr val="0066CC"/>
                </a:solidFill>
                <a:latin typeface="Times New Roman" pitchFamily="18"/>
              </a:rPr>
              <a:t>Исследовательский метод обучения</a:t>
            </a:r>
            <a:r>
              <a:rPr lang="ru-RU" sz="2800">
                <a:solidFill>
                  <a:srgbClr val="0066CC"/>
                </a:solidFill>
                <a:latin typeface="Times New Roman" pitchFamily="18"/>
              </a:rPr>
              <a:t> </a:t>
            </a:r>
            <a:r>
              <a:rPr lang="ru-RU" sz="2800">
                <a:solidFill>
                  <a:srgbClr val="000000"/>
                </a:solidFill>
                <a:latin typeface="Times New Roman" pitchFamily="18"/>
              </a:rPr>
              <a:t>- метод, в котором после анализа материала, постановки проблем и задач и краткого устного или письменного инструктажа обучаемые самостоятельно изучают литературу, источники, ведут наблюдения и измерения и выполняют другие действия поискового характера. Инициатива, самостоятельность, творческий поиск проявляются в исследовательской деятельности наиболее полно. Методы учебной работы непосредственно перерастают в методы научного исследования</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page27">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457200" y="540000"/>
            <a:ext cx="8229240" cy="558576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None/>
            </a:pPr>
            <a:r>
              <a:rPr lang="ru-RU" sz="2400" b="1">
                <a:solidFill>
                  <a:srgbClr val="FF0000"/>
                </a:solidFill>
                <a:latin typeface="Calibri"/>
              </a:rPr>
              <a:t>Приемы и средства обучения</a:t>
            </a:r>
          </a:p>
          <a:p>
            <a:pPr marL="0" lvl="0" indent="0" hangingPunct="1">
              <a:spcBef>
                <a:spcPts val="638"/>
              </a:spcBef>
              <a:spcAft>
                <a:spcPts val="1417"/>
              </a:spcAft>
              <a:buNone/>
            </a:pPr>
            <a:r>
              <a:rPr lang="ru-RU" sz="2600">
                <a:solidFill>
                  <a:srgbClr val="000000"/>
                </a:solidFill>
                <a:latin typeface="Times New Roman" pitchFamily="18"/>
              </a:rPr>
              <a:t>В процессе обучения метод выступает как упорядоченный способ взаимосвязанной деятельности педагога и учащихся по достижению определенных учебно-воспитательных целей, как способ организации учебно-познавательной деятельности учащихся. Применение каждого метода обучения обычно сопровождается приемами и средствами. При этом </a:t>
            </a:r>
            <a:r>
              <a:rPr lang="ru-RU" sz="2600" i="1">
                <a:solidFill>
                  <a:srgbClr val="0066CC"/>
                </a:solidFill>
                <a:latin typeface="Times New Roman" pitchFamily="18"/>
              </a:rPr>
              <a:t>прием обучения</a:t>
            </a:r>
            <a:r>
              <a:rPr lang="ru-RU" sz="2600" b="1">
                <a:solidFill>
                  <a:srgbClr val="0066CC"/>
                </a:solidFill>
                <a:latin typeface="Times New Roman" pitchFamily="18"/>
              </a:rPr>
              <a:t> </a:t>
            </a:r>
            <a:r>
              <a:rPr lang="ru-RU" sz="2600">
                <a:solidFill>
                  <a:srgbClr val="000000"/>
                </a:solidFill>
                <a:latin typeface="Times New Roman" pitchFamily="18"/>
              </a:rPr>
              <a:t>выступает лишь элементом, составной частью метода обучения, а </a:t>
            </a:r>
            <a:r>
              <a:rPr lang="ru-RU" sz="2600" i="1">
                <a:solidFill>
                  <a:srgbClr val="0066CC"/>
                </a:solidFill>
                <a:latin typeface="Times New Roman" pitchFamily="18"/>
              </a:rPr>
              <a:t>средствами обучения </a:t>
            </a:r>
            <a:r>
              <a:rPr lang="ru-RU" sz="2600" i="1">
                <a:solidFill>
                  <a:srgbClr val="000000"/>
                </a:solidFill>
                <a:latin typeface="Times New Roman" pitchFamily="18"/>
              </a:rPr>
              <a:t>(педагогические средства)</a:t>
            </a:r>
            <a:r>
              <a:rPr lang="ru-RU" sz="2600">
                <a:solidFill>
                  <a:srgbClr val="000000"/>
                </a:solidFill>
                <a:latin typeface="Times New Roman" pitchFamily="18"/>
              </a:rPr>
              <a:t> являются все те материалы, с помощью которых преподаватель осуществляет обучающее воздействие (учебный процесс).</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page28">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457200" y="1600200"/>
            <a:ext cx="8229240" cy="452556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SzPct val="45000"/>
              <a:buFont typeface="Arial" pitchFamily="32"/>
              <a:buChar char="•"/>
            </a:pPr>
            <a:r>
              <a:rPr lang="ru-RU" sz="2800">
                <a:solidFill>
                  <a:srgbClr val="0066CC"/>
                </a:solidFill>
                <a:latin typeface="Times New Roman" pitchFamily="18"/>
              </a:rPr>
              <a:t>Педагогические средства </a:t>
            </a:r>
            <a:r>
              <a:rPr lang="ru-RU" sz="2800">
                <a:solidFill>
                  <a:srgbClr val="000000"/>
                </a:solidFill>
                <a:latin typeface="Times New Roman" pitchFamily="18"/>
              </a:rPr>
              <a:t>далеко не сразу стали обязательным компонентом педагогического процесса. Долгое время традиционные методы обучения базировались на слове, но "эпоха мела и разговора кончилась", в связи с ростом информации, технологизации общества возникает необходимость использовать другие средства обучения, например технические. К</a:t>
            </a:r>
            <a:r>
              <a:rPr lang="ru-RU" sz="2800">
                <a:solidFill>
                  <a:srgbClr val="004586"/>
                </a:solidFill>
                <a:latin typeface="Times New Roman" pitchFamily="18"/>
              </a:rPr>
              <a:t> педагогическим средствам </a:t>
            </a:r>
            <a:r>
              <a:rPr lang="ru-RU" sz="2800">
                <a:solidFill>
                  <a:srgbClr val="000000"/>
                </a:solidFill>
                <a:latin typeface="Times New Roman" pitchFamily="18"/>
              </a:rPr>
              <a:t>относятся:</a:t>
            </a:r>
          </a:p>
          <a:p>
            <a:pPr marL="0" lvl="0" indent="0" hangingPunct="1">
              <a:spcBef>
                <a:spcPts val="638"/>
              </a:spcBef>
              <a:spcAft>
                <a:spcPts val="1417"/>
              </a:spcAft>
              <a:buNone/>
            </a:pPr>
            <a:endParaRPr lang="ru-RU" sz="2800">
              <a:solidFill>
                <a:srgbClr val="000000"/>
              </a:solidFill>
              <a:latin typeface="Times New Roman" pitchFamily="18"/>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page29">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457200" y="720000"/>
            <a:ext cx="8362800" cy="594000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SzPct val="45000"/>
              <a:buFont typeface="Arial" pitchFamily="32"/>
              <a:buChar char="•"/>
            </a:pPr>
            <a:r>
              <a:rPr lang="ru-RU" sz="2800">
                <a:solidFill>
                  <a:srgbClr val="000000"/>
                </a:solidFill>
                <a:latin typeface="Times New Roman" pitchFamily="18"/>
              </a:rPr>
              <a:t>учебно-лабораторное оборудование;</a:t>
            </a:r>
          </a:p>
          <a:p>
            <a:pPr marL="0" lvl="0" indent="0" hangingPunct="1">
              <a:spcBef>
                <a:spcPts val="638"/>
              </a:spcBef>
              <a:spcAft>
                <a:spcPts val="1417"/>
              </a:spcAft>
              <a:buSzPct val="45000"/>
              <a:buFont typeface="Arial" pitchFamily="32"/>
              <a:buChar char="•"/>
            </a:pPr>
            <a:r>
              <a:rPr lang="ru-RU" sz="2800">
                <a:solidFill>
                  <a:srgbClr val="000000"/>
                </a:solidFill>
                <a:latin typeface="Times New Roman" pitchFamily="18"/>
              </a:rPr>
              <a:t>учебно-производственное оборудование;</a:t>
            </a:r>
          </a:p>
          <a:p>
            <a:pPr marL="0" lvl="0" indent="0" hangingPunct="1">
              <a:spcBef>
                <a:spcPts val="638"/>
              </a:spcBef>
              <a:spcAft>
                <a:spcPts val="1417"/>
              </a:spcAft>
              <a:buSzPct val="45000"/>
              <a:buFont typeface="Arial" pitchFamily="32"/>
              <a:buChar char="•"/>
            </a:pPr>
            <a:r>
              <a:rPr lang="ru-RU" sz="2800">
                <a:solidFill>
                  <a:srgbClr val="000000"/>
                </a:solidFill>
                <a:latin typeface="Times New Roman" pitchFamily="18"/>
              </a:rPr>
              <a:t>дидактическая техника;</a:t>
            </a:r>
          </a:p>
          <a:p>
            <a:pPr marL="0" lvl="0" indent="0" hangingPunct="1">
              <a:spcBef>
                <a:spcPts val="638"/>
              </a:spcBef>
              <a:spcAft>
                <a:spcPts val="1417"/>
              </a:spcAft>
              <a:buSzPct val="45000"/>
              <a:buFont typeface="Arial" pitchFamily="32"/>
              <a:buChar char="•"/>
            </a:pPr>
            <a:r>
              <a:rPr lang="ru-RU" sz="2800">
                <a:solidFill>
                  <a:srgbClr val="000000"/>
                </a:solidFill>
                <a:latin typeface="Times New Roman" pitchFamily="18"/>
              </a:rPr>
              <a:t>учебно-наглядные пособия;</a:t>
            </a:r>
          </a:p>
          <a:p>
            <a:pPr marL="0" lvl="0" indent="0" hangingPunct="1">
              <a:spcBef>
                <a:spcPts val="638"/>
              </a:spcBef>
              <a:spcAft>
                <a:spcPts val="1417"/>
              </a:spcAft>
              <a:buSzPct val="45000"/>
              <a:buFont typeface="Arial" pitchFamily="32"/>
              <a:buChar char="•"/>
            </a:pPr>
            <a:r>
              <a:rPr lang="ru-RU" sz="2800">
                <a:solidFill>
                  <a:srgbClr val="000000"/>
                </a:solidFill>
                <a:latin typeface="Times New Roman" pitchFamily="18"/>
              </a:rPr>
              <a:t>технические средства обучения и автоматизированные системы обучения;</a:t>
            </a:r>
          </a:p>
          <a:p>
            <a:pPr marL="0" lvl="0" indent="0" hangingPunct="1">
              <a:spcBef>
                <a:spcPts val="638"/>
              </a:spcBef>
              <a:spcAft>
                <a:spcPts val="1417"/>
              </a:spcAft>
              <a:buSzPct val="45000"/>
              <a:buFont typeface="Arial" pitchFamily="32"/>
              <a:buChar char="•"/>
            </a:pPr>
            <a:r>
              <a:rPr lang="ru-RU" sz="2800">
                <a:solidFill>
                  <a:srgbClr val="000000"/>
                </a:solidFill>
                <a:latin typeface="Times New Roman" pitchFamily="18"/>
              </a:rPr>
              <a:t>компьютерные классы;</a:t>
            </a:r>
          </a:p>
          <a:p>
            <a:pPr marL="0" lvl="0" indent="0" hangingPunct="1">
              <a:spcBef>
                <a:spcPts val="638"/>
              </a:spcBef>
              <a:spcAft>
                <a:spcPts val="1417"/>
              </a:spcAft>
              <a:buSzPct val="45000"/>
              <a:buFont typeface="Arial" pitchFamily="32"/>
              <a:buChar char="•"/>
            </a:pPr>
            <a:r>
              <a:rPr lang="ru-RU" sz="2800">
                <a:solidFill>
                  <a:srgbClr val="000000"/>
                </a:solidFill>
                <a:latin typeface="Times New Roman" pitchFamily="18"/>
              </a:rPr>
              <a:t>организационно-педагогические средства (учебные планы, экзаменационные билеты, карточки-задания, учебные пособия и т.п.).</a:t>
            </a:r>
          </a:p>
          <a:p>
            <a:pPr marL="0" lvl="0" indent="0" hangingPunct="1">
              <a:spcBef>
                <a:spcPts val="638"/>
              </a:spcBef>
              <a:spcAft>
                <a:spcPts val="1417"/>
              </a:spcAft>
              <a:buNone/>
            </a:pPr>
            <a:endParaRPr lang="ru-RU" sz="2400">
              <a:solidFill>
                <a:srgbClr val="000000"/>
              </a:solidFill>
              <a:latin typeface="Calibri"/>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26532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dirty="0"/>
          </a:p>
        </p:txBody>
      </p:sp>
      <p:sp>
        <p:nvSpPr>
          <p:cNvPr id="3" name="Содержимое 2"/>
          <p:cNvSpPr txBox="1">
            <a:spLocks noGrp="1"/>
          </p:cNvSpPr>
          <p:nvPr>
            <p:ph type="body" idx="4294967295"/>
          </p:nvPr>
        </p:nvSpPr>
        <p:spPr>
          <a:xfrm>
            <a:off x="720000" y="540000"/>
            <a:ext cx="7560000" cy="738000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None/>
            </a:pPr>
            <a:endParaRPr lang="ru-RU" sz="2800" dirty="0">
              <a:solidFill>
                <a:srgbClr val="000000"/>
              </a:solidFill>
              <a:latin typeface="Times New Roman" pitchFamily="18"/>
            </a:endParaRPr>
          </a:p>
          <a:p>
            <a:pPr marL="0" lvl="0" indent="0" hangingPunct="1">
              <a:spcBef>
                <a:spcPts val="638"/>
              </a:spcBef>
              <a:spcAft>
                <a:spcPts val="1417"/>
              </a:spcAft>
              <a:buNone/>
            </a:pPr>
            <a:endParaRPr lang="ru-RU" sz="2800" dirty="0">
              <a:solidFill>
                <a:srgbClr val="000000"/>
              </a:solidFill>
              <a:latin typeface="Times New Roman" pitchFamily="18"/>
            </a:endParaRPr>
          </a:p>
          <a:p>
            <a:pPr marL="0" lvl="0" indent="0" hangingPunct="1">
              <a:spcBef>
                <a:spcPts val="638"/>
              </a:spcBef>
              <a:spcAft>
                <a:spcPts val="1417"/>
              </a:spcAft>
              <a:buNone/>
            </a:pPr>
            <a:r>
              <a:rPr lang="ru-RU" sz="2800" dirty="0">
                <a:solidFill>
                  <a:srgbClr val="000000"/>
                </a:solidFill>
                <a:latin typeface="Times New Roman" pitchFamily="18"/>
              </a:rPr>
              <a:t>Понятие </a:t>
            </a:r>
            <a:r>
              <a:rPr lang="ru-RU" sz="2800" dirty="0">
                <a:solidFill>
                  <a:srgbClr val="FF0000"/>
                </a:solidFill>
                <a:latin typeface="Times New Roman" pitchFamily="18"/>
              </a:rPr>
              <a:t>"педагогическая технология"</a:t>
            </a:r>
            <a:r>
              <a:rPr lang="ru-RU" sz="2800" dirty="0">
                <a:solidFill>
                  <a:srgbClr val="0066CC"/>
                </a:solidFill>
                <a:latin typeface="Times New Roman" pitchFamily="18"/>
              </a:rPr>
              <a:t> </a:t>
            </a:r>
            <a:r>
              <a:rPr lang="ru-RU" sz="2800" dirty="0">
                <a:solidFill>
                  <a:srgbClr val="000000"/>
                </a:solidFill>
                <a:latin typeface="Times New Roman" pitchFamily="18"/>
              </a:rPr>
              <a:t>может    рассматриваться в трех аспектах:</a:t>
            </a:r>
          </a:p>
          <a:p>
            <a:pPr marL="0" lvl="0" indent="0" hangingPunct="1">
              <a:spcBef>
                <a:spcPts val="638"/>
              </a:spcBef>
              <a:spcAft>
                <a:spcPts val="1417"/>
              </a:spcAft>
              <a:buSzPct val="45000"/>
              <a:buFont typeface="Arial" pitchFamily="32"/>
              <a:buChar char="•"/>
            </a:pPr>
            <a:r>
              <a:rPr lang="ru-RU" sz="2800" dirty="0">
                <a:solidFill>
                  <a:srgbClr val="0066CC"/>
                </a:solidFill>
                <a:latin typeface="Times New Roman" pitchFamily="18"/>
              </a:rPr>
              <a:t>научном</a:t>
            </a:r>
            <a:r>
              <a:rPr lang="ru-RU" sz="2800" dirty="0">
                <a:solidFill>
                  <a:srgbClr val="000000"/>
                </a:solidFill>
                <a:latin typeface="Times New Roman" pitchFamily="18"/>
              </a:rPr>
              <a:t> - как часть педагогической науки, изучающая и разрабатывающая цели, содержание и методы обучения и проектирующая педагогические процессы;</a:t>
            </a:r>
          </a:p>
          <a:p>
            <a:pPr marL="0" lvl="0" indent="0" hangingPunct="1">
              <a:spcBef>
                <a:spcPts val="638"/>
              </a:spcBef>
              <a:spcAft>
                <a:spcPts val="1417"/>
              </a:spcAft>
              <a:buSzPct val="45000"/>
              <a:buFont typeface="Arial" pitchFamily="32"/>
              <a:buChar char="•"/>
            </a:pPr>
            <a:endParaRPr lang="ru-RU" sz="2800" dirty="0">
              <a:solidFill>
                <a:srgbClr val="000000"/>
              </a:solidFill>
              <a:latin typeface="Times New Roman" pitchFamily="18"/>
            </a:endParaRPr>
          </a:p>
          <a:p>
            <a:pPr marL="0" lvl="0" indent="0" hangingPunct="1">
              <a:spcBef>
                <a:spcPts val="638"/>
              </a:spcBef>
              <a:spcAft>
                <a:spcPts val="1417"/>
              </a:spcAft>
              <a:buSzPct val="45000"/>
              <a:buFont typeface="Arial" pitchFamily="32"/>
              <a:buChar char="•"/>
            </a:pPr>
            <a:endParaRPr lang="ru-RU" sz="2800" b="1" dirty="0">
              <a:solidFill>
                <a:srgbClr val="000000"/>
              </a:solidFill>
              <a:latin typeface="Times New Roman" pitchFamily="18"/>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page30">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457200" y="1080000"/>
            <a:ext cx="8002800" cy="666000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None/>
            </a:pPr>
            <a:r>
              <a:rPr lang="ru-RU" sz="2600" i="1">
                <a:solidFill>
                  <a:srgbClr val="0066CC"/>
                </a:solidFill>
                <a:latin typeface="Times New Roman" pitchFamily="18"/>
              </a:rPr>
              <a:t>Форма обучения (или педагогическая форма)</a:t>
            </a:r>
            <a:r>
              <a:rPr lang="ru-RU" sz="2600">
                <a:solidFill>
                  <a:srgbClr val="000000"/>
                </a:solidFill>
                <a:latin typeface="Times New Roman" pitchFamily="18"/>
              </a:rPr>
              <a:t> - это устойчивая завершенная организация педагогического процесса в единстве всех его компонентов. В педагогике все формы обучения по степени сложности подразделяются на:</a:t>
            </a:r>
          </a:p>
          <a:p>
            <a:pPr marL="0" lvl="0" indent="0" hangingPunct="1">
              <a:spcBef>
                <a:spcPts val="638"/>
              </a:spcBef>
              <a:spcAft>
                <a:spcPts val="1417"/>
              </a:spcAft>
              <a:buSzPct val="45000"/>
              <a:buFont typeface="Arial" pitchFamily="32"/>
              <a:buChar char="•"/>
            </a:pPr>
            <a:r>
              <a:rPr lang="ru-RU" sz="2600">
                <a:solidFill>
                  <a:srgbClr val="000000"/>
                </a:solidFill>
                <a:latin typeface="Times New Roman" pitchFamily="18"/>
              </a:rPr>
              <a:t>простые;</a:t>
            </a:r>
          </a:p>
          <a:p>
            <a:pPr marL="0" lvl="0" indent="0" hangingPunct="1">
              <a:spcBef>
                <a:spcPts val="638"/>
              </a:spcBef>
              <a:spcAft>
                <a:spcPts val="1417"/>
              </a:spcAft>
              <a:buSzPct val="45000"/>
              <a:buFont typeface="Arial" pitchFamily="32"/>
              <a:buChar char="•"/>
            </a:pPr>
            <a:r>
              <a:rPr lang="ru-RU" sz="2600">
                <a:solidFill>
                  <a:srgbClr val="000000"/>
                </a:solidFill>
                <a:latin typeface="Times New Roman" pitchFamily="18"/>
              </a:rPr>
              <a:t>составные;</a:t>
            </a:r>
          </a:p>
          <a:p>
            <a:pPr marL="0" lvl="0" indent="0" hangingPunct="1">
              <a:spcBef>
                <a:spcPts val="638"/>
              </a:spcBef>
              <a:spcAft>
                <a:spcPts val="1417"/>
              </a:spcAft>
              <a:buSzPct val="45000"/>
              <a:buFont typeface="Arial" pitchFamily="32"/>
              <a:buChar char="•"/>
            </a:pPr>
            <a:r>
              <a:rPr lang="ru-RU" sz="2600">
                <a:solidFill>
                  <a:srgbClr val="000000"/>
                </a:solidFill>
                <a:latin typeface="Times New Roman" pitchFamily="18"/>
              </a:rPr>
              <a:t>комплексные.</a:t>
            </a:r>
          </a:p>
          <a:p>
            <a:pPr marL="0" lvl="0" indent="0" hangingPunct="1">
              <a:spcBef>
                <a:spcPts val="638"/>
              </a:spcBef>
              <a:spcAft>
                <a:spcPts val="1417"/>
              </a:spcAft>
              <a:buSzPct val="45000"/>
              <a:buFont typeface="Arial" pitchFamily="32"/>
              <a:buChar char="•"/>
            </a:pPr>
            <a:r>
              <a:rPr lang="ru-RU" sz="2600" i="1">
                <a:solidFill>
                  <a:srgbClr val="0066CC"/>
                </a:solidFill>
                <a:latin typeface="Times New Roman" pitchFamily="18"/>
              </a:rPr>
              <a:t>Простые формы обучения</a:t>
            </a:r>
            <a:r>
              <a:rPr lang="ru-RU" sz="2600">
                <a:solidFill>
                  <a:srgbClr val="000000"/>
                </a:solidFill>
                <a:latin typeface="Times New Roman" pitchFamily="18"/>
              </a:rPr>
              <a:t> построены на минимальном количестве методов и средств, посвящены, как правило, одной теме</a:t>
            </a:r>
            <a:r>
              <a:rPr lang="ru-RU" sz="2600" b="1">
                <a:solidFill>
                  <a:srgbClr val="000000"/>
                </a:solidFill>
                <a:latin typeface="Times New Roman" pitchFamily="18"/>
              </a:rPr>
              <a:t> (содержанию).  </a:t>
            </a:r>
          </a:p>
        </p:txBody>
      </p:sp>
      <p:sp>
        <p:nvSpPr>
          <p:cNvPr id="4" name="TextBox 3"/>
          <p:cNvSpPr txBox="1"/>
          <p:nvPr/>
        </p:nvSpPr>
        <p:spPr>
          <a:xfrm>
            <a:off x="3298320" y="720000"/>
            <a:ext cx="2821680" cy="401400"/>
          </a:xfrm>
          <a:prstGeom prst="rect">
            <a:avLst/>
          </a:prstGeom>
          <a:noFill/>
          <a:ln>
            <a:noFill/>
          </a:ln>
        </p:spPr>
        <p:txBody>
          <a:bodyPr lIns="0" tIns="0" rIns="0" bIns="0"/>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marR="0" lvl="0" indent="0" algn="l" rtl="0" hangingPunct="1">
              <a:spcBef>
                <a:spcPts val="638"/>
              </a:spcBef>
              <a:spcAft>
                <a:spcPts val="1417"/>
              </a:spcAft>
              <a:buNone/>
              <a:tabLst/>
            </a:pPr>
            <a:r>
              <a:rPr lang="ru-RU" sz="2800" b="1" i="0" u="none" strike="noStrike" spc="0">
                <a:solidFill>
                  <a:srgbClr val="FF0000"/>
                </a:solidFill>
                <a:latin typeface="Times New Roman" pitchFamily="18"/>
                <a:ea typeface="Lucida Sans Unicode" pitchFamily="2"/>
                <a:cs typeface="Tahoma" pitchFamily="2"/>
              </a:rPr>
              <a:t>Формы обучения</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name="page31">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360000" y="0"/>
            <a:ext cx="7200000" cy="685800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None/>
            </a:pPr>
            <a:endParaRPr lang="ru-RU" sz="1800">
              <a:solidFill>
                <a:srgbClr val="000000"/>
              </a:solidFill>
              <a:latin typeface="Times New Roman" pitchFamily="18"/>
            </a:endParaRPr>
          </a:p>
          <a:p>
            <a:pPr marL="0" lvl="0" indent="0" algn="ctr" hangingPunct="1">
              <a:spcBef>
                <a:spcPts val="638"/>
              </a:spcBef>
              <a:spcAft>
                <a:spcPts val="1417"/>
              </a:spcAft>
              <a:buNone/>
            </a:pPr>
            <a:r>
              <a:rPr lang="ru-RU" sz="2800" b="1">
                <a:solidFill>
                  <a:srgbClr val="000000"/>
                </a:solidFill>
                <a:latin typeface="Times New Roman" pitchFamily="18"/>
              </a:rPr>
              <a:t>К ним относятся:</a:t>
            </a:r>
          </a:p>
          <a:p>
            <a:pPr lvl="0" hangingPunct="1">
              <a:buSzPct val="45000"/>
              <a:buFont typeface="Arial" pitchFamily="32"/>
              <a:buChar char="•"/>
            </a:pPr>
            <a:r>
              <a:rPr lang="ru-RU" sz="2800">
                <a:solidFill>
                  <a:srgbClr val="0066CC"/>
                </a:solidFill>
                <a:latin typeface="Times New Roman" pitchFamily="18"/>
              </a:rPr>
              <a:t>беседа;</a:t>
            </a:r>
          </a:p>
          <a:p>
            <a:pPr lvl="0" hangingPunct="1">
              <a:buSzPct val="45000"/>
              <a:buFont typeface="Arial" pitchFamily="32"/>
              <a:buChar char="•"/>
            </a:pPr>
            <a:r>
              <a:rPr lang="ru-RU" sz="2800">
                <a:solidFill>
                  <a:srgbClr val="0066CC"/>
                </a:solidFill>
                <a:latin typeface="Times New Roman" pitchFamily="18"/>
              </a:rPr>
              <a:t>экскурсия;</a:t>
            </a:r>
          </a:p>
          <a:p>
            <a:pPr lvl="0" hangingPunct="1">
              <a:buSzPct val="45000"/>
              <a:buFont typeface="Arial" pitchFamily="32"/>
              <a:buChar char="•"/>
            </a:pPr>
            <a:r>
              <a:rPr lang="ru-RU" sz="2800">
                <a:solidFill>
                  <a:srgbClr val="0066CC"/>
                </a:solidFill>
                <a:latin typeface="Times New Roman" pitchFamily="18"/>
              </a:rPr>
              <a:t>викторина;</a:t>
            </a:r>
          </a:p>
          <a:p>
            <a:pPr lvl="0" hangingPunct="1">
              <a:buSzPct val="45000"/>
              <a:buFont typeface="Arial" pitchFamily="32"/>
              <a:buChar char="•"/>
            </a:pPr>
            <a:r>
              <a:rPr lang="ru-RU" sz="2800">
                <a:solidFill>
                  <a:srgbClr val="0066CC"/>
                </a:solidFill>
                <a:latin typeface="Times New Roman" pitchFamily="18"/>
              </a:rPr>
              <a:t>зачет;</a:t>
            </a:r>
          </a:p>
          <a:p>
            <a:pPr lvl="0" hangingPunct="1">
              <a:buSzPct val="45000"/>
              <a:buFont typeface="Arial" pitchFamily="32"/>
              <a:buChar char="•"/>
            </a:pPr>
            <a:r>
              <a:rPr lang="ru-RU" sz="2800">
                <a:solidFill>
                  <a:srgbClr val="0066CC"/>
                </a:solidFill>
                <a:latin typeface="Times New Roman" pitchFamily="18"/>
              </a:rPr>
              <a:t>экзамен;</a:t>
            </a:r>
          </a:p>
          <a:p>
            <a:pPr lvl="0" hangingPunct="1">
              <a:buSzPct val="45000"/>
              <a:buFont typeface="Arial" pitchFamily="32"/>
              <a:buChar char="•"/>
            </a:pPr>
            <a:r>
              <a:rPr lang="ru-RU" sz="2800">
                <a:solidFill>
                  <a:srgbClr val="0066CC"/>
                </a:solidFill>
                <a:latin typeface="Times New Roman" pitchFamily="18"/>
              </a:rPr>
              <a:t>лекция;</a:t>
            </a:r>
          </a:p>
          <a:p>
            <a:pPr lvl="0" hangingPunct="1">
              <a:buSzPct val="45000"/>
              <a:buFont typeface="Arial" pitchFamily="32"/>
              <a:buChar char="•"/>
            </a:pPr>
            <a:r>
              <a:rPr lang="ru-RU" sz="2800">
                <a:solidFill>
                  <a:srgbClr val="0066CC"/>
                </a:solidFill>
                <a:latin typeface="Times New Roman" pitchFamily="18"/>
              </a:rPr>
              <a:t>консультация;</a:t>
            </a:r>
          </a:p>
          <a:p>
            <a:pPr lvl="0" hangingPunct="1">
              <a:buSzPct val="45000"/>
              <a:buFont typeface="Arial" pitchFamily="32"/>
              <a:buChar char="•"/>
            </a:pPr>
            <a:r>
              <a:rPr lang="ru-RU" sz="2800">
                <a:solidFill>
                  <a:srgbClr val="0066CC"/>
                </a:solidFill>
                <a:latin typeface="Times New Roman" pitchFamily="18"/>
              </a:rPr>
              <a:t>диспут;</a:t>
            </a:r>
          </a:p>
          <a:p>
            <a:pPr lvl="0" hangingPunct="1">
              <a:buSzPct val="45000"/>
              <a:buFont typeface="Arial" pitchFamily="32"/>
              <a:buChar char="•"/>
            </a:pPr>
            <a:r>
              <a:rPr lang="ru-RU" sz="2800">
                <a:solidFill>
                  <a:srgbClr val="0066CC"/>
                </a:solidFill>
                <a:latin typeface="Times New Roman" pitchFamily="18"/>
              </a:rPr>
              <a:t>культпоход;</a:t>
            </a:r>
          </a:p>
          <a:p>
            <a:pPr lvl="0" hangingPunct="1">
              <a:buSzPct val="45000"/>
              <a:buFont typeface="Arial" pitchFamily="32"/>
              <a:buChar char="•"/>
            </a:pPr>
            <a:r>
              <a:rPr lang="ru-RU" sz="2800">
                <a:solidFill>
                  <a:srgbClr val="0066CC"/>
                </a:solidFill>
                <a:latin typeface="Times New Roman" pitchFamily="18"/>
              </a:rPr>
              <a:t>"бой эрудитов";</a:t>
            </a:r>
          </a:p>
          <a:p>
            <a:pPr lvl="0" hangingPunct="1">
              <a:buSzPct val="45000"/>
              <a:buFont typeface="Arial" pitchFamily="32"/>
              <a:buChar char="•"/>
            </a:pPr>
            <a:r>
              <a:rPr lang="ru-RU" sz="2800">
                <a:solidFill>
                  <a:srgbClr val="0066CC"/>
                </a:solidFill>
                <a:latin typeface="Times New Roman" pitchFamily="18"/>
              </a:rPr>
              <a:t>шахматный турнир;</a:t>
            </a:r>
          </a:p>
          <a:p>
            <a:pPr lvl="0" hangingPunct="1">
              <a:buSzPct val="45000"/>
              <a:buFont typeface="Arial" pitchFamily="32"/>
              <a:buChar char="•"/>
            </a:pPr>
            <a:r>
              <a:rPr lang="ru-RU" sz="2800">
                <a:solidFill>
                  <a:srgbClr val="0066CC"/>
                </a:solidFill>
                <a:latin typeface="Times New Roman" pitchFamily="18"/>
              </a:rPr>
              <a:t>концерт и т.п.</a:t>
            </a:r>
          </a:p>
          <a:p>
            <a:pPr marL="0" lvl="0" indent="0" hangingPunct="1">
              <a:spcBef>
                <a:spcPts val="638"/>
              </a:spcBef>
              <a:spcAft>
                <a:spcPts val="1417"/>
              </a:spcAft>
            </a:pPr>
            <a:endParaRPr lang="ru-RU" sz="2600">
              <a:solidFill>
                <a:srgbClr val="000000"/>
              </a:solidFill>
              <a:latin typeface="Times New Roman" pitchFamily="18"/>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name="page32">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457200" y="360000"/>
            <a:ext cx="8229240" cy="576576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None/>
            </a:pPr>
            <a:r>
              <a:rPr lang="ru-RU" sz="2800" i="1">
                <a:solidFill>
                  <a:srgbClr val="0066CC"/>
                </a:solidFill>
                <a:latin typeface="Times New Roman" pitchFamily="18"/>
              </a:rPr>
              <a:t>Составные формы обучения</a:t>
            </a:r>
            <a:r>
              <a:rPr lang="ru-RU" sz="2800">
                <a:solidFill>
                  <a:srgbClr val="000000"/>
                </a:solidFill>
                <a:latin typeface="Times New Roman" pitchFamily="18"/>
              </a:rPr>
              <a:t> строятся на развитии простых форм обучения или на их разнообразных сочетаниях, это:</a:t>
            </a:r>
          </a:p>
          <a:p>
            <a:pPr marL="0" lvl="0" indent="0" hangingPunct="1">
              <a:spcBef>
                <a:spcPts val="638"/>
              </a:spcBef>
              <a:spcAft>
                <a:spcPts val="1417"/>
              </a:spcAft>
              <a:buSzPct val="45000"/>
              <a:buFont typeface="Arial" pitchFamily="32"/>
              <a:buChar char="•"/>
            </a:pPr>
            <a:r>
              <a:rPr lang="ru-RU" sz="2800">
                <a:solidFill>
                  <a:srgbClr val="0066CC"/>
                </a:solidFill>
                <a:latin typeface="Times New Roman" pitchFamily="18"/>
              </a:rPr>
              <a:t>урок;</a:t>
            </a:r>
          </a:p>
          <a:p>
            <a:pPr marL="0" lvl="0" indent="0" hangingPunct="1">
              <a:spcBef>
                <a:spcPts val="638"/>
              </a:spcBef>
              <a:spcAft>
                <a:spcPts val="1417"/>
              </a:spcAft>
              <a:buSzPct val="45000"/>
              <a:buFont typeface="Arial" pitchFamily="32"/>
              <a:buChar char="•"/>
            </a:pPr>
            <a:r>
              <a:rPr lang="ru-RU" sz="2800">
                <a:solidFill>
                  <a:srgbClr val="0066CC"/>
                </a:solidFill>
                <a:latin typeface="Times New Roman" pitchFamily="18"/>
              </a:rPr>
              <a:t>конкурс профмастерства;</a:t>
            </a:r>
          </a:p>
          <a:p>
            <a:pPr marL="0" lvl="0" indent="0" hangingPunct="1">
              <a:spcBef>
                <a:spcPts val="638"/>
              </a:spcBef>
              <a:spcAft>
                <a:spcPts val="1417"/>
              </a:spcAft>
              <a:buSzPct val="45000"/>
              <a:buFont typeface="Arial" pitchFamily="32"/>
              <a:buChar char="•"/>
            </a:pPr>
            <a:r>
              <a:rPr lang="ru-RU" sz="2800">
                <a:solidFill>
                  <a:srgbClr val="0066CC"/>
                </a:solidFill>
                <a:latin typeface="Times New Roman" pitchFamily="18"/>
              </a:rPr>
              <a:t>праздничный вечер;</a:t>
            </a:r>
          </a:p>
          <a:p>
            <a:pPr marL="0" lvl="0" indent="0" hangingPunct="1">
              <a:spcBef>
                <a:spcPts val="638"/>
              </a:spcBef>
              <a:spcAft>
                <a:spcPts val="1417"/>
              </a:spcAft>
              <a:buSzPct val="45000"/>
              <a:buFont typeface="Arial" pitchFamily="32"/>
              <a:buChar char="•"/>
            </a:pPr>
            <a:r>
              <a:rPr lang="ru-RU" sz="2800">
                <a:solidFill>
                  <a:srgbClr val="0066CC"/>
                </a:solidFill>
                <a:latin typeface="Times New Roman" pitchFamily="18"/>
              </a:rPr>
              <a:t>трудовой десант;</a:t>
            </a:r>
          </a:p>
          <a:p>
            <a:pPr marL="0" lvl="0" indent="0" hangingPunct="1">
              <a:spcBef>
                <a:spcPts val="638"/>
              </a:spcBef>
              <a:spcAft>
                <a:spcPts val="1417"/>
              </a:spcAft>
              <a:buSzPct val="45000"/>
              <a:buFont typeface="Arial" pitchFamily="32"/>
              <a:buChar char="•"/>
            </a:pPr>
            <a:r>
              <a:rPr lang="ru-RU" sz="2800">
                <a:solidFill>
                  <a:srgbClr val="0066CC"/>
                </a:solidFill>
                <a:latin typeface="Times New Roman" pitchFamily="18"/>
              </a:rPr>
              <a:t>конференция;</a:t>
            </a:r>
          </a:p>
          <a:p>
            <a:pPr marL="0" lvl="0" indent="0" hangingPunct="1">
              <a:spcBef>
                <a:spcPts val="638"/>
              </a:spcBef>
              <a:spcAft>
                <a:spcPts val="1417"/>
              </a:spcAft>
              <a:buSzPct val="45000"/>
              <a:buFont typeface="Arial" pitchFamily="32"/>
              <a:buChar char="•"/>
            </a:pPr>
            <a:r>
              <a:rPr lang="ru-RU" sz="2800">
                <a:solidFill>
                  <a:srgbClr val="0066CC"/>
                </a:solidFill>
                <a:latin typeface="Times New Roman" pitchFamily="18"/>
              </a:rPr>
              <a:t>КВН</a:t>
            </a:r>
          </a:p>
          <a:p>
            <a:pPr marL="0" lvl="0" indent="0" hangingPunct="1">
              <a:spcBef>
                <a:spcPts val="638"/>
              </a:spcBef>
              <a:spcAft>
                <a:spcPts val="1417"/>
              </a:spcAft>
              <a:buSzPct val="45000"/>
              <a:buFont typeface="Arial" pitchFamily="32"/>
              <a:buChar char="•"/>
            </a:pPr>
            <a:r>
              <a:rPr lang="ru-RU" sz="2800">
                <a:solidFill>
                  <a:srgbClr val="000000"/>
                </a:solidFill>
                <a:latin typeface="Times New Roman" pitchFamily="18"/>
              </a:rPr>
              <a:t>Например, урок может содержать в себе беседу, викторину, инструктаж, опрос, доклады и пр.</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name="page33">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720000" y="1260000"/>
            <a:ext cx="7380000" cy="900000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None/>
            </a:pPr>
            <a:r>
              <a:rPr lang="ru-RU" sz="2800" i="1">
                <a:solidFill>
                  <a:srgbClr val="0066CC"/>
                </a:solidFill>
                <a:latin typeface="Times New Roman" pitchFamily="18"/>
              </a:rPr>
              <a:t>Комплексные формы обучения</a:t>
            </a:r>
            <a:r>
              <a:rPr lang="ru-RU" sz="2800">
                <a:solidFill>
                  <a:srgbClr val="000000"/>
                </a:solidFill>
                <a:latin typeface="Times New Roman" pitchFamily="18"/>
              </a:rPr>
              <a:t> создаются как целенаправленная подборка (комплекс) простых и составных форм, к ним относятся:</a:t>
            </a:r>
          </a:p>
          <a:p>
            <a:pPr marL="0" lvl="0" indent="0" hangingPunct="1">
              <a:spcBef>
                <a:spcPts val="638"/>
              </a:spcBef>
              <a:spcAft>
                <a:spcPts val="1417"/>
              </a:spcAft>
              <a:buSzPct val="45000"/>
              <a:buFont typeface="Arial" pitchFamily="32"/>
              <a:buChar char="•"/>
            </a:pPr>
            <a:r>
              <a:rPr lang="ru-RU" sz="2800">
                <a:solidFill>
                  <a:srgbClr val="000000"/>
                </a:solidFill>
                <a:latin typeface="Times New Roman" pitchFamily="18"/>
              </a:rPr>
              <a:t>дни открытых дверей;</a:t>
            </a:r>
          </a:p>
          <a:p>
            <a:pPr marL="0" lvl="0" indent="0" hangingPunct="1">
              <a:spcBef>
                <a:spcPts val="638"/>
              </a:spcBef>
              <a:spcAft>
                <a:spcPts val="1417"/>
              </a:spcAft>
              <a:buSzPct val="45000"/>
              <a:buFont typeface="Arial" pitchFamily="32"/>
              <a:buChar char="•"/>
            </a:pPr>
            <a:r>
              <a:rPr lang="ru-RU" sz="2800">
                <a:solidFill>
                  <a:srgbClr val="000000"/>
                </a:solidFill>
                <a:latin typeface="Times New Roman" pitchFamily="18"/>
              </a:rPr>
              <a:t>дни, посвященные выбранной профессии;</a:t>
            </a:r>
          </a:p>
          <a:p>
            <a:pPr marL="0" lvl="0" indent="0" hangingPunct="1">
              <a:spcBef>
                <a:spcPts val="638"/>
              </a:spcBef>
              <a:spcAft>
                <a:spcPts val="1417"/>
              </a:spcAft>
              <a:buSzPct val="45000"/>
              <a:buFont typeface="Arial" pitchFamily="32"/>
              <a:buChar char="•"/>
            </a:pPr>
            <a:r>
              <a:rPr lang="ru-RU" sz="2800">
                <a:solidFill>
                  <a:srgbClr val="000000"/>
                </a:solidFill>
                <a:latin typeface="Times New Roman" pitchFamily="18"/>
              </a:rPr>
              <a:t>дни защиты детей;</a:t>
            </a:r>
          </a:p>
          <a:p>
            <a:pPr marL="0" lvl="0" indent="0" hangingPunct="1">
              <a:spcBef>
                <a:spcPts val="638"/>
              </a:spcBef>
              <a:spcAft>
                <a:spcPts val="1417"/>
              </a:spcAft>
              <a:buSzPct val="45000"/>
              <a:buFont typeface="Arial" pitchFamily="32"/>
              <a:buChar char="•"/>
            </a:pPr>
            <a:r>
              <a:rPr lang="ru-RU" sz="2800">
                <a:solidFill>
                  <a:srgbClr val="000000"/>
                </a:solidFill>
                <a:latin typeface="Times New Roman" pitchFamily="18"/>
              </a:rPr>
              <a:t>недели театра, книги, музыки, спорта и т.д.</a:t>
            </a:r>
          </a:p>
          <a:p>
            <a:pPr marL="0" lvl="0" indent="0" hangingPunct="1">
              <a:spcBef>
                <a:spcPts val="638"/>
              </a:spcBef>
              <a:spcAft>
                <a:spcPts val="1417"/>
              </a:spcAft>
              <a:buSzPct val="45000"/>
              <a:buFont typeface="Arial" pitchFamily="32"/>
              <a:buChar char="•"/>
            </a:pPr>
            <a:endParaRPr lang="ru-RU" sz="2800">
              <a:solidFill>
                <a:srgbClr val="000000"/>
              </a:solidFill>
              <a:latin typeface="Calibri"/>
            </a:endParaRPr>
          </a:p>
          <a:p>
            <a:pPr marL="0" lvl="1" indent="0" rtl="0">
              <a:spcBef>
                <a:spcPts val="558"/>
              </a:spcBef>
              <a:spcAft>
                <a:spcPts val="1417"/>
              </a:spcAft>
              <a:buSzPct val="45000"/>
              <a:buFont typeface="Arial" pitchFamily="32"/>
              <a:buChar char="–"/>
            </a:pPr>
            <a:endParaRPr lang="ru-RU" sz="2400" b="1">
              <a:solidFill>
                <a:srgbClr val="000000"/>
              </a:solidFill>
              <a:latin typeface="Calibri"/>
            </a:endParaRPr>
          </a:p>
          <a:p>
            <a:pPr marL="0" lvl="0" indent="0" hangingPunct="1">
              <a:spcBef>
                <a:spcPts val="638"/>
              </a:spcBef>
              <a:spcAft>
                <a:spcPts val="1417"/>
              </a:spcAft>
              <a:buNone/>
            </a:pPr>
            <a:endParaRPr lang="ru-RU" sz="2400">
              <a:solidFill>
                <a:srgbClr val="000000"/>
              </a:solidFill>
              <a:latin typeface="Calibri"/>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name="page34">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ru-RU"/>
          </a:p>
        </p:txBody>
      </p:sp>
      <p:sp>
        <p:nvSpPr>
          <p:cNvPr id="3" name="Содержимое 2"/>
          <p:cNvSpPr>
            <a:spLocks noGrp="1"/>
          </p:cNvSpPr>
          <p:nvPr>
            <p:ph idx="4294967295"/>
          </p:nvPr>
        </p:nvSpPr>
        <p:spPr>
          <a:xfrm>
            <a:off x="745919" y="1938960"/>
            <a:ext cx="6850417" cy="3722288"/>
          </a:xfrm>
          <a:noFill/>
          <a:ln w="0">
            <a:noFill/>
            <a:prstDash val="solid"/>
          </a:ln>
        </p:spPr>
        <p:txBody>
          <a:bodyPr/>
          <a:lstStyle/>
          <a:p>
            <a:pPr>
              <a:buNone/>
            </a:pPr>
            <a:endParaRPr lang="ru-RU" dirty="0"/>
          </a:p>
        </p:txBody>
      </p:sp>
      <p:sp>
        <p:nvSpPr>
          <p:cNvPr id="4" name="TextBox 3"/>
          <p:cNvSpPr txBox="1"/>
          <p:nvPr/>
        </p:nvSpPr>
        <p:spPr>
          <a:xfrm>
            <a:off x="360000" y="540000"/>
            <a:ext cx="8532480" cy="5697312"/>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l" rtl="0" hangingPunct="1">
              <a:lnSpc>
                <a:spcPct val="100000"/>
              </a:lnSpc>
              <a:spcBef>
                <a:spcPts val="638"/>
              </a:spcBef>
              <a:spcAft>
                <a:spcPts val="1417"/>
              </a:spcAft>
              <a:buNone/>
              <a:tabLst/>
            </a:pPr>
            <a:r>
              <a:rPr lang="ru-RU" sz="2600" b="0" i="0" u="none" strike="noStrike" kern="1200" spc="0" dirty="0">
                <a:ln>
                  <a:noFill/>
                </a:ln>
                <a:solidFill>
                  <a:srgbClr val="000000"/>
                </a:solidFill>
                <a:latin typeface="Times New Roman" pitchFamily="18"/>
                <a:ea typeface="Lucida Sans Unicode" pitchFamily="2"/>
                <a:cs typeface="Mangal" pitchFamily="2"/>
              </a:rPr>
              <a:t>Организационных форм обучения множество, но, говоря о них, выделяют следующие группы: формы организации всей системы обучения (их еще называют системами обучения); </a:t>
            </a:r>
            <a:r>
              <a:rPr lang="ru-RU" sz="2600" b="0" i="0" u="none" strike="noStrike" kern="1200" spc="0" dirty="0">
                <a:ln>
                  <a:noFill/>
                </a:ln>
                <a:solidFill>
                  <a:srgbClr val="0066CC"/>
                </a:solidFill>
                <a:latin typeface="Times New Roman" pitchFamily="18"/>
                <a:ea typeface="Lucida Sans Unicode" pitchFamily="2"/>
                <a:cs typeface="Mangal" pitchFamily="2"/>
              </a:rPr>
              <a:t>формами организации обучения</a:t>
            </a:r>
            <a:r>
              <a:rPr lang="ru-RU" sz="2600" b="0" i="0" u="none" strike="noStrike" kern="1200" spc="0" dirty="0">
                <a:ln>
                  <a:noFill/>
                </a:ln>
                <a:solidFill>
                  <a:srgbClr val="000000"/>
                </a:solidFill>
                <a:latin typeface="Times New Roman" pitchFamily="18"/>
                <a:ea typeface="Lucida Sans Unicode" pitchFamily="2"/>
                <a:cs typeface="Mangal" pitchFamily="2"/>
              </a:rPr>
              <a:t> являются:</a:t>
            </a:r>
          </a:p>
          <a:p>
            <a:pPr marL="0" marR="0" lvl="1" indent="0" algn="l" rtl="0" hangingPunct="1">
              <a:lnSpc>
                <a:spcPct val="100000"/>
              </a:lnSpc>
              <a:spcBef>
                <a:spcPts val="0"/>
              </a:spcBef>
              <a:spcAft>
                <a:spcPts val="0"/>
              </a:spcAft>
              <a:buSzPct val="45000"/>
              <a:buFont typeface="StarSymbol"/>
              <a:buChar char="●"/>
              <a:tabLst/>
            </a:pPr>
            <a:r>
              <a:rPr lang="ru-RU" sz="2600" b="0" i="0" u="none" strike="noStrike" kern="1200" spc="0" dirty="0">
                <a:ln>
                  <a:noFill/>
                </a:ln>
                <a:solidFill>
                  <a:srgbClr val="000000"/>
                </a:solidFill>
                <a:latin typeface="Times New Roman" pitchFamily="18"/>
                <a:ea typeface="Lucida Sans Unicode" pitchFamily="2"/>
                <a:cs typeface="Mangal" pitchFamily="2"/>
              </a:rPr>
              <a:t>урок, лекция,</a:t>
            </a:r>
          </a:p>
          <a:p>
            <a:pPr marL="0" marR="0" lvl="1" indent="0" algn="l" rtl="0" hangingPunct="1">
              <a:lnSpc>
                <a:spcPct val="100000"/>
              </a:lnSpc>
              <a:spcBef>
                <a:spcPts val="0"/>
              </a:spcBef>
              <a:spcAft>
                <a:spcPts val="0"/>
              </a:spcAft>
              <a:buSzPct val="45000"/>
              <a:buFont typeface="StarSymbol"/>
              <a:buChar char="●"/>
              <a:tabLst/>
            </a:pPr>
            <a:r>
              <a:rPr lang="ru-RU" sz="2600" b="0" i="0" u="none" strike="noStrike" kern="1200" spc="0" dirty="0">
                <a:ln>
                  <a:noFill/>
                </a:ln>
                <a:solidFill>
                  <a:srgbClr val="000000"/>
                </a:solidFill>
                <a:latin typeface="Times New Roman" pitchFamily="18"/>
                <a:ea typeface="Lucida Sans Unicode" pitchFamily="2"/>
                <a:cs typeface="Mangal" pitchFamily="2"/>
              </a:rPr>
              <a:t>семинар,</a:t>
            </a:r>
          </a:p>
          <a:p>
            <a:pPr marL="0" marR="0" lvl="1" indent="0" algn="l" rtl="0" hangingPunct="1">
              <a:lnSpc>
                <a:spcPct val="100000"/>
              </a:lnSpc>
              <a:spcBef>
                <a:spcPts val="0"/>
              </a:spcBef>
              <a:spcAft>
                <a:spcPts val="0"/>
              </a:spcAft>
              <a:buSzPct val="45000"/>
              <a:buNone/>
              <a:tabLst/>
            </a:pPr>
            <a:r>
              <a:rPr lang="ru-RU" sz="2600" b="0" i="0" u="none" strike="noStrike" kern="1200" spc="0" dirty="0">
                <a:ln>
                  <a:noFill/>
                </a:ln>
                <a:solidFill>
                  <a:srgbClr val="000000"/>
                </a:solidFill>
                <a:latin typeface="Times New Roman" pitchFamily="18"/>
                <a:ea typeface="Lucida Sans Unicode" pitchFamily="2"/>
                <a:cs typeface="Mangal" pitchFamily="2"/>
              </a:rPr>
              <a:t>зачет,</a:t>
            </a:r>
          </a:p>
          <a:p>
            <a:pPr marL="0" marR="0" lvl="1" indent="0" algn="l" rtl="0" hangingPunct="1">
              <a:lnSpc>
                <a:spcPct val="100000"/>
              </a:lnSpc>
              <a:spcBef>
                <a:spcPts val="0"/>
              </a:spcBef>
              <a:spcAft>
                <a:spcPts val="0"/>
              </a:spcAft>
              <a:buSzPct val="45000"/>
              <a:buFont typeface="StarSymbol"/>
              <a:buChar char="●"/>
              <a:tabLst/>
            </a:pPr>
            <a:r>
              <a:rPr lang="ru-RU" sz="2600" b="0" i="0" u="none" strike="noStrike" kern="1200" spc="0" dirty="0">
                <a:ln>
                  <a:noFill/>
                </a:ln>
                <a:solidFill>
                  <a:srgbClr val="000000"/>
                </a:solidFill>
                <a:latin typeface="Times New Roman" pitchFamily="18"/>
                <a:ea typeface="Lucida Sans Unicode" pitchFamily="2"/>
                <a:cs typeface="Mangal" pitchFamily="2"/>
              </a:rPr>
              <a:t>консультация,</a:t>
            </a:r>
          </a:p>
          <a:p>
            <a:pPr marL="0" marR="0" lvl="1" indent="0" algn="l" rtl="0" hangingPunct="1">
              <a:lnSpc>
                <a:spcPct val="100000"/>
              </a:lnSpc>
              <a:spcBef>
                <a:spcPts val="0"/>
              </a:spcBef>
              <a:spcAft>
                <a:spcPts val="0"/>
              </a:spcAft>
              <a:buSzPct val="45000"/>
              <a:buFont typeface="StarSymbol"/>
              <a:buChar char="●"/>
              <a:tabLst/>
            </a:pPr>
            <a:r>
              <a:rPr lang="ru-RU" sz="2600" b="0" i="0" u="none" strike="noStrike" kern="1200" spc="0" dirty="0">
                <a:ln>
                  <a:noFill/>
                </a:ln>
                <a:solidFill>
                  <a:srgbClr val="000000"/>
                </a:solidFill>
                <a:latin typeface="Times New Roman" pitchFamily="18"/>
                <a:ea typeface="Lucida Sans Unicode" pitchFamily="2"/>
                <a:cs typeface="Mangal" pitchFamily="2"/>
              </a:rPr>
              <a:t>практика и пр.;</a:t>
            </a:r>
          </a:p>
          <a:p>
            <a:pPr marL="0" marR="0" lvl="0" indent="0" algn="l" rtl="0" hangingPunct="1">
              <a:lnSpc>
                <a:spcPct val="100000"/>
              </a:lnSpc>
              <a:spcBef>
                <a:spcPts val="0"/>
              </a:spcBef>
              <a:spcAft>
                <a:spcPts val="0"/>
              </a:spcAft>
              <a:buSzPct val="45000"/>
              <a:buFont typeface="StarSymbol"/>
              <a:buChar char="●"/>
              <a:tabLst/>
            </a:pPr>
            <a:r>
              <a:rPr lang="ru-RU" sz="2600" b="0" i="0" u="none" strike="noStrike" kern="1200" spc="0" dirty="0">
                <a:ln>
                  <a:noFill/>
                </a:ln>
                <a:solidFill>
                  <a:srgbClr val="000000"/>
                </a:solidFill>
                <a:latin typeface="Times New Roman" pitchFamily="18"/>
                <a:ea typeface="Lucida Sans Unicode" pitchFamily="2"/>
                <a:cs typeface="Mangal" pitchFamily="2"/>
              </a:rPr>
              <a:t>формы учебной деятельности учащегося (виды);</a:t>
            </a:r>
          </a:p>
          <a:p>
            <a:pPr marL="0" marR="0" lvl="0" indent="0" algn="l" rtl="0" hangingPunct="1">
              <a:lnSpc>
                <a:spcPct val="100000"/>
              </a:lnSpc>
              <a:spcBef>
                <a:spcPts val="0"/>
              </a:spcBef>
              <a:spcAft>
                <a:spcPts val="0"/>
              </a:spcAft>
              <a:buSzPct val="45000"/>
              <a:buFont typeface="StarSymbol"/>
              <a:buChar char="●"/>
              <a:tabLst/>
            </a:pPr>
            <a:r>
              <a:rPr lang="ru-RU" sz="2600" b="0" i="0" u="none" strike="noStrike" kern="1200" spc="0" dirty="0">
                <a:ln>
                  <a:noFill/>
                </a:ln>
                <a:solidFill>
                  <a:srgbClr val="000000"/>
                </a:solidFill>
                <a:latin typeface="Times New Roman" pitchFamily="18"/>
                <a:ea typeface="Lucida Sans Unicode" pitchFamily="2"/>
                <a:cs typeface="Mangal" pitchFamily="2"/>
              </a:rPr>
              <a:t>формы организации текущей учебной работы класса, группы. Конечно же, каждая из этих групп является, по сути, самостоятельным и отличным от других явлением. Однако педагогика пока не нашла для них отдельных названий и не определила их точный состав.</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name="page35">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ru-RU"/>
          </a:p>
        </p:txBody>
      </p:sp>
      <p:sp>
        <p:nvSpPr>
          <p:cNvPr id="3" name="Содержимое 2"/>
          <p:cNvSpPr>
            <a:spLocks noGrp="1"/>
          </p:cNvSpPr>
          <p:nvPr>
            <p:ph idx="4294967295"/>
          </p:nvPr>
        </p:nvSpPr>
        <p:spPr>
          <a:xfrm>
            <a:off x="745919" y="1938960"/>
            <a:ext cx="7066441" cy="4010320"/>
          </a:xfrm>
          <a:noFill/>
          <a:ln w="0">
            <a:noFill/>
            <a:prstDash val="solid"/>
          </a:ln>
        </p:spPr>
        <p:txBody>
          <a:bodyPr/>
          <a:lstStyle/>
          <a:p>
            <a:pPr>
              <a:buNone/>
            </a:pPr>
            <a:endParaRPr lang="ru-RU" dirty="0"/>
          </a:p>
        </p:txBody>
      </p:sp>
      <p:sp>
        <p:nvSpPr>
          <p:cNvPr id="4" name="TextBox 3"/>
          <p:cNvSpPr txBox="1"/>
          <p:nvPr/>
        </p:nvSpPr>
        <p:spPr>
          <a:xfrm>
            <a:off x="900000" y="1345320"/>
            <a:ext cx="7200000" cy="4053600"/>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l" rtl="0" hangingPunct="1">
              <a:lnSpc>
                <a:spcPct val="100000"/>
              </a:lnSpc>
              <a:spcBef>
                <a:spcPts val="558"/>
              </a:spcBef>
              <a:spcAft>
                <a:spcPts val="1417"/>
              </a:spcAft>
              <a:buNone/>
              <a:tabLst/>
            </a:pPr>
            <a:r>
              <a:rPr lang="ru-RU" sz="2800" b="0" i="1" u="none" strike="noStrike" kern="1200" spc="0" dirty="0">
                <a:ln>
                  <a:noFill/>
                </a:ln>
                <a:solidFill>
                  <a:srgbClr val="0066CC"/>
                </a:solidFill>
                <a:latin typeface="Times New Roman" pitchFamily="18"/>
                <a:ea typeface="Lucida Sans Unicode" pitchFamily="2"/>
                <a:cs typeface="Mangal" pitchFamily="2"/>
              </a:rPr>
              <a:t>Основные формы педагогического общения</a:t>
            </a:r>
            <a:r>
              <a:rPr lang="ru-RU" sz="2800" b="0" i="1" u="none" strike="noStrike" kern="1200" spc="0" dirty="0">
                <a:ln>
                  <a:noFill/>
                </a:ln>
                <a:solidFill>
                  <a:srgbClr val="000000"/>
                </a:solidFill>
                <a:latin typeface="Times New Roman" pitchFamily="18"/>
                <a:ea typeface="Lucida Sans Unicode" pitchFamily="2"/>
                <a:cs typeface="Mangal" pitchFamily="2"/>
              </a:rPr>
              <a:t> </a:t>
            </a:r>
            <a:r>
              <a:rPr lang="ru-RU" sz="2800" b="0" i="0" u="none" strike="noStrike" kern="1200" spc="0" dirty="0">
                <a:ln>
                  <a:noFill/>
                </a:ln>
                <a:solidFill>
                  <a:srgbClr val="000000"/>
                </a:solidFill>
                <a:latin typeface="Times New Roman" pitchFamily="18"/>
                <a:ea typeface="Lucida Sans Unicode" pitchFamily="2"/>
                <a:cs typeface="Mangal" pitchFamily="2"/>
              </a:rPr>
              <a:t>На сегодняшний день основными формами педагогического общения в континууме "педагог-ученик" являются:</a:t>
            </a:r>
          </a:p>
          <a:p>
            <a:pPr marL="0" marR="0" lvl="0" indent="0" algn="l" rtl="0" hangingPunct="1">
              <a:lnSpc>
                <a:spcPct val="100000"/>
              </a:lnSpc>
              <a:spcBef>
                <a:spcPts val="558"/>
              </a:spcBef>
              <a:spcAft>
                <a:spcPts val="1417"/>
              </a:spcAft>
              <a:buNone/>
              <a:tabLst/>
            </a:pPr>
            <a:r>
              <a:rPr lang="ru-RU" sz="2800" b="0" i="0" u="none" strike="noStrike" kern="1200" spc="0" dirty="0">
                <a:ln>
                  <a:noFill/>
                </a:ln>
                <a:solidFill>
                  <a:srgbClr val="0066CC"/>
                </a:solidFill>
                <a:latin typeface="Times New Roman" pitchFamily="18"/>
                <a:ea typeface="Lucida Sans Unicode" pitchFamily="2"/>
                <a:cs typeface="Mangal" pitchFamily="2"/>
              </a:rPr>
              <a:t>монолог;</a:t>
            </a:r>
          </a:p>
          <a:p>
            <a:pPr marL="0" marR="0" lvl="0" indent="0" algn="l" rtl="0" hangingPunct="1">
              <a:lnSpc>
                <a:spcPct val="100000"/>
              </a:lnSpc>
              <a:spcBef>
                <a:spcPts val="558"/>
              </a:spcBef>
              <a:spcAft>
                <a:spcPts val="1417"/>
              </a:spcAft>
              <a:buNone/>
              <a:tabLst/>
            </a:pPr>
            <a:r>
              <a:rPr lang="ru-RU" sz="2800" b="0" i="0" u="none" strike="noStrike" kern="1200" spc="0" dirty="0">
                <a:ln>
                  <a:noFill/>
                </a:ln>
                <a:solidFill>
                  <a:srgbClr val="0066CC"/>
                </a:solidFill>
                <a:latin typeface="Times New Roman" pitchFamily="18"/>
                <a:ea typeface="Lucida Sans Unicode" pitchFamily="2"/>
                <a:cs typeface="Mangal" pitchFamily="2"/>
              </a:rPr>
              <a:t>диалог;</a:t>
            </a:r>
          </a:p>
          <a:p>
            <a:pPr marL="0" marR="0" lvl="0" indent="0" algn="l" rtl="0" hangingPunct="1">
              <a:lnSpc>
                <a:spcPct val="100000"/>
              </a:lnSpc>
              <a:spcBef>
                <a:spcPts val="558"/>
              </a:spcBef>
              <a:spcAft>
                <a:spcPts val="1417"/>
              </a:spcAft>
              <a:buNone/>
              <a:tabLst/>
            </a:pPr>
            <a:r>
              <a:rPr lang="ru-RU" sz="2800" b="0" i="0" u="none" strike="noStrike" kern="1200" spc="0" dirty="0">
                <a:ln>
                  <a:noFill/>
                </a:ln>
                <a:solidFill>
                  <a:srgbClr val="0066CC"/>
                </a:solidFill>
                <a:latin typeface="Times New Roman" pitchFamily="18"/>
                <a:ea typeface="Lucida Sans Unicode" pitchFamily="2"/>
                <a:cs typeface="Mangal" pitchFamily="2"/>
              </a:rPr>
              <a:t>дискуссия;</a:t>
            </a:r>
          </a:p>
          <a:p>
            <a:pPr marL="0" marR="0" lvl="0" indent="0" algn="l" rtl="0" hangingPunct="1">
              <a:lnSpc>
                <a:spcPct val="100000"/>
              </a:lnSpc>
              <a:spcBef>
                <a:spcPts val="558"/>
              </a:spcBef>
              <a:spcAft>
                <a:spcPts val="1417"/>
              </a:spcAft>
              <a:buNone/>
              <a:tabLst/>
            </a:pPr>
            <a:r>
              <a:rPr lang="ru-RU" sz="2800" b="0" i="0" u="none" strike="noStrike" kern="1200" spc="0" dirty="0" err="1">
                <a:ln>
                  <a:noFill/>
                </a:ln>
                <a:solidFill>
                  <a:srgbClr val="0066CC"/>
                </a:solidFill>
                <a:latin typeface="Times New Roman" pitchFamily="18"/>
                <a:ea typeface="Lucida Sans Unicode" pitchFamily="2"/>
                <a:cs typeface="Mangal" pitchFamily="2"/>
              </a:rPr>
              <a:t>полилог</a:t>
            </a:r>
            <a:r>
              <a:rPr lang="ru-RU" sz="2800" b="0" i="0" u="none" strike="noStrike" kern="1200" spc="0" dirty="0">
                <a:ln>
                  <a:noFill/>
                </a:ln>
                <a:solidFill>
                  <a:srgbClr val="0066CC"/>
                </a:solidFill>
                <a:latin typeface="Times New Roman" pitchFamily="18"/>
                <a:ea typeface="Lucida Sans Unicode" pitchFamily="2"/>
                <a:cs typeface="Mangal" pitchFamily="2"/>
              </a:rPr>
              <a:t>.</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name="page36">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180000" y="514439"/>
            <a:ext cx="8100000" cy="542556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1" indent="0" rtl="0">
              <a:spcBef>
                <a:spcPts val="558"/>
              </a:spcBef>
              <a:spcAft>
                <a:spcPts val="1417"/>
              </a:spcAft>
              <a:buNone/>
            </a:pPr>
            <a:endParaRPr lang="ru-RU" sz="2800" b="1">
              <a:solidFill>
                <a:srgbClr val="000000"/>
              </a:solidFill>
              <a:latin typeface="Calibri"/>
            </a:endParaRPr>
          </a:p>
          <a:p>
            <a:pPr marL="0" lvl="1" indent="0" rtl="0">
              <a:spcBef>
                <a:spcPts val="558"/>
              </a:spcBef>
              <a:spcAft>
                <a:spcPts val="1417"/>
              </a:spcAft>
              <a:buSzPct val="45000"/>
              <a:buFont typeface="Arial" pitchFamily="32"/>
              <a:buChar char="–"/>
            </a:pPr>
            <a:r>
              <a:rPr lang="ru-RU" sz="2800" i="1">
                <a:solidFill>
                  <a:srgbClr val="0066CC"/>
                </a:solidFill>
                <a:latin typeface="Times New Roman" pitchFamily="18"/>
              </a:rPr>
              <a:t>Монолог</a:t>
            </a:r>
            <a:r>
              <a:rPr lang="ru-RU" sz="2800">
                <a:solidFill>
                  <a:srgbClr val="000000"/>
                </a:solidFill>
                <a:latin typeface="Times New Roman" pitchFamily="18"/>
              </a:rPr>
              <a:t> - форма высказывания без ориентации на собеседника. Сумма потерь информации при монологическом сообщении может достигать 50%, а в некоторых случаях и 80% от объема исходной информации. Монологичность в общении воспитывает людей с малоподвижной психикой, низким творческим потенциалом. Исследования же показывают, что наиболее эффективной формой общения является</a:t>
            </a:r>
            <a:r>
              <a:rPr lang="ru-RU" sz="2800" b="1">
                <a:solidFill>
                  <a:srgbClr val="000000"/>
                </a:solidFill>
                <a:latin typeface="Calibri"/>
              </a:rPr>
              <a:t> </a:t>
            </a:r>
            <a:r>
              <a:rPr lang="ru-RU" sz="2800">
                <a:solidFill>
                  <a:srgbClr val="000000"/>
                </a:solidFill>
                <a:latin typeface="Times New Roman" pitchFamily="18"/>
              </a:rPr>
              <a:t>диалог.</a:t>
            </a:r>
          </a:p>
          <a:p>
            <a:pPr marL="0" lvl="0" indent="0" hangingPunct="1">
              <a:spcBef>
                <a:spcPts val="638"/>
              </a:spcBef>
              <a:spcAft>
                <a:spcPts val="1417"/>
              </a:spcAft>
              <a:buNone/>
            </a:pPr>
            <a:endParaRPr lang="ru-RU" sz="2400">
              <a:solidFill>
                <a:srgbClr val="000000"/>
              </a:solidFill>
              <a:latin typeface="Calibri"/>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name="page37">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540000" y="900000"/>
            <a:ext cx="7560000" cy="792000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a:buNone/>
            </a:pPr>
            <a:r>
              <a:rPr lang="ru-RU" sz="2800" i="1">
                <a:solidFill>
                  <a:srgbClr val="000000"/>
                </a:solidFill>
                <a:latin typeface="Times New Roman" pitchFamily="18"/>
              </a:rPr>
              <a:t>- </a:t>
            </a:r>
            <a:r>
              <a:rPr lang="ru-RU" sz="2800" i="1">
                <a:solidFill>
                  <a:srgbClr val="0066CC"/>
                </a:solidFill>
                <a:latin typeface="Times New Roman" pitchFamily="18"/>
              </a:rPr>
              <a:t>Диалог</a:t>
            </a:r>
            <a:r>
              <a:rPr lang="ru-RU" sz="2800">
                <a:solidFill>
                  <a:srgbClr val="000000"/>
                </a:solidFill>
                <a:latin typeface="Times New Roman" pitchFamily="18"/>
              </a:rPr>
              <a:t> предполагает свободное владение речью, чуткость к невербальным сигналам, способность отличать искренние ответы от уклончивых. В основе диалога - умение задавать вопрос себе и другим. Вместо того чтобы произносить безапелляционные монологи, гораздо эффективнее преобразовать свои идеи в форму вопросов, апробировать их в беседе с коллегами, посмотреть, поддерживаются они или нет.</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name="page38">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ru-RU"/>
          </a:p>
        </p:txBody>
      </p:sp>
      <p:sp>
        <p:nvSpPr>
          <p:cNvPr id="3" name="Содержимое 2"/>
          <p:cNvSpPr>
            <a:spLocks noGrp="1"/>
          </p:cNvSpPr>
          <p:nvPr>
            <p:ph idx="4294967295"/>
          </p:nvPr>
        </p:nvSpPr>
        <p:spPr>
          <a:xfrm>
            <a:off x="899592" y="1988840"/>
            <a:ext cx="7636680" cy="4320720"/>
          </a:xfrm>
          <a:noFill/>
          <a:ln w="0">
            <a:noFill/>
            <a:prstDash val="solid"/>
          </a:ln>
        </p:spPr>
        <p:txBody>
          <a:bodyPr/>
          <a:lstStyle/>
          <a:p>
            <a:endParaRPr lang="ru-RU" dirty="0"/>
          </a:p>
        </p:txBody>
      </p:sp>
      <p:sp>
        <p:nvSpPr>
          <p:cNvPr id="4" name="TextBox 3"/>
          <p:cNvSpPr txBox="1"/>
          <p:nvPr/>
        </p:nvSpPr>
        <p:spPr>
          <a:xfrm>
            <a:off x="900000" y="1609920"/>
            <a:ext cx="7020000" cy="4714560"/>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r>
              <a:rPr lang="ru-RU" sz="2800" b="0" i="0" u="none" strike="noStrike" kern="1200" spc="0" dirty="0">
                <a:ln>
                  <a:noFill/>
                </a:ln>
                <a:solidFill>
                  <a:srgbClr val="000000"/>
                </a:solidFill>
                <a:latin typeface="Times New Roman" pitchFamily="18"/>
                <a:ea typeface="Lucida Sans Unicode" pitchFamily="2"/>
                <a:cs typeface="Mangal" pitchFamily="2"/>
              </a:rPr>
              <a:t>Уже сам факт вопроса демонстрирует желание участвовать в общении, обеспечивает его дальнейшее течение и углубление. В диалогических отношениях существуют две формы диалога:</a:t>
            </a:r>
          </a:p>
          <a:p>
            <a:pPr marL="0" marR="0" lvl="0" indent="0" algn="l" rtl="0" hangingPunct="1">
              <a:lnSpc>
                <a:spcPct val="100000"/>
              </a:lnSpc>
              <a:spcBef>
                <a:spcPts val="400"/>
              </a:spcBef>
              <a:spcAft>
                <a:spcPts val="1417"/>
              </a:spcAft>
              <a:buNone/>
              <a:tabLst/>
            </a:pPr>
            <a:r>
              <a:rPr lang="ru-RU" sz="2800" b="0" i="0" u="none" strike="noStrike" kern="1200" spc="0" dirty="0">
                <a:ln>
                  <a:noFill/>
                </a:ln>
                <a:solidFill>
                  <a:srgbClr val="0066CC"/>
                </a:solidFill>
                <a:latin typeface="Times New Roman" pitchFamily="18"/>
                <a:ea typeface="Lucida Sans Unicode" pitchFamily="2"/>
                <a:cs typeface="Mangal" pitchFamily="2"/>
              </a:rPr>
              <a:t>внутренний;</a:t>
            </a:r>
          </a:p>
          <a:p>
            <a:pPr marL="0" marR="0" lvl="0" indent="0" algn="l" rtl="0" hangingPunct="1">
              <a:lnSpc>
                <a:spcPct val="100000"/>
              </a:lnSpc>
              <a:spcBef>
                <a:spcPts val="400"/>
              </a:spcBef>
              <a:spcAft>
                <a:spcPts val="1417"/>
              </a:spcAft>
              <a:buNone/>
              <a:tabLst/>
            </a:pPr>
            <a:r>
              <a:rPr lang="ru-RU" sz="2800" b="0" i="0" u="none" strike="noStrike" kern="1200" spc="0" dirty="0">
                <a:ln>
                  <a:noFill/>
                </a:ln>
                <a:solidFill>
                  <a:srgbClr val="0066CC"/>
                </a:solidFill>
                <a:latin typeface="Times New Roman" pitchFamily="18"/>
                <a:ea typeface="Lucida Sans Unicode" pitchFamily="2"/>
                <a:cs typeface="Mangal" pitchFamily="2"/>
              </a:rPr>
              <a:t>внешний.</a:t>
            </a:r>
          </a:p>
          <a:p>
            <a:pPr marL="0" marR="0" lvl="0" indent="0" algn="l" rtl="0" hangingPunct="1">
              <a:lnSpc>
                <a:spcPct val="100000"/>
              </a:lnSpc>
              <a:spcBef>
                <a:spcPts val="638"/>
              </a:spcBef>
              <a:spcAft>
                <a:spcPts val="1417"/>
              </a:spcAft>
              <a:buNone/>
              <a:tabLst/>
            </a:pPr>
            <a:r>
              <a:rPr lang="ru-RU" sz="2400" b="0" i="0" u="none" strike="noStrike" kern="1200" spc="0" dirty="0">
                <a:ln>
                  <a:noFill/>
                </a:ln>
                <a:solidFill>
                  <a:srgbClr val="000000"/>
                </a:solidFill>
                <a:latin typeface="Calibri" pitchFamily="18"/>
                <a:ea typeface="Lucida Sans Unicode" pitchFamily="2"/>
                <a:cs typeface="Mangal" pitchFamily="2"/>
              </a:rPr>
              <a:t>Для возникновения внутренней и внешней форм диалога необходимо создание педагогом специальных условий</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name="page39">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457200" y="360000"/>
            <a:ext cx="8229240" cy="576576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1" indent="0" rtl="0">
              <a:spcBef>
                <a:spcPts val="558"/>
              </a:spcBef>
              <a:spcAft>
                <a:spcPts val="1417"/>
              </a:spcAft>
              <a:buSzPct val="45000"/>
              <a:buFont typeface="Arial" pitchFamily="32"/>
              <a:buChar char="–"/>
            </a:pPr>
            <a:r>
              <a:rPr lang="ru-RU" sz="2800">
                <a:solidFill>
                  <a:srgbClr val="000000"/>
                </a:solidFill>
                <a:latin typeface="Times New Roman" pitchFamily="18"/>
              </a:rPr>
              <a:t>При создании условий для внутреннего диалога можно проектировать ситуационные задачи следующего характера:</a:t>
            </a:r>
          </a:p>
          <a:p>
            <a:pPr marL="0" lvl="2" indent="0" rtl="0">
              <a:spcBef>
                <a:spcPts val="479"/>
              </a:spcBef>
              <a:spcAft>
                <a:spcPts val="1417"/>
              </a:spcAft>
              <a:buFont typeface="Arial" pitchFamily="32"/>
              <a:buChar char="•"/>
            </a:pPr>
            <a:r>
              <a:rPr lang="ru-RU" sz="2800">
                <a:solidFill>
                  <a:srgbClr val="0066CC"/>
                </a:solidFill>
                <a:latin typeface="Times New Roman" pitchFamily="18"/>
              </a:rPr>
              <a:t>выбор решения из альтернатив;</a:t>
            </a:r>
          </a:p>
          <a:p>
            <a:pPr marL="0" lvl="2" indent="0" rtl="0">
              <a:spcBef>
                <a:spcPts val="479"/>
              </a:spcBef>
              <a:spcAft>
                <a:spcPts val="1417"/>
              </a:spcAft>
              <a:buFont typeface="Arial" pitchFamily="32"/>
              <a:buChar char="•"/>
            </a:pPr>
            <a:r>
              <a:rPr lang="ru-RU" sz="2800">
                <a:solidFill>
                  <a:srgbClr val="0066CC"/>
                </a:solidFill>
                <a:latin typeface="Times New Roman" pitchFamily="18"/>
              </a:rPr>
              <a:t>разрешение проблемных ситуаций;</a:t>
            </a:r>
          </a:p>
          <a:p>
            <a:pPr marL="0" lvl="2" indent="0" rtl="0">
              <a:spcBef>
                <a:spcPts val="479"/>
              </a:spcBef>
              <a:spcAft>
                <a:spcPts val="1417"/>
              </a:spcAft>
              <a:buFont typeface="Arial" pitchFamily="32"/>
              <a:buChar char="•"/>
            </a:pPr>
            <a:r>
              <a:rPr lang="ru-RU" sz="2800">
                <a:solidFill>
                  <a:srgbClr val="0066CC"/>
                </a:solidFill>
                <a:latin typeface="Times New Roman" pitchFamily="18"/>
              </a:rPr>
              <a:t>поиск суждений относительно определенного факта или явления;</a:t>
            </a:r>
          </a:p>
          <a:p>
            <a:pPr marL="0" lvl="2" indent="0" rtl="0">
              <a:spcBef>
                <a:spcPts val="479"/>
              </a:spcBef>
              <a:spcAft>
                <a:spcPts val="1417"/>
              </a:spcAft>
              <a:buFont typeface="Arial" pitchFamily="32"/>
              <a:buChar char="•"/>
            </a:pPr>
            <a:r>
              <a:rPr lang="ru-RU" sz="2800">
                <a:solidFill>
                  <a:srgbClr val="0066CC"/>
                </a:solidFill>
                <a:latin typeface="Times New Roman" pitchFamily="18"/>
              </a:rPr>
              <a:t>решение задач неопределенного характера (не имеющих однозначного решения);</a:t>
            </a:r>
          </a:p>
          <a:p>
            <a:pPr marL="0" lvl="2" indent="0" rtl="0">
              <a:spcBef>
                <a:spcPts val="479"/>
              </a:spcBef>
              <a:spcAft>
                <a:spcPts val="1417"/>
              </a:spcAft>
              <a:buFont typeface="Arial" pitchFamily="32"/>
              <a:buChar char="•"/>
            </a:pPr>
            <a:r>
              <a:rPr lang="ru-RU" sz="2800">
                <a:solidFill>
                  <a:srgbClr val="0066CC"/>
                </a:solidFill>
                <a:latin typeface="Times New Roman" pitchFamily="18"/>
              </a:rPr>
              <a:t>выдвижение гипотез и предположений.</a:t>
            </a:r>
          </a:p>
          <a:p>
            <a:pPr marL="0" lvl="0" indent="0" hangingPunct="1">
              <a:spcBef>
                <a:spcPts val="638"/>
              </a:spcBef>
              <a:spcAft>
                <a:spcPts val="1417"/>
              </a:spcAft>
              <a:buNone/>
            </a:pPr>
            <a:endParaRPr lang="ru-RU" sz="2400">
              <a:solidFill>
                <a:srgbClr val="000000"/>
              </a:solidFill>
              <a:latin typeface="Calibri"/>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ru-RU" dirty="0"/>
          </a:p>
        </p:txBody>
      </p:sp>
      <p:sp>
        <p:nvSpPr>
          <p:cNvPr id="3" name="Содержимое 2"/>
          <p:cNvSpPr>
            <a:spLocks noGrp="1"/>
          </p:cNvSpPr>
          <p:nvPr>
            <p:ph idx="4294967295"/>
          </p:nvPr>
        </p:nvSpPr>
        <p:spPr>
          <a:noFill/>
          <a:ln w="0">
            <a:noFill/>
            <a:prstDash val="solid"/>
          </a:ln>
        </p:spPr>
        <p:txBody>
          <a:bodyPr/>
          <a:lstStyle/>
          <a:p>
            <a:endParaRPr lang="ru-RU" dirty="0"/>
          </a:p>
        </p:txBody>
      </p:sp>
      <p:sp>
        <p:nvSpPr>
          <p:cNvPr id="4" name="TextBox 3"/>
          <p:cNvSpPr txBox="1"/>
          <p:nvPr/>
        </p:nvSpPr>
        <p:spPr>
          <a:xfrm>
            <a:off x="900000" y="548680"/>
            <a:ext cx="7488424" cy="5372599"/>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l" rtl="0" hangingPunct="1">
              <a:lnSpc>
                <a:spcPct val="100000"/>
              </a:lnSpc>
              <a:spcBef>
                <a:spcPts val="638"/>
              </a:spcBef>
              <a:spcAft>
                <a:spcPts val="1417"/>
              </a:spcAft>
              <a:buNone/>
              <a:tabLst/>
            </a:pPr>
            <a:endParaRPr lang="ru-RU" sz="2800" b="0" i="0" u="none" strike="noStrike" kern="1200" spc="0" dirty="0">
              <a:ln>
                <a:noFill/>
              </a:ln>
              <a:solidFill>
                <a:srgbClr val="00B8FF"/>
              </a:solidFill>
              <a:latin typeface="Times New Roman" pitchFamily="18"/>
              <a:ea typeface="Lucida Sans Unicode" pitchFamily="2"/>
              <a:cs typeface="Mangal" pitchFamily="2"/>
            </a:endParaRPr>
          </a:p>
          <a:p>
            <a:pPr marL="0" marR="0" lvl="0" indent="0" algn="l" rtl="0" hangingPunct="1">
              <a:lnSpc>
                <a:spcPct val="100000"/>
              </a:lnSpc>
              <a:spcBef>
                <a:spcPts val="638"/>
              </a:spcBef>
              <a:spcAft>
                <a:spcPts val="1417"/>
              </a:spcAft>
              <a:buSzPct val="45000"/>
              <a:buFont typeface="StarSymbol"/>
              <a:buChar char="●"/>
              <a:tabLst/>
            </a:pPr>
            <a:r>
              <a:rPr lang="ru-RU" sz="2800" b="0" i="0" u="none" strike="noStrike" kern="1200" spc="0" dirty="0">
                <a:ln>
                  <a:noFill/>
                </a:ln>
                <a:solidFill>
                  <a:srgbClr val="00B8FF"/>
                </a:solidFill>
                <a:latin typeface="Times New Roman" pitchFamily="18"/>
                <a:ea typeface="Lucida Sans Unicode" pitchFamily="2"/>
                <a:cs typeface="Mangal" pitchFamily="2"/>
              </a:rPr>
              <a:t>процессуальном - </a:t>
            </a:r>
            <a:r>
              <a:rPr lang="ru-RU" sz="2800" b="0" i="0" u="none" strike="noStrike" kern="1200" spc="0" dirty="0">
                <a:ln>
                  <a:noFill/>
                </a:ln>
                <a:solidFill>
                  <a:srgbClr val="000000"/>
                </a:solidFill>
                <a:latin typeface="Times New Roman" pitchFamily="18"/>
                <a:ea typeface="Lucida Sans Unicode" pitchFamily="2"/>
                <a:cs typeface="Mangal" pitchFamily="2"/>
              </a:rPr>
              <a:t>как описание (алгоритм) процесса, совокупность целей, содержания, методов и средств достижения планируемых результатов обучения;</a:t>
            </a:r>
          </a:p>
          <a:p>
            <a:pPr marL="0" marR="0" lvl="0" indent="0" algn="l" rtl="0" hangingPunct="1">
              <a:lnSpc>
                <a:spcPct val="100000"/>
              </a:lnSpc>
              <a:spcBef>
                <a:spcPts val="638"/>
              </a:spcBef>
              <a:spcAft>
                <a:spcPts val="1417"/>
              </a:spcAft>
              <a:buSzPct val="45000"/>
              <a:buFont typeface="StarSymbol"/>
              <a:buChar char="●"/>
              <a:tabLst/>
            </a:pPr>
            <a:r>
              <a:rPr lang="ru-RU" sz="2800" b="0" i="0" u="none" strike="noStrike" kern="1200" spc="0" dirty="0" err="1">
                <a:ln>
                  <a:noFill/>
                </a:ln>
                <a:solidFill>
                  <a:srgbClr val="0099FF"/>
                </a:solidFill>
                <a:latin typeface="Times New Roman" pitchFamily="18"/>
                <a:ea typeface="Lucida Sans Unicode" pitchFamily="2"/>
                <a:cs typeface="Mangal" pitchFamily="2"/>
              </a:rPr>
              <a:t>деятельностном</a:t>
            </a:r>
            <a:r>
              <a:rPr lang="ru-RU" sz="2800" b="0" i="0" u="none" strike="noStrike" kern="1200" spc="0" dirty="0">
                <a:ln>
                  <a:noFill/>
                </a:ln>
                <a:solidFill>
                  <a:srgbClr val="000000"/>
                </a:solidFill>
                <a:latin typeface="Times New Roman" pitchFamily="18"/>
                <a:ea typeface="Lucida Sans Unicode" pitchFamily="2"/>
                <a:cs typeface="Mangal" pitchFamily="2"/>
              </a:rPr>
              <a:t> - осуществление технологического (педагогического) процесса, функционирование всех личностных, инструментальных и методологических педагогических средств.</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name="page40">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ru-RU"/>
          </a:p>
        </p:txBody>
      </p:sp>
      <p:sp>
        <p:nvSpPr>
          <p:cNvPr id="3" name="Содержимое 2"/>
          <p:cNvSpPr>
            <a:spLocks noGrp="1"/>
          </p:cNvSpPr>
          <p:nvPr>
            <p:ph idx="4294967295"/>
          </p:nvPr>
        </p:nvSpPr>
        <p:spPr>
          <a:noFill/>
          <a:ln w="0">
            <a:noFill/>
            <a:prstDash val="solid"/>
          </a:ln>
        </p:spPr>
        <p:txBody>
          <a:bodyPr/>
          <a:lstStyle/>
          <a:p>
            <a:endParaRPr lang="ru-RU" dirty="0"/>
          </a:p>
        </p:txBody>
      </p:sp>
      <p:sp>
        <p:nvSpPr>
          <p:cNvPr id="4" name="TextBox 3"/>
          <p:cNvSpPr txBox="1"/>
          <p:nvPr/>
        </p:nvSpPr>
        <p:spPr>
          <a:xfrm>
            <a:off x="1080000" y="540000"/>
            <a:ext cx="6867360" cy="6102000"/>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l" rtl="0" hangingPunct="1">
              <a:lnSpc>
                <a:spcPct val="100000"/>
              </a:lnSpc>
              <a:spcBef>
                <a:spcPts val="558"/>
              </a:spcBef>
              <a:spcAft>
                <a:spcPts val="1417"/>
              </a:spcAft>
              <a:buNone/>
              <a:tabLst/>
            </a:pPr>
            <a:r>
              <a:rPr lang="ru-RU" sz="2800" b="0" i="0" u="none" strike="noStrike" kern="1200" spc="0" dirty="0">
                <a:ln>
                  <a:noFill/>
                </a:ln>
                <a:solidFill>
                  <a:srgbClr val="000000"/>
                </a:solidFill>
                <a:latin typeface="Times New Roman" pitchFamily="18"/>
                <a:ea typeface="Lucida Sans Unicode" pitchFamily="2"/>
                <a:cs typeface="Mangal" pitchFamily="2"/>
              </a:rPr>
              <a:t>Для создания условий внешнего диалога проектируются:</a:t>
            </a:r>
          </a:p>
          <a:p>
            <a:pPr marL="0" marR="0" lvl="0" indent="0" algn="l" rtl="0" hangingPunct="1">
              <a:lnSpc>
                <a:spcPct val="100000"/>
              </a:lnSpc>
              <a:spcBef>
                <a:spcPts val="479"/>
              </a:spcBef>
              <a:spcAft>
                <a:spcPts val="1417"/>
              </a:spcAft>
              <a:buSzPct val="45000"/>
              <a:buFont typeface="StarSymbol"/>
              <a:buChar char="●"/>
              <a:tabLst/>
            </a:pPr>
            <a:r>
              <a:rPr lang="ru-RU" sz="2800" b="0" i="0" u="none" strike="noStrike" kern="1200" spc="0" dirty="0">
                <a:ln>
                  <a:noFill/>
                </a:ln>
                <a:solidFill>
                  <a:srgbClr val="0066CC"/>
                </a:solidFill>
                <a:latin typeface="Times New Roman" pitchFamily="18"/>
                <a:ea typeface="Lucida Sans Unicode" pitchFamily="2"/>
                <a:cs typeface="Mangal" pitchFamily="2"/>
              </a:rPr>
              <a:t>вопросительный образ общения;</a:t>
            </a:r>
          </a:p>
          <a:p>
            <a:pPr marL="0" marR="0" lvl="0" indent="0" algn="l" rtl="0" hangingPunct="1">
              <a:lnSpc>
                <a:spcPct val="100000"/>
              </a:lnSpc>
              <a:spcBef>
                <a:spcPts val="479"/>
              </a:spcBef>
              <a:spcAft>
                <a:spcPts val="1417"/>
              </a:spcAft>
              <a:buSzPct val="45000"/>
              <a:buFont typeface="StarSymbol"/>
              <a:buChar char="●"/>
              <a:tabLst/>
            </a:pPr>
            <a:r>
              <a:rPr lang="ru-RU" sz="2800" b="0" i="0" u="none" strike="noStrike" kern="1200" spc="0" dirty="0">
                <a:ln>
                  <a:noFill/>
                </a:ln>
                <a:solidFill>
                  <a:srgbClr val="0066CC"/>
                </a:solidFill>
                <a:latin typeface="Times New Roman" pitchFamily="18"/>
                <a:ea typeface="Lucida Sans Unicode" pitchFamily="2"/>
                <a:cs typeface="Mangal" pitchFamily="2"/>
              </a:rPr>
              <a:t>обмен мнениями, идеями, позициями;</a:t>
            </a:r>
          </a:p>
          <a:p>
            <a:pPr marL="0" marR="0" lvl="0" indent="0" algn="l" rtl="0" hangingPunct="1">
              <a:lnSpc>
                <a:spcPct val="100000"/>
              </a:lnSpc>
              <a:spcBef>
                <a:spcPts val="479"/>
              </a:spcBef>
              <a:spcAft>
                <a:spcPts val="1417"/>
              </a:spcAft>
              <a:buSzPct val="45000"/>
              <a:buFont typeface="StarSymbol"/>
              <a:buChar char="●"/>
              <a:tabLst/>
            </a:pPr>
            <a:r>
              <a:rPr lang="ru-RU" sz="2800" b="0" i="0" u="none" strike="noStrike" kern="1200" spc="0" dirty="0">
                <a:ln>
                  <a:noFill/>
                </a:ln>
                <a:solidFill>
                  <a:srgbClr val="0066CC"/>
                </a:solidFill>
                <a:latin typeface="Times New Roman" pitchFamily="18"/>
                <a:ea typeface="Lucida Sans Unicode" pitchFamily="2"/>
                <a:cs typeface="Mangal" pitchFamily="2"/>
              </a:rPr>
              <a:t>дискуссии;</a:t>
            </a:r>
          </a:p>
          <a:p>
            <a:pPr marL="0" marR="0" lvl="0" indent="0" algn="l" rtl="0" hangingPunct="1">
              <a:lnSpc>
                <a:spcPct val="100000"/>
              </a:lnSpc>
              <a:spcBef>
                <a:spcPts val="479"/>
              </a:spcBef>
              <a:spcAft>
                <a:spcPts val="1417"/>
              </a:spcAft>
              <a:buSzPct val="45000"/>
              <a:buFont typeface="StarSymbol"/>
              <a:buChar char="●"/>
              <a:tabLst/>
            </a:pPr>
            <a:r>
              <a:rPr lang="ru-RU" sz="2800" b="0" i="0" u="none" strike="noStrike" kern="1200" spc="0" dirty="0">
                <a:ln>
                  <a:noFill/>
                </a:ln>
                <a:solidFill>
                  <a:srgbClr val="0066CC"/>
                </a:solidFill>
                <a:latin typeface="Times New Roman" pitchFamily="18"/>
                <a:ea typeface="Lucida Sans Unicode" pitchFamily="2"/>
                <a:cs typeface="Mangal" pitchFamily="2"/>
              </a:rPr>
              <a:t>коллективная генерация идей; оппонирование идей, предложений, доказательств;</a:t>
            </a:r>
          </a:p>
          <a:p>
            <a:pPr marL="0" marR="0" lvl="0" indent="0" algn="l" rtl="0" hangingPunct="1">
              <a:lnSpc>
                <a:spcPct val="100000"/>
              </a:lnSpc>
              <a:spcBef>
                <a:spcPts val="479"/>
              </a:spcBef>
              <a:spcAft>
                <a:spcPts val="1417"/>
              </a:spcAft>
              <a:buSzPct val="45000"/>
              <a:buFont typeface="StarSymbol"/>
              <a:buChar char="●"/>
              <a:tabLst/>
            </a:pPr>
            <a:r>
              <a:rPr lang="ru-RU" sz="2800" b="0" i="0" u="none" strike="noStrike" kern="1200" spc="0" dirty="0">
                <a:ln>
                  <a:noFill/>
                </a:ln>
                <a:solidFill>
                  <a:srgbClr val="0066CC"/>
                </a:solidFill>
                <a:latin typeface="Times New Roman" pitchFamily="18"/>
                <a:ea typeface="Lucida Sans Unicode" pitchFamily="2"/>
                <a:cs typeface="Mangal" pitchFamily="2"/>
              </a:rPr>
              <a:t>полифункциональный анализ идей и гипотез;</a:t>
            </a:r>
          </a:p>
          <a:p>
            <a:pPr marL="0" marR="0" lvl="0" indent="0" algn="l" rtl="0" hangingPunct="1">
              <a:lnSpc>
                <a:spcPct val="100000"/>
              </a:lnSpc>
              <a:spcBef>
                <a:spcPts val="479"/>
              </a:spcBef>
              <a:spcAft>
                <a:spcPts val="1417"/>
              </a:spcAft>
              <a:buSzPct val="45000"/>
              <a:buFont typeface="StarSymbol"/>
              <a:buChar char="●"/>
              <a:tabLst/>
            </a:pPr>
            <a:r>
              <a:rPr lang="ru-RU" sz="2800" b="0" i="0" u="none" strike="noStrike" kern="1200" spc="0" dirty="0">
                <a:ln>
                  <a:noFill/>
                </a:ln>
                <a:solidFill>
                  <a:srgbClr val="0066CC"/>
                </a:solidFill>
                <a:latin typeface="Times New Roman" pitchFamily="18"/>
                <a:ea typeface="Lucida Sans Unicode" pitchFamily="2"/>
                <a:cs typeface="Mangal" pitchFamily="2"/>
              </a:rPr>
              <a:t>творческие мастерские.</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name="page41">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360000" y="540000"/>
            <a:ext cx="8100000" cy="666000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1" indent="0" rtl="0">
              <a:spcBef>
                <a:spcPts val="558"/>
              </a:spcBef>
              <a:spcAft>
                <a:spcPts val="1417"/>
              </a:spcAft>
              <a:buNone/>
            </a:pPr>
            <a:r>
              <a:rPr lang="ru-RU" sz="2600">
                <a:solidFill>
                  <a:srgbClr val="000000"/>
                </a:solidFill>
                <a:latin typeface="Times New Roman" pitchFamily="18"/>
              </a:rPr>
              <a:t>Для стимулирования </a:t>
            </a:r>
            <a:r>
              <a:rPr lang="ru-RU" sz="2600">
                <a:solidFill>
                  <a:srgbClr val="0066CC"/>
                </a:solidFill>
                <a:latin typeface="Times New Roman" pitchFamily="18"/>
              </a:rPr>
              <a:t>внешнего диалога</a:t>
            </a:r>
            <a:r>
              <a:rPr lang="ru-RU" sz="2600">
                <a:solidFill>
                  <a:srgbClr val="000000"/>
                </a:solidFill>
                <a:latin typeface="Times New Roman" pitchFamily="18"/>
              </a:rPr>
              <a:t> заранее предполагается для каждого из участников:</a:t>
            </a:r>
          </a:p>
          <a:p>
            <a:pPr marL="0" lvl="3" indent="0" rtl="0">
              <a:spcBef>
                <a:spcPts val="400"/>
              </a:spcBef>
              <a:spcAft>
                <a:spcPts val="1417"/>
              </a:spcAft>
              <a:buSzPct val="45000"/>
              <a:buFont typeface="Arial" pitchFamily="32"/>
              <a:buChar char="–"/>
            </a:pPr>
            <a:r>
              <a:rPr lang="ru-RU" sz="2600">
                <a:solidFill>
                  <a:srgbClr val="0066CC"/>
                </a:solidFill>
                <a:latin typeface="Times New Roman" pitchFamily="18"/>
              </a:rPr>
              <a:t>противоречивость;</a:t>
            </a:r>
          </a:p>
          <a:p>
            <a:pPr marL="0" lvl="3" indent="0" rtl="0">
              <a:spcBef>
                <a:spcPts val="400"/>
              </a:spcBef>
              <a:spcAft>
                <a:spcPts val="1417"/>
              </a:spcAft>
              <a:buSzPct val="45000"/>
              <a:buFont typeface="Arial" pitchFamily="32"/>
              <a:buChar char="–"/>
            </a:pPr>
            <a:r>
              <a:rPr lang="ru-RU" sz="2600">
                <a:solidFill>
                  <a:srgbClr val="0066CC"/>
                </a:solidFill>
                <a:latin typeface="Times New Roman" pitchFamily="18"/>
              </a:rPr>
              <a:t>возможность оценки;</a:t>
            </a:r>
          </a:p>
          <a:p>
            <a:pPr marL="0" lvl="3" indent="0" rtl="0">
              <a:spcBef>
                <a:spcPts val="400"/>
              </a:spcBef>
              <a:spcAft>
                <a:spcPts val="1417"/>
              </a:spcAft>
              <a:buSzPct val="45000"/>
              <a:buFont typeface="Arial" pitchFamily="32"/>
              <a:buChar char="–"/>
            </a:pPr>
            <a:r>
              <a:rPr lang="ru-RU" sz="2600">
                <a:solidFill>
                  <a:srgbClr val="0066CC"/>
                </a:solidFill>
                <a:latin typeface="Times New Roman" pitchFamily="18"/>
              </a:rPr>
              <a:t>вопросительность;</a:t>
            </a:r>
          </a:p>
          <a:p>
            <a:pPr marL="0" lvl="3" indent="0" rtl="0">
              <a:spcBef>
                <a:spcPts val="400"/>
              </a:spcBef>
              <a:spcAft>
                <a:spcPts val="1417"/>
              </a:spcAft>
              <a:buSzPct val="45000"/>
              <a:buFont typeface="Arial" pitchFamily="32"/>
              <a:buChar char="–"/>
            </a:pPr>
            <a:r>
              <a:rPr lang="ru-RU" sz="2600">
                <a:solidFill>
                  <a:srgbClr val="0066CC"/>
                </a:solidFill>
                <a:latin typeface="Times New Roman" pitchFamily="18"/>
              </a:rPr>
              <a:t>возможность выразить свою точку зрения.</a:t>
            </a:r>
          </a:p>
          <a:p>
            <a:pPr marL="0" lvl="0" indent="0" hangingPunct="1">
              <a:spcBef>
                <a:spcPts val="638"/>
              </a:spcBef>
              <a:spcAft>
                <a:spcPts val="1417"/>
              </a:spcAft>
              <a:buNone/>
            </a:pPr>
            <a:r>
              <a:rPr lang="ru-RU" sz="2600">
                <a:solidFill>
                  <a:srgbClr val="000000"/>
                </a:solidFill>
                <a:latin typeface="Times New Roman" pitchFamily="18"/>
              </a:rPr>
              <a:t>Проектирование диалогического общения предполагает установку на открытость позиций его участников. Если педагог не занимает открытой позиции, диалог нарушается и носит искусственный характер, возникает несогласование формы и внутреннего содержания общения.</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name="page42">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ru-RU"/>
          </a:p>
        </p:txBody>
      </p:sp>
      <p:sp>
        <p:nvSpPr>
          <p:cNvPr id="3" name="Содержимое 2"/>
          <p:cNvSpPr>
            <a:spLocks noGrp="1"/>
          </p:cNvSpPr>
          <p:nvPr>
            <p:ph idx="4294967295"/>
          </p:nvPr>
        </p:nvSpPr>
        <p:spPr>
          <a:noFill/>
          <a:ln w="0">
            <a:noFill/>
            <a:prstDash val="solid"/>
          </a:ln>
        </p:spPr>
        <p:txBody>
          <a:bodyPr/>
          <a:lstStyle/>
          <a:p>
            <a:endParaRPr lang="ru-RU" dirty="0"/>
          </a:p>
        </p:txBody>
      </p:sp>
      <p:sp>
        <p:nvSpPr>
          <p:cNvPr id="4" name="TextBox 3"/>
          <p:cNvSpPr txBox="1"/>
          <p:nvPr/>
        </p:nvSpPr>
        <p:spPr>
          <a:xfrm>
            <a:off x="540000" y="1379519"/>
            <a:ext cx="7740000" cy="4380480"/>
          </a:xfrm>
          <a:prstGeom prst="rect">
            <a:avLst/>
          </a:prstGeom>
          <a:noFill/>
          <a:ln>
            <a:noFill/>
          </a:ln>
        </p:spPr>
        <p:txBody>
          <a:bodyPr lIns="0" tIns="0" rIns="0" bIns="0"/>
          <a:lstStyle>
            <a:defPPr lvl="0">
              <a:buClr>
                <a:srgbClr val="99284C"/>
              </a:buClr>
              <a:buSzPct val="75000"/>
              <a:buFont typeface="StarSymbol" pitchFamily="2"/>
              <a:buNone/>
            </a:defPPr>
            <a:lvl1pPr lvl="0">
              <a:buClr>
                <a:srgbClr val="99284C"/>
              </a:buClr>
              <a:buSzPct val="75000"/>
              <a:buFont typeface="StarSymbol" pitchFamily="2"/>
              <a:buChar char=""/>
            </a:lvl1pPr>
            <a:lvl2pPr lvl="1">
              <a:buClr>
                <a:srgbClr val="99284C"/>
              </a:buClr>
              <a:buSzPct val="75000"/>
              <a:buFont typeface="StarSymbol" pitchFamily="2"/>
              <a:buChar char=""/>
            </a:lvl2pPr>
            <a:lvl3pPr lvl="2">
              <a:buClr>
                <a:srgbClr val="99284C"/>
              </a:buClr>
              <a:buSzPct val="75000"/>
              <a:buFont typeface="StarSymbol" pitchFamily="2"/>
              <a:buChar char=""/>
            </a:lvl3pPr>
            <a:lvl4pPr lvl="3">
              <a:buClr>
                <a:srgbClr val="99284C"/>
              </a:buClr>
              <a:buSzPct val="75000"/>
              <a:buFont typeface="StarSymbol" pitchFamily="2"/>
              <a:buChar char=""/>
            </a:lvl4pPr>
            <a:lvl5pPr lvl="4">
              <a:buClr>
                <a:srgbClr val="99284C"/>
              </a:buClr>
              <a:buSzPct val="75000"/>
              <a:buFont typeface="StarSymbol" pitchFamily="2"/>
              <a:buChar char=""/>
            </a:lvl5pPr>
            <a:lvl6pPr lvl="5">
              <a:buClr>
                <a:srgbClr val="99284C"/>
              </a:buClr>
              <a:buSzPct val="75000"/>
              <a:buFont typeface="StarSymbol" pitchFamily="2"/>
              <a:buChar char=""/>
            </a:lvl6pPr>
            <a:lvl7pPr lvl="6">
              <a:buClr>
                <a:srgbClr val="99284C"/>
              </a:buClr>
              <a:buSzPct val="75000"/>
              <a:buFont typeface="StarSymbol" pitchFamily="2"/>
              <a:buChar char=""/>
            </a:lvl7pPr>
            <a:lvl8pPr lvl="7">
              <a:buClr>
                <a:srgbClr val="99284C"/>
              </a:buClr>
              <a:buSzPct val="75000"/>
              <a:buFont typeface="StarSymbol" pitchFamily="2"/>
              <a:buChar char=""/>
            </a:lvl8pPr>
            <a:lvl9pPr lvl="8">
              <a:buClr>
                <a:srgbClr val="99284C"/>
              </a:buClr>
              <a:buSzPct val="75000"/>
              <a:buFont typeface="StarSymbol" pitchFamily="2"/>
              <a:buChar char=""/>
            </a:lvl9pPr>
          </a:lstStyle>
          <a:p>
            <a:pPr marL="0" marR="0" lvl="0" indent="0" algn="l" rtl="0" hangingPunct="1">
              <a:spcBef>
                <a:spcPts val="558"/>
              </a:spcBef>
              <a:spcAft>
                <a:spcPts val="1417"/>
              </a:spcAft>
              <a:buNone/>
              <a:tabLst/>
            </a:pPr>
            <a:r>
              <a:rPr lang="ru-RU" sz="2800" b="0" i="1" u="none" strike="noStrike" spc="0">
                <a:ln>
                  <a:noFill/>
                </a:ln>
                <a:solidFill>
                  <a:srgbClr val="0066CC"/>
                </a:solidFill>
                <a:latin typeface="Times New Roman" pitchFamily="18"/>
                <a:ea typeface="Lucida Sans Unicode" pitchFamily="2"/>
                <a:cs typeface="Tahoma" pitchFamily="2"/>
              </a:rPr>
              <a:t>Дискуссией</a:t>
            </a:r>
            <a:r>
              <a:rPr lang="ru-RU" sz="2800" b="0" i="0" u="none" strike="noStrike" spc="0">
                <a:ln>
                  <a:noFill/>
                </a:ln>
                <a:solidFill>
                  <a:srgbClr val="0066CC"/>
                </a:solidFill>
                <a:latin typeface="Times New Roman" pitchFamily="18"/>
                <a:ea typeface="Lucida Sans Unicode" pitchFamily="2"/>
                <a:cs typeface="Tahoma" pitchFamily="2"/>
              </a:rPr>
              <a:t> </a:t>
            </a:r>
            <a:r>
              <a:rPr lang="ru-RU" sz="2800" b="0" i="0" u="none" strike="noStrike" spc="0">
                <a:ln>
                  <a:noFill/>
                </a:ln>
                <a:solidFill>
                  <a:srgbClr val="000000"/>
                </a:solidFill>
                <a:latin typeface="Times New Roman" pitchFamily="18"/>
                <a:ea typeface="Lucida Sans Unicode" pitchFamily="2"/>
                <a:cs typeface="Tahoma" pitchFamily="2"/>
              </a:rPr>
              <a:t>(лат. discusso - исследование, рассмотрение, разбор) называется такой публичный спор, целью которого являются выяснение и сопоставления разных точек зрения, поиск, выявление истинного мнения, нахождение правильного решения спорного вопроса. </a:t>
            </a:r>
            <a:r>
              <a:rPr lang="ru-RU" sz="2800" b="0" i="0" u="none" strike="noStrike" spc="0">
                <a:ln>
                  <a:noFill/>
                </a:ln>
                <a:solidFill>
                  <a:srgbClr val="0066CC"/>
                </a:solidFill>
                <a:latin typeface="Times New Roman" pitchFamily="18"/>
                <a:ea typeface="Lucida Sans Unicode" pitchFamily="2"/>
                <a:cs typeface="Tahoma" pitchFamily="2"/>
              </a:rPr>
              <a:t>Дискуссия</a:t>
            </a:r>
            <a:r>
              <a:rPr lang="ru-RU" sz="2800" b="0" i="0" u="none" strike="noStrike" spc="0">
                <a:ln>
                  <a:noFill/>
                </a:ln>
                <a:solidFill>
                  <a:srgbClr val="000000"/>
                </a:solidFill>
                <a:latin typeface="Times New Roman" pitchFamily="18"/>
                <a:ea typeface="Lucida Sans Unicode" pitchFamily="2"/>
                <a:cs typeface="Tahoma" pitchFamily="2"/>
              </a:rPr>
              <a:t> считается эффективным способом убеждения, так как ее участники сами приходят к тому или иному выводу.</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name="page43">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ru-RU"/>
          </a:p>
        </p:txBody>
      </p:sp>
      <p:sp>
        <p:nvSpPr>
          <p:cNvPr id="3" name="Содержимое 2"/>
          <p:cNvSpPr>
            <a:spLocks noGrp="1"/>
          </p:cNvSpPr>
          <p:nvPr>
            <p:ph idx="4294967295"/>
          </p:nvPr>
        </p:nvSpPr>
        <p:spPr>
          <a:noFill/>
          <a:ln w="0">
            <a:noFill/>
            <a:prstDash val="solid"/>
          </a:ln>
        </p:spPr>
        <p:txBody>
          <a:bodyPr/>
          <a:lstStyle/>
          <a:p>
            <a:endParaRPr lang="ru-RU" dirty="0"/>
          </a:p>
        </p:txBody>
      </p:sp>
      <p:sp>
        <p:nvSpPr>
          <p:cNvPr id="4" name="TextBox 3"/>
          <p:cNvSpPr txBox="1"/>
          <p:nvPr/>
        </p:nvSpPr>
        <p:spPr>
          <a:xfrm>
            <a:off x="900000" y="1440000"/>
            <a:ext cx="7020000" cy="4650840"/>
          </a:xfrm>
          <a:prstGeom prst="rect">
            <a:avLst/>
          </a:prstGeom>
          <a:noFill/>
          <a:ln>
            <a:noFill/>
          </a:ln>
        </p:spPr>
        <p:txBody>
          <a:bodyPr lIns="0" tIns="0" rIns="0" bIns="0"/>
          <a:lstStyle>
            <a:defPPr lvl="0">
              <a:buClr>
                <a:srgbClr val="99284C"/>
              </a:buClr>
              <a:buSzPct val="75000"/>
              <a:buFont typeface="StarSymbol" pitchFamily="2"/>
              <a:buNone/>
            </a:defPPr>
            <a:lvl1pPr lvl="0">
              <a:buClr>
                <a:srgbClr val="99284C"/>
              </a:buClr>
              <a:buSzPct val="75000"/>
              <a:buFont typeface="StarSymbol" pitchFamily="2"/>
              <a:buChar char=""/>
            </a:lvl1pPr>
            <a:lvl2pPr lvl="1">
              <a:buClr>
                <a:srgbClr val="99284C"/>
              </a:buClr>
              <a:buSzPct val="75000"/>
              <a:buFont typeface="StarSymbol" pitchFamily="2"/>
              <a:buChar char=""/>
            </a:lvl2pPr>
            <a:lvl3pPr lvl="2">
              <a:buClr>
                <a:srgbClr val="99284C"/>
              </a:buClr>
              <a:buSzPct val="75000"/>
              <a:buFont typeface="StarSymbol" pitchFamily="2"/>
              <a:buChar char=""/>
            </a:lvl3pPr>
            <a:lvl4pPr lvl="3">
              <a:buClr>
                <a:srgbClr val="99284C"/>
              </a:buClr>
              <a:buSzPct val="75000"/>
              <a:buFont typeface="StarSymbol" pitchFamily="2"/>
              <a:buChar char=""/>
            </a:lvl4pPr>
            <a:lvl5pPr lvl="4">
              <a:buClr>
                <a:srgbClr val="99284C"/>
              </a:buClr>
              <a:buSzPct val="75000"/>
              <a:buFont typeface="StarSymbol" pitchFamily="2"/>
              <a:buChar char=""/>
            </a:lvl5pPr>
            <a:lvl6pPr lvl="5">
              <a:buClr>
                <a:srgbClr val="99284C"/>
              </a:buClr>
              <a:buSzPct val="75000"/>
              <a:buFont typeface="StarSymbol" pitchFamily="2"/>
              <a:buChar char=""/>
            </a:lvl6pPr>
            <a:lvl7pPr lvl="6">
              <a:buClr>
                <a:srgbClr val="99284C"/>
              </a:buClr>
              <a:buSzPct val="75000"/>
              <a:buFont typeface="StarSymbol" pitchFamily="2"/>
              <a:buChar char=""/>
            </a:lvl7pPr>
            <a:lvl8pPr lvl="7">
              <a:buClr>
                <a:srgbClr val="99284C"/>
              </a:buClr>
              <a:buSzPct val="75000"/>
              <a:buFont typeface="StarSymbol" pitchFamily="2"/>
              <a:buChar char=""/>
            </a:lvl8pPr>
            <a:lvl9pPr lvl="8">
              <a:buClr>
                <a:srgbClr val="99284C"/>
              </a:buClr>
              <a:buSzPct val="75000"/>
              <a:buFont typeface="StarSymbol" pitchFamily="2"/>
              <a:buChar char=""/>
            </a:lvl9pPr>
          </a:lstStyle>
          <a:p>
            <a:pPr marL="0" marR="0" lvl="0" indent="0" algn="l" rtl="0" hangingPunct="1">
              <a:spcBef>
                <a:spcPts val="558"/>
              </a:spcBef>
              <a:spcAft>
                <a:spcPts val="1417"/>
              </a:spcAft>
              <a:buNone/>
              <a:tabLst/>
            </a:pPr>
            <a:r>
              <a:rPr lang="ru-RU" sz="2800" b="0" i="0" u="none" strike="noStrike" spc="0">
                <a:ln>
                  <a:noFill/>
                </a:ln>
                <a:solidFill>
                  <a:srgbClr val="0066CC"/>
                </a:solidFill>
                <a:latin typeface="Times New Roman" pitchFamily="18"/>
                <a:ea typeface="Lucida Sans Unicode" pitchFamily="2"/>
                <a:cs typeface="Tahoma" pitchFamily="2"/>
              </a:rPr>
              <a:t>Дискуссия</a:t>
            </a:r>
            <a:r>
              <a:rPr lang="ru-RU" sz="2800" b="0" i="0" u="none" strike="noStrike" spc="0">
                <a:ln>
                  <a:noFill/>
                </a:ln>
                <a:solidFill>
                  <a:srgbClr val="000000"/>
                </a:solidFill>
                <a:latin typeface="Times New Roman" pitchFamily="18"/>
                <a:ea typeface="Lucida Sans Unicode" pitchFamily="2"/>
                <a:cs typeface="Tahoma" pitchFamily="2"/>
              </a:rPr>
              <a:t> в педагогическом процессе - это обмен мнениями по вопросам в соответствии с более или менее определенными правилами проведения и с участием всех или только некоторых присутствующих на занятии. При массовой дискуссии все члены, за исключением преподавателя, находятся в равном положении.</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name="page44">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457200" y="1600200"/>
            <a:ext cx="8229240" cy="452556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1" indent="0" rtl="0">
              <a:spcBef>
                <a:spcPts val="558"/>
              </a:spcBef>
              <a:spcAft>
                <a:spcPts val="1417"/>
              </a:spcAft>
              <a:buNone/>
            </a:pPr>
            <a:r>
              <a:rPr lang="ru-RU" sz="2800">
                <a:solidFill>
                  <a:srgbClr val="000000"/>
                </a:solidFill>
                <a:latin typeface="Times New Roman" pitchFamily="18"/>
              </a:rPr>
              <a:t>Здесь не выделяют особых докладчиков и все присутствуют не только в качестве слушателей. Специальный вопрос обсуждается в определенном порядке, обычно в соответствии со строгим или несколько видоизмененным регламентом занятия, который определяется преподавателем</a:t>
            </a:r>
          </a:p>
          <a:p>
            <a:pPr marL="0" lvl="0" indent="0" hangingPunct="1">
              <a:spcBef>
                <a:spcPts val="638"/>
              </a:spcBef>
              <a:spcAft>
                <a:spcPts val="1417"/>
              </a:spcAft>
              <a:buNone/>
            </a:pPr>
            <a:endParaRPr lang="ru-RU" sz="2800">
              <a:solidFill>
                <a:srgbClr val="000000"/>
              </a:solidFill>
              <a:latin typeface="Times New Roman" pitchFamily="18"/>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name="page45">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ru-RU"/>
          </a:p>
        </p:txBody>
      </p:sp>
      <p:sp>
        <p:nvSpPr>
          <p:cNvPr id="3" name="Содержимое 2"/>
          <p:cNvSpPr>
            <a:spLocks noGrp="1"/>
          </p:cNvSpPr>
          <p:nvPr>
            <p:ph idx="4294967295"/>
          </p:nvPr>
        </p:nvSpPr>
        <p:spPr>
          <a:noFill/>
          <a:ln w="0">
            <a:noFill/>
            <a:prstDash val="solid"/>
          </a:ln>
        </p:spPr>
        <p:txBody>
          <a:bodyPr/>
          <a:lstStyle/>
          <a:p>
            <a:endParaRPr lang="ru-RU" dirty="0"/>
          </a:p>
        </p:txBody>
      </p:sp>
      <p:sp>
        <p:nvSpPr>
          <p:cNvPr id="4" name="TextBox 3"/>
          <p:cNvSpPr txBox="1"/>
          <p:nvPr/>
        </p:nvSpPr>
        <p:spPr>
          <a:xfrm>
            <a:off x="1043608" y="1052736"/>
            <a:ext cx="7380000" cy="4884480"/>
          </a:xfrm>
          <a:prstGeom prst="rect">
            <a:avLst/>
          </a:prstGeom>
          <a:noFill/>
          <a:ln>
            <a:noFill/>
          </a:ln>
        </p:spPr>
        <p:txBody>
          <a:bodyPr lIns="0" tIns="0" rIns="0" bIns="0"/>
          <a:lstStyle>
            <a:defPPr lvl="0">
              <a:buClr>
                <a:srgbClr val="99284C"/>
              </a:buClr>
              <a:buSzPct val="75000"/>
              <a:buFont typeface="StarSymbol" pitchFamily="2"/>
              <a:buNone/>
            </a:defPPr>
            <a:lvl1pPr lvl="0">
              <a:buClr>
                <a:srgbClr val="99284C"/>
              </a:buClr>
              <a:buSzPct val="75000"/>
              <a:buFont typeface="StarSymbol" pitchFamily="2"/>
              <a:buChar char=""/>
            </a:lvl1pPr>
            <a:lvl2pPr lvl="1">
              <a:buClr>
                <a:srgbClr val="99284C"/>
              </a:buClr>
              <a:buSzPct val="75000"/>
              <a:buFont typeface="StarSymbol" pitchFamily="2"/>
              <a:buChar char=""/>
            </a:lvl2pPr>
            <a:lvl3pPr lvl="2">
              <a:buClr>
                <a:srgbClr val="99284C"/>
              </a:buClr>
              <a:buSzPct val="75000"/>
              <a:buFont typeface="StarSymbol" pitchFamily="2"/>
              <a:buChar char=""/>
            </a:lvl3pPr>
            <a:lvl4pPr lvl="3">
              <a:buClr>
                <a:srgbClr val="99284C"/>
              </a:buClr>
              <a:buSzPct val="75000"/>
              <a:buFont typeface="StarSymbol" pitchFamily="2"/>
              <a:buChar char=""/>
            </a:lvl4pPr>
            <a:lvl5pPr lvl="4">
              <a:buClr>
                <a:srgbClr val="99284C"/>
              </a:buClr>
              <a:buSzPct val="75000"/>
              <a:buFont typeface="StarSymbol" pitchFamily="2"/>
              <a:buChar char=""/>
            </a:lvl5pPr>
            <a:lvl6pPr lvl="5">
              <a:buClr>
                <a:srgbClr val="99284C"/>
              </a:buClr>
              <a:buSzPct val="75000"/>
              <a:buFont typeface="StarSymbol" pitchFamily="2"/>
              <a:buChar char=""/>
            </a:lvl6pPr>
            <a:lvl7pPr lvl="6">
              <a:buClr>
                <a:srgbClr val="99284C"/>
              </a:buClr>
              <a:buSzPct val="75000"/>
              <a:buFont typeface="StarSymbol" pitchFamily="2"/>
              <a:buChar char=""/>
            </a:lvl7pPr>
            <a:lvl8pPr lvl="7">
              <a:buClr>
                <a:srgbClr val="99284C"/>
              </a:buClr>
              <a:buSzPct val="75000"/>
              <a:buFont typeface="StarSymbol" pitchFamily="2"/>
              <a:buChar char=""/>
            </a:lvl8pPr>
            <a:lvl9pPr lvl="8">
              <a:buClr>
                <a:srgbClr val="99284C"/>
              </a:buClr>
              <a:buSzPct val="75000"/>
              <a:buFont typeface="StarSymbol" pitchFamily="2"/>
              <a:buChar char=""/>
            </a:lvl9pPr>
          </a:lstStyle>
          <a:p>
            <a:pPr marL="0" marR="0" lvl="0" indent="0" algn="l" rtl="0" hangingPunct="1">
              <a:spcBef>
                <a:spcPts val="558"/>
              </a:spcBef>
              <a:spcAft>
                <a:spcPts val="1417"/>
              </a:spcAft>
              <a:buNone/>
              <a:tabLst/>
            </a:pPr>
            <a:r>
              <a:rPr lang="ru-RU" sz="2800" b="0" i="0" u="none" strike="noStrike" spc="0">
                <a:ln>
                  <a:noFill/>
                </a:ln>
                <a:solidFill>
                  <a:srgbClr val="0066CC"/>
                </a:solidFill>
                <a:latin typeface="Calibri" pitchFamily="34"/>
                <a:ea typeface="Lucida Sans Unicode" pitchFamily="2"/>
                <a:cs typeface="Tahoma" pitchFamily="2"/>
              </a:rPr>
              <a:t>Г</a:t>
            </a:r>
            <a:r>
              <a:rPr lang="ru-RU" sz="2800" b="0" i="0" u="none" strike="noStrike" spc="0">
                <a:ln>
                  <a:noFill/>
                </a:ln>
                <a:solidFill>
                  <a:srgbClr val="0066CC"/>
                </a:solidFill>
                <a:latin typeface="Times New Roman" pitchFamily="18"/>
                <a:ea typeface="Lucida Sans Unicode" pitchFamily="2"/>
                <a:cs typeface="Tahoma" pitchFamily="2"/>
              </a:rPr>
              <a:t>рупповая дискуссия</a:t>
            </a:r>
            <a:r>
              <a:rPr lang="ru-RU" sz="2800" b="0" i="0" u="none" strike="noStrike" spc="0">
                <a:ln>
                  <a:noFill/>
                </a:ln>
                <a:solidFill>
                  <a:srgbClr val="000000"/>
                </a:solidFill>
                <a:latin typeface="Times New Roman" pitchFamily="18"/>
                <a:ea typeface="Lucida Sans Unicode" pitchFamily="2"/>
                <a:cs typeface="Tahoma" pitchFamily="2"/>
              </a:rPr>
              <a:t> заключается в обсуждении вопросов специальной выделенной группой перед аудиторией. Как и любая форма обсуждения перед слушателями, она представляет диспут. Цель г</a:t>
            </a:r>
            <a:r>
              <a:rPr lang="ru-RU" sz="2800" b="0" i="0" u="none" strike="noStrike" spc="0">
                <a:ln>
                  <a:noFill/>
                </a:ln>
                <a:solidFill>
                  <a:srgbClr val="0066CC"/>
                </a:solidFill>
                <a:latin typeface="Times New Roman" pitchFamily="18"/>
                <a:ea typeface="Lucida Sans Unicode" pitchFamily="2"/>
                <a:cs typeface="Tahoma" pitchFamily="2"/>
              </a:rPr>
              <a:t>рупповой дискуссии</a:t>
            </a:r>
            <a:r>
              <a:rPr lang="ru-RU" sz="2800" b="0" i="0" u="none" strike="noStrike" spc="0">
                <a:ln>
                  <a:noFill/>
                </a:ln>
                <a:solidFill>
                  <a:srgbClr val="000000"/>
                </a:solidFill>
                <a:latin typeface="Times New Roman" pitchFamily="18"/>
                <a:ea typeface="Lucida Sans Unicode" pitchFamily="2"/>
                <a:cs typeface="Tahoma" pitchFamily="2"/>
              </a:rPr>
              <a:t> - представить возможное решение проблемы или обсудить противоположные точки зрения по спорным вопросам. Но обычно она не разрешает спора и не склоняет аудиторию к какому-либо единообразию действий.</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name="page46">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50760" y="514439"/>
            <a:ext cx="8589240" cy="614556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1" indent="0" rtl="0">
              <a:spcBef>
                <a:spcPts val="558"/>
              </a:spcBef>
              <a:spcAft>
                <a:spcPts val="1417"/>
              </a:spcAft>
              <a:buNone/>
            </a:pPr>
            <a:endParaRPr lang="ru-RU" sz="2800">
              <a:solidFill>
                <a:srgbClr val="000000"/>
              </a:solidFill>
              <a:latin typeface="Calibri"/>
            </a:endParaRPr>
          </a:p>
          <a:p>
            <a:pPr marL="0" lvl="1" indent="0" rtl="0">
              <a:spcBef>
                <a:spcPts val="558"/>
              </a:spcBef>
              <a:spcAft>
                <a:spcPts val="1417"/>
              </a:spcAft>
              <a:buSzPct val="45000"/>
              <a:buFont typeface="Arial" pitchFamily="32"/>
              <a:buChar char="–"/>
            </a:pPr>
            <a:r>
              <a:rPr lang="ru-RU" sz="2800">
                <a:solidFill>
                  <a:srgbClr val="000000"/>
                </a:solidFill>
                <a:latin typeface="Times New Roman" pitchFamily="18"/>
              </a:rPr>
              <a:t>В </a:t>
            </a:r>
            <a:r>
              <a:rPr lang="ru-RU" sz="2800">
                <a:solidFill>
                  <a:srgbClr val="0066CC"/>
                </a:solidFill>
                <a:latin typeface="Times New Roman" pitchFamily="18"/>
              </a:rPr>
              <a:t>групповой дискуссии</a:t>
            </a:r>
            <a:r>
              <a:rPr lang="ru-RU" sz="2800">
                <a:solidFill>
                  <a:srgbClr val="000000"/>
                </a:solidFill>
                <a:latin typeface="Times New Roman" pitchFamily="18"/>
              </a:rPr>
              <a:t> принимает участие от 3 до 8 членов, не считая председателя. Её вариант - диалог - включает только двух участников. Участники должны быть хорошо подготовлены, иметь при себе заметки со статистическими и другими необходимыми данными. Они должны обсуждать вопросы непринужденно, в оживленной манере, задавая вопросы и делая краткие замечания.</a:t>
            </a:r>
          </a:p>
          <a:p>
            <a:pPr marL="0" lvl="0" indent="0" hangingPunct="1">
              <a:spcBef>
                <a:spcPts val="638"/>
              </a:spcBef>
              <a:spcAft>
                <a:spcPts val="1417"/>
              </a:spcAft>
              <a:buNone/>
            </a:pPr>
            <a:endParaRPr lang="ru-RU" sz="2400">
              <a:solidFill>
                <a:srgbClr val="000000"/>
              </a:solidFill>
              <a:latin typeface="Calibri"/>
            </a:endParaRP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name="page47">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540000" y="1594440"/>
            <a:ext cx="7740000" cy="452556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SzPct val="45000"/>
              <a:buFont typeface="Arial" pitchFamily="32"/>
              <a:buChar char="•"/>
            </a:pPr>
            <a:r>
              <a:rPr lang="ru-RU" sz="2800" i="1">
                <a:solidFill>
                  <a:srgbClr val="0066CC"/>
                </a:solidFill>
                <a:latin typeface="Times New Roman" pitchFamily="18"/>
              </a:rPr>
              <a:t>Полилог</a:t>
            </a:r>
            <a:r>
              <a:rPr lang="ru-RU" sz="2800">
                <a:solidFill>
                  <a:srgbClr val="000000"/>
                </a:solidFill>
                <a:latin typeface="Times New Roman" pitchFamily="18"/>
              </a:rPr>
              <a:t> представляет собой обмен мнениями по какой-либо определенной теме, где каждый участник высказывает свою точку зрения. Участники разговора задают друг другу вопросы, чтобы узнать точку зрения собеседника или прояснить непонятные моменты обсуждения. Эта форма общения особенно эффективна в том случае, если возникает необходимость разъяснить какой-либо вопрос, осветить проблему.</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name="page48">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540000" y="1080000"/>
            <a:ext cx="8146440" cy="918000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1" indent="0" rtl="0">
              <a:spcBef>
                <a:spcPts val="558"/>
              </a:spcBef>
              <a:spcAft>
                <a:spcPts val="1417"/>
              </a:spcAft>
              <a:buNone/>
            </a:pPr>
            <a:r>
              <a:rPr lang="ru-RU" sz="2800">
                <a:solidFill>
                  <a:srgbClr val="000000"/>
                </a:solidFill>
                <a:latin typeface="Times New Roman" pitchFamily="18"/>
              </a:rPr>
              <a:t>Очень часто, говоря о форме обучения, подразумевают способ обучения. Способы обучения развивались по мере развития общества.</a:t>
            </a:r>
          </a:p>
          <a:p>
            <a:pPr marL="0" lvl="1" indent="0" rtl="0">
              <a:spcBef>
                <a:spcPts val="558"/>
              </a:spcBef>
              <a:spcAft>
                <a:spcPts val="1417"/>
              </a:spcAft>
              <a:buSzPct val="45000"/>
              <a:buFont typeface="Arial" pitchFamily="32"/>
              <a:buChar char="–"/>
            </a:pPr>
            <a:r>
              <a:rPr lang="ru-RU" sz="2800">
                <a:solidFill>
                  <a:srgbClr val="000000"/>
                </a:solidFill>
                <a:latin typeface="Times New Roman" pitchFamily="18"/>
              </a:rPr>
              <a:t>К </a:t>
            </a:r>
            <a:r>
              <a:rPr lang="ru-RU" sz="2800">
                <a:solidFill>
                  <a:srgbClr val="0066CC"/>
                </a:solidFill>
                <a:latin typeface="Times New Roman" pitchFamily="18"/>
              </a:rPr>
              <a:t>способам обучения</a:t>
            </a:r>
            <a:r>
              <a:rPr lang="ru-RU" sz="2800">
                <a:solidFill>
                  <a:srgbClr val="000000"/>
                </a:solidFill>
                <a:latin typeface="Times New Roman" pitchFamily="18"/>
              </a:rPr>
              <a:t> можно отнести:</a:t>
            </a:r>
          </a:p>
          <a:p>
            <a:pPr marL="0" lvl="2" indent="0" rtl="0">
              <a:spcBef>
                <a:spcPts val="479"/>
              </a:spcBef>
              <a:spcAft>
                <a:spcPts val="1417"/>
              </a:spcAft>
              <a:buFont typeface="Arial" pitchFamily="32"/>
              <a:buChar char="•"/>
            </a:pPr>
            <a:r>
              <a:rPr lang="ru-RU" sz="2800">
                <a:solidFill>
                  <a:srgbClr val="000000"/>
                </a:solidFill>
                <a:latin typeface="Times New Roman" pitchFamily="18"/>
              </a:rPr>
              <a:t>индивидуальное обучение;</a:t>
            </a:r>
          </a:p>
          <a:p>
            <a:pPr marL="0" lvl="2" indent="0" rtl="0">
              <a:spcBef>
                <a:spcPts val="479"/>
              </a:spcBef>
              <a:spcAft>
                <a:spcPts val="1417"/>
              </a:spcAft>
              <a:buFont typeface="Arial" pitchFamily="32"/>
              <a:buChar char="•"/>
            </a:pPr>
            <a:r>
              <a:rPr lang="ru-RU" sz="2800">
                <a:solidFill>
                  <a:srgbClr val="000000"/>
                </a:solidFill>
                <a:latin typeface="Times New Roman" pitchFamily="18"/>
              </a:rPr>
              <a:t>индивидуально-групповой способ;</a:t>
            </a:r>
          </a:p>
          <a:p>
            <a:pPr marL="0" lvl="2" indent="0" rtl="0">
              <a:spcBef>
                <a:spcPts val="479"/>
              </a:spcBef>
              <a:spcAft>
                <a:spcPts val="1417"/>
              </a:spcAft>
              <a:buFont typeface="Arial" pitchFamily="32"/>
              <a:buChar char="•"/>
            </a:pPr>
            <a:r>
              <a:rPr lang="ru-RU" sz="2800">
                <a:solidFill>
                  <a:srgbClr val="000000"/>
                </a:solidFill>
                <a:latin typeface="Times New Roman" pitchFamily="18"/>
              </a:rPr>
              <a:t>групповой способ;</a:t>
            </a:r>
          </a:p>
          <a:p>
            <a:pPr marL="0" lvl="2" indent="0" rtl="0">
              <a:spcBef>
                <a:spcPts val="479"/>
              </a:spcBef>
              <a:spcAft>
                <a:spcPts val="1417"/>
              </a:spcAft>
              <a:buFont typeface="Arial" pitchFamily="32"/>
              <a:buChar char="•"/>
            </a:pPr>
            <a:r>
              <a:rPr lang="ru-RU" sz="2800">
                <a:solidFill>
                  <a:srgbClr val="000000"/>
                </a:solidFill>
                <a:latin typeface="Times New Roman" pitchFamily="18"/>
              </a:rPr>
              <a:t>коллективный способ.</a:t>
            </a:r>
          </a:p>
          <a:p>
            <a:pPr marL="0" lvl="0" indent="0" hangingPunct="1">
              <a:spcBef>
                <a:spcPts val="638"/>
              </a:spcBef>
              <a:spcAft>
                <a:spcPts val="1417"/>
              </a:spcAft>
              <a:buSzPct val="45000"/>
              <a:buFont typeface="Arial" pitchFamily="32"/>
              <a:buChar char="•"/>
            </a:pPr>
            <a:r>
              <a:rPr lang="ru-RU" sz="2400" b="1">
                <a:solidFill>
                  <a:srgbClr val="000000"/>
                </a:solidFill>
                <a:latin typeface="Calibri"/>
              </a:rPr>
              <a:t> </a:t>
            </a:r>
          </a:p>
        </p:txBody>
      </p:sp>
      <p:sp>
        <p:nvSpPr>
          <p:cNvPr id="4" name="TextBox 3"/>
          <p:cNvSpPr txBox="1"/>
          <p:nvPr/>
        </p:nvSpPr>
        <p:spPr>
          <a:xfrm>
            <a:off x="1440000" y="720000"/>
            <a:ext cx="6660000" cy="540000"/>
          </a:xfrm>
          <a:prstGeom prst="rect">
            <a:avLst/>
          </a:prstGeom>
          <a:noFill/>
          <a:ln>
            <a:noFill/>
          </a:ln>
        </p:spPr>
        <p:txBody>
          <a:bodyPr lIns="0" tIns="0" rIns="0" bIns="0"/>
          <a:lstStyle>
            <a:defPPr lvl="0">
              <a:buClr>
                <a:srgbClr val="99284C"/>
              </a:buClr>
              <a:buSzPct val="75000"/>
              <a:buFont typeface="StarSymbol" pitchFamily="2"/>
              <a:buNone/>
            </a:defPPr>
            <a:lvl1pPr lvl="0">
              <a:buClr>
                <a:srgbClr val="99284C"/>
              </a:buClr>
              <a:buSzPct val="75000"/>
              <a:buFont typeface="StarSymbol" pitchFamily="2"/>
              <a:buChar char=""/>
            </a:lvl1pPr>
            <a:lvl2pPr lvl="1">
              <a:buClr>
                <a:srgbClr val="99284C"/>
              </a:buClr>
              <a:buSzPct val="75000"/>
              <a:buFont typeface="StarSymbol" pitchFamily="2"/>
              <a:buChar char=""/>
            </a:lvl2pPr>
            <a:lvl3pPr lvl="2">
              <a:buClr>
                <a:srgbClr val="99284C"/>
              </a:buClr>
              <a:buSzPct val="75000"/>
              <a:buFont typeface="StarSymbol" pitchFamily="2"/>
              <a:buChar char=""/>
            </a:lvl3pPr>
            <a:lvl4pPr lvl="3">
              <a:buClr>
                <a:srgbClr val="99284C"/>
              </a:buClr>
              <a:buSzPct val="75000"/>
              <a:buFont typeface="StarSymbol" pitchFamily="2"/>
              <a:buChar char=""/>
            </a:lvl4pPr>
            <a:lvl5pPr lvl="4">
              <a:buClr>
                <a:srgbClr val="99284C"/>
              </a:buClr>
              <a:buSzPct val="75000"/>
              <a:buFont typeface="StarSymbol" pitchFamily="2"/>
              <a:buChar char=""/>
            </a:lvl5pPr>
            <a:lvl6pPr lvl="5">
              <a:buClr>
                <a:srgbClr val="99284C"/>
              </a:buClr>
              <a:buSzPct val="75000"/>
              <a:buFont typeface="StarSymbol" pitchFamily="2"/>
              <a:buChar char=""/>
            </a:lvl6pPr>
            <a:lvl7pPr lvl="6">
              <a:buClr>
                <a:srgbClr val="99284C"/>
              </a:buClr>
              <a:buSzPct val="75000"/>
              <a:buFont typeface="StarSymbol" pitchFamily="2"/>
              <a:buChar char=""/>
            </a:lvl7pPr>
            <a:lvl8pPr lvl="7">
              <a:buClr>
                <a:srgbClr val="99284C"/>
              </a:buClr>
              <a:buSzPct val="75000"/>
              <a:buFont typeface="StarSymbol" pitchFamily="2"/>
              <a:buChar char=""/>
            </a:lvl8pPr>
            <a:lvl9pPr lvl="8">
              <a:buClr>
                <a:srgbClr val="99284C"/>
              </a:buClr>
              <a:buSzPct val="75000"/>
              <a:buFont typeface="StarSymbol" pitchFamily="2"/>
              <a:buChar char=""/>
            </a:lvl9pPr>
          </a:lstStyle>
          <a:p>
            <a:pPr marL="0" marR="0" lvl="0" indent="0" algn="ctr" rtl="0" hangingPunct="1">
              <a:spcBef>
                <a:spcPts val="558"/>
              </a:spcBef>
              <a:spcAft>
                <a:spcPts val="1417"/>
              </a:spcAft>
              <a:buNone/>
              <a:tabLst/>
            </a:pPr>
            <a:r>
              <a:rPr lang="ru-RU" sz="2800" b="1" i="0" u="none" strike="noStrike" spc="0">
                <a:ln>
                  <a:noFill/>
                </a:ln>
                <a:solidFill>
                  <a:srgbClr val="FF0000"/>
                </a:solidFill>
                <a:latin typeface="Calibri" pitchFamily="34"/>
                <a:ea typeface="Lucida Sans Unicode" pitchFamily="2"/>
                <a:cs typeface="Tahoma" pitchFamily="2"/>
              </a:rPr>
              <a:t>Способы обучения</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name="page49">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hangingPunct="1">
              <a:spcBef>
                <a:spcPts val="638"/>
              </a:spcBef>
              <a:spcAft>
                <a:spcPts val="1417"/>
              </a:spcAft>
              <a:buNone/>
            </a:pPr>
            <a:r>
              <a:rPr lang="ru-RU" sz="2400" dirty="0">
                <a:solidFill>
                  <a:srgbClr val="FF0000"/>
                </a:solidFill>
                <a:latin typeface="Calibri" pitchFamily="34"/>
              </a:rPr>
              <a:t>Индивидуальное обучение</a:t>
            </a:r>
          </a:p>
        </p:txBody>
      </p:sp>
      <p:sp>
        <p:nvSpPr>
          <p:cNvPr id="3" name="Содержимое 2"/>
          <p:cNvSpPr>
            <a:spLocks noGrp="1"/>
          </p:cNvSpPr>
          <p:nvPr>
            <p:ph idx="4294967295"/>
          </p:nvPr>
        </p:nvSpPr>
        <p:spPr>
          <a:xfrm>
            <a:off x="745919" y="1938960"/>
            <a:ext cx="6706401" cy="3722288"/>
          </a:xfrm>
          <a:noFill/>
          <a:ln w="0">
            <a:noFill/>
            <a:prstDash val="solid"/>
          </a:ln>
        </p:spPr>
        <p:txBody>
          <a:bodyPr/>
          <a:lstStyle/>
          <a:p>
            <a:endParaRPr lang="ru-RU" dirty="0"/>
          </a:p>
        </p:txBody>
      </p:sp>
      <p:sp>
        <p:nvSpPr>
          <p:cNvPr id="4" name="TextBox 3"/>
          <p:cNvSpPr txBox="1"/>
          <p:nvPr/>
        </p:nvSpPr>
        <p:spPr>
          <a:xfrm>
            <a:off x="540000" y="836712"/>
            <a:ext cx="8064448" cy="6694488"/>
          </a:xfrm>
          <a:prstGeom prst="rect">
            <a:avLst/>
          </a:prstGeom>
          <a:noFill/>
          <a:ln>
            <a:noFill/>
          </a:ln>
        </p:spPr>
        <p:txBody>
          <a:bodyPr lIns="0" tIns="0" rIns="0" bIns="0"/>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marR="0" lvl="0" indent="0" algn="l" rtl="0" hangingPunct="1">
              <a:spcBef>
                <a:spcPts val="638"/>
              </a:spcBef>
              <a:spcAft>
                <a:spcPts val="1417"/>
              </a:spcAft>
              <a:buNone/>
              <a:tabLst/>
            </a:pPr>
            <a:r>
              <a:rPr lang="ru-RU" sz="2800" b="0" i="0" u="none" strike="noStrike" spc="0" dirty="0">
                <a:solidFill>
                  <a:srgbClr val="000000"/>
                </a:solidFill>
                <a:latin typeface="Times New Roman" pitchFamily="18"/>
                <a:ea typeface="Lucida Sans Unicode" pitchFamily="2"/>
                <a:cs typeface="Tahoma" pitchFamily="2"/>
              </a:rPr>
              <a:t>Первым способом обучения было </a:t>
            </a:r>
            <a:r>
              <a:rPr lang="ru-RU" sz="2800" b="0" i="1" u="none" strike="noStrike" spc="0" dirty="0">
                <a:solidFill>
                  <a:srgbClr val="0066CC"/>
                </a:solidFill>
                <a:latin typeface="Times New Roman" pitchFamily="18"/>
                <a:ea typeface="Lucida Sans Unicode" pitchFamily="2"/>
                <a:cs typeface="Tahoma" pitchFamily="2"/>
              </a:rPr>
              <a:t>индивидуальное обучение.</a:t>
            </a:r>
            <a:r>
              <a:rPr lang="ru-RU" sz="2800" b="0" i="0" u="none" strike="noStrike" spc="0" dirty="0">
                <a:solidFill>
                  <a:srgbClr val="000000"/>
                </a:solidFill>
                <a:latin typeface="Times New Roman" pitchFamily="18"/>
                <a:ea typeface="Lucida Sans Unicode" pitchFamily="2"/>
                <a:cs typeface="Tahoma" pitchFamily="2"/>
              </a:rPr>
              <a:t> Суть его заключалась в том, что обучаемые общались с учителем один на один и выполняли все задания индивидуально. Например, ремесленник, служащий или церковник брали себе в обучение ученика, который, живя в их доме, обучался ремеслу или грамоте. Сегодня индивидуальный способ обучения используется для "подтягивания" отстающих учащихся в школе или на занятиях с репетитором при подготовке к поступлению в вуз.</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540000" y="29736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457200" y="540000"/>
            <a:ext cx="8362800" cy="594000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algn="ctr" hangingPunct="1">
              <a:spcBef>
                <a:spcPts val="638"/>
              </a:spcBef>
              <a:spcAft>
                <a:spcPts val="1417"/>
              </a:spcAft>
              <a:buNone/>
            </a:pPr>
            <a:r>
              <a:rPr lang="ru-RU" sz="2800" b="1">
                <a:solidFill>
                  <a:srgbClr val="0066CC"/>
                </a:solidFill>
                <a:latin typeface="Times New Roman" pitchFamily="18"/>
              </a:rPr>
              <a:t>Критерии технологичности педагогической технологии</a:t>
            </a:r>
          </a:p>
          <a:p>
            <a:pPr marL="0" lvl="0" indent="0" hangingPunct="1">
              <a:spcBef>
                <a:spcPts val="638"/>
              </a:spcBef>
              <a:spcAft>
                <a:spcPts val="1417"/>
              </a:spcAft>
              <a:buNone/>
            </a:pPr>
            <a:r>
              <a:rPr lang="ru-RU" sz="2800">
                <a:solidFill>
                  <a:srgbClr val="000000"/>
                </a:solidFill>
                <a:latin typeface="Times New Roman" pitchFamily="18"/>
              </a:rPr>
              <a:t>Любая </a:t>
            </a:r>
            <a:r>
              <a:rPr lang="ru-RU" sz="2800">
                <a:solidFill>
                  <a:srgbClr val="FF0000"/>
                </a:solidFill>
                <a:latin typeface="Times New Roman" pitchFamily="18"/>
              </a:rPr>
              <a:t>педагогическая технология</a:t>
            </a:r>
            <a:r>
              <a:rPr lang="ru-RU" sz="2800">
                <a:solidFill>
                  <a:srgbClr val="0066CC"/>
                </a:solidFill>
                <a:latin typeface="Times New Roman" pitchFamily="18"/>
              </a:rPr>
              <a:t> </a:t>
            </a:r>
            <a:r>
              <a:rPr lang="ru-RU" sz="2800">
                <a:solidFill>
                  <a:srgbClr val="000000"/>
                </a:solidFill>
                <a:latin typeface="Times New Roman" pitchFamily="18"/>
              </a:rPr>
              <a:t>должна удовлетворять основным методологическим требованиям - критериям технологичности, которыми являются:</a:t>
            </a:r>
          </a:p>
          <a:p>
            <a:pPr marL="0" lvl="0" indent="0" hangingPunct="1">
              <a:spcBef>
                <a:spcPts val="638"/>
              </a:spcBef>
              <a:spcAft>
                <a:spcPts val="1417"/>
              </a:spcAft>
              <a:buSzPct val="45000"/>
              <a:buFont typeface="Arial" pitchFamily="32"/>
              <a:buChar char="•"/>
            </a:pPr>
            <a:r>
              <a:rPr lang="ru-RU" sz="2800">
                <a:solidFill>
                  <a:srgbClr val="0066CC"/>
                </a:solidFill>
                <a:latin typeface="Times New Roman" pitchFamily="18"/>
              </a:rPr>
              <a:t>концептуальность;</a:t>
            </a:r>
          </a:p>
          <a:p>
            <a:pPr marL="0" lvl="0" indent="0" hangingPunct="1">
              <a:spcBef>
                <a:spcPts val="638"/>
              </a:spcBef>
              <a:spcAft>
                <a:spcPts val="1417"/>
              </a:spcAft>
              <a:buSzPct val="45000"/>
              <a:buFont typeface="Arial" pitchFamily="32"/>
              <a:buChar char="•"/>
            </a:pPr>
            <a:r>
              <a:rPr lang="ru-RU" sz="2800">
                <a:solidFill>
                  <a:srgbClr val="0066CC"/>
                </a:solidFill>
                <a:latin typeface="Times New Roman" pitchFamily="18"/>
              </a:rPr>
              <a:t>системность;</a:t>
            </a:r>
          </a:p>
          <a:p>
            <a:pPr marL="0" lvl="0" indent="0" hangingPunct="1">
              <a:spcBef>
                <a:spcPts val="638"/>
              </a:spcBef>
              <a:spcAft>
                <a:spcPts val="1417"/>
              </a:spcAft>
              <a:buSzPct val="45000"/>
              <a:buFont typeface="Arial" pitchFamily="32"/>
              <a:buChar char="•"/>
            </a:pPr>
            <a:r>
              <a:rPr lang="ru-RU" sz="2800">
                <a:solidFill>
                  <a:srgbClr val="0066CC"/>
                </a:solidFill>
                <a:latin typeface="Times New Roman" pitchFamily="18"/>
              </a:rPr>
              <a:t>управляемость;</a:t>
            </a:r>
          </a:p>
          <a:p>
            <a:pPr marL="0" lvl="0" indent="0" hangingPunct="1">
              <a:spcBef>
                <a:spcPts val="638"/>
              </a:spcBef>
              <a:spcAft>
                <a:spcPts val="1417"/>
              </a:spcAft>
              <a:buSzPct val="45000"/>
              <a:buFont typeface="Arial" pitchFamily="32"/>
              <a:buChar char="•"/>
            </a:pPr>
            <a:r>
              <a:rPr lang="ru-RU" sz="2800">
                <a:solidFill>
                  <a:srgbClr val="0066CC"/>
                </a:solidFill>
                <a:latin typeface="Times New Roman" pitchFamily="18"/>
              </a:rPr>
              <a:t>эффективность;</a:t>
            </a:r>
          </a:p>
          <a:p>
            <a:pPr marL="0" lvl="0" indent="0" hangingPunct="1">
              <a:spcBef>
                <a:spcPts val="638"/>
              </a:spcBef>
              <a:spcAft>
                <a:spcPts val="1417"/>
              </a:spcAft>
              <a:buSzPct val="45000"/>
              <a:buFont typeface="Arial" pitchFamily="32"/>
              <a:buChar char="•"/>
            </a:pPr>
            <a:r>
              <a:rPr lang="ru-RU" sz="2800">
                <a:solidFill>
                  <a:srgbClr val="0066CC"/>
                </a:solidFill>
                <a:latin typeface="Times New Roman" pitchFamily="18"/>
              </a:rPr>
              <a:t>воспроизводимость.</a:t>
            </a:r>
          </a:p>
          <a:p>
            <a:pPr marL="0" lvl="0" indent="0" hangingPunct="1">
              <a:spcBef>
                <a:spcPts val="638"/>
              </a:spcBef>
              <a:spcAft>
                <a:spcPts val="1417"/>
              </a:spcAft>
              <a:buNone/>
            </a:pPr>
            <a:endParaRPr lang="ru-RU" sz="2400">
              <a:solidFill>
                <a:srgbClr val="000000"/>
              </a:solidFill>
              <a:latin typeface="Calibri"/>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name="page50">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dirty="0"/>
          </a:p>
        </p:txBody>
      </p:sp>
      <p:sp>
        <p:nvSpPr>
          <p:cNvPr id="3" name="Содержимое 2"/>
          <p:cNvSpPr txBox="1">
            <a:spLocks noGrp="1"/>
          </p:cNvSpPr>
          <p:nvPr>
            <p:ph type="body" idx="4294967295"/>
          </p:nvPr>
        </p:nvSpPr>
        <p:spPr>
          <a:xfrm>
            <a:off x="457200" y="1600200"/>
            <a:ext cx="7642800" cy="397980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None/>
            </a:pPr>
            <a:r>
              <a:rPr lang="ru-RU" sz="2800" dirty="0">
                <a:solidFill>
                  <a:srgbClr val="000000"/>
                </a:solidFill>
                <a:latin typeface="Times New Roman" pitchFamily="18"/>
              </a:rPr>
              <a:t>Вслед за индивидуальным обучением появился и </a:t>
            </a:r>
            <a:r>
              <a:rPr lang="ru-RU" sz="2800" i="1" dirty="0">
                <a:solidFill>
                  <a:srgbClr val="0066CC"/>
                </a:solidFill>
                <a:latin typeface="Times New Roman" pitchFamily="18"/>
              </a:rPr>
              <a:t>индивидуально-групповой способ.</a:t>
            </a:r>
            <a:r>
              <a:rPr lang="ru-RU" sz="2800" dirty="0">
                <a:solidFill>
                  <a:srgbClr val="000000"/>
                </a:solidFill>
                <a:latin typeface="Times New Roman" pitchFamily="18"/>
              </a:rPr>
              <a:t> Учитель занимался с группой детей, однако учебная работа по-прежнему носила индивидуальный характер, так как дети были разного возраста и различной подготовки. Учитель вел учебную работу с каждым учеником отдельно, поочередно спрашивая у каждого ученика пройденный материал, объясняя новое, давая индивидуальное задание.</a:t>
            </a:r>
          </a:p>
        </p:txBody>
      </p:sp>
      <p:sp>
        <p:nvSpPr>
          <p:cNvPr id="4" name="TextBox 3"/>
          <p:cNvSpPr txBox="1"/>
          <p:nvPr/>
        </p:nvSpPr>
        <p:spPr>
          <a:xfrm>
            <a:off x="1550880" y="911880"/>
            <a:ext cx="5469120" cy="348120"/>
          </a:xfrm>
          <a:prstGeom prst="rect">
            <a:avLst/>
          </a:prstGeom>
          <a:noFill/>
          <a:ln>
            <a:noFill/>
          </a:ln>
        </p:spPr>
        <p:txBody>
          <a:bodyPr lIns="0" tIns="0" rIns="0" bIns="0"/>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marR="0" lvl="0" indent="0" algn="l" rtl="0" hangingPunct="1">
              <a:spcBef>
                <a:spcPts val="638"/>
              </a:spcBef>
              <a:spcAft>
                <a:spcPts val="1417"/>
              </a:spcAft>
              <a:buNone/>
              <a:tabLst/>
            </a:pPr>
            <a:r>
              <a:rPr lang="ru-RU" sz="2400" b="1" i="1" u="none" strike="noStrike" spc="0" dirty="0">
                <a:solidFill>
                  <a:srgbClr val="FF0000"/>
                </a:solidFill>
                <a:latin typeface="Calibri"/>
                <a:ea typeface="Lucida Sans Unicode" pitchFamily="2"/>
                <a:cs typeface="Tahoma" pitchFamily="2"/>
              </a:rPr>
              <a:t>Индивидуально-групповой способ</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name="page51">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ru-RU" dirty="0"/>
          </a:p>
        </p:txBody>
      </p:sp>
      <p:sp>
        <p:nvSpPr>
          <p:cNvPr id="3" name="Содержимое 2"/>
          <p:cNvSpPr>
            <a:spLocks noGrp="1"/>
          </p:cNvSpPr>
          <p:nvPr>
            <p:ph idx="4294967295"/>
          </p:nvPr>
        </p:nvSpPr>
        <p:spPr>
          <a:noFill/>
          <a:ln w="0">
            <a:solidFill>
              <a:srgbClr val="000000"/>
            </a:solidFill>
            <a:prstDash val="solid"/>
          </a:ln>
        </p:spPr>
        <p:txBody>
          <a:bodyPr/>
          <a:lstStyle/>
          <a:p>
            <a:endParaRPr lang="ru-RU" dirty="0"/>
          </a:p>
        </p:txBody>
      </p:sp>
      <p:sp>
        <p:nvSpPr>
          <p:cNvPr id="4" name="TextBox 3"/>
          <p:cNvSpPr txBox="1"/>
          <p:nvPr/>
        </p:nvSpPr>
        <p:spPr>
          <a:xfrm>
            <a:off x="1080000" y="1080000"/>
            <a:ext cx="7380000" cy="4680000"/>
          </a:xfrm>
          <a:prstGeom prst="rect">
            <a:avLst/>
          </a:prstGeom>
          <a:noFill/>
          <a:ln>
            <a:noFill/>
          </a:ln>
        </p:spPr>
        <p:txBody>
          <a:bodyPr lIns="0" tIns="0" rIns="0" bIns="0"/>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marR="0" lvl="0" indent="0" algn="l" rtl="0" hangingPunct="1">
              <a:spcBef>
                <a:spcPts val="638"/>
              </a:spcBef>
              <a:spcAft>
                <a:spcPts val="1417"/>
              </a:spcAft>
              <a:buNone/>
              <a:tabLst/>
            </a:pPr>
            <a:endParaRPr lang="ru-RU" sz="2400" b="0" i="0" u="none" strike="noStrike" spc="0" dirty="0">
              <a:solidFill>
                <a:srgbClr val="000000"/>
              </a:solidFill>
              <a:latin typeface="Calibri"/>
              <a:ea typeface="Lucida Sans Unicode" pitchFamily="2"/>
              <a:cs typeface="Tahoma" pitchFamily="2"/>
            </a:endParaRPr>
          </a:p>
          <a:p>
            <a:pPr marL="0" marR="0" lvl="0" indent="0" algn="l" rtl="0" hangingPunct="1">
              <a:spcBef>
                <a:spcPts val="638"/>
              </a:spcBef>
              <a:spcAft>
                <a:spcPts val="1417"/>
              </a:spcAft>
              <a:buNone/>
              <a:tabLst/>
            </a:pPr>
            <a:r>
              <a:rPr lang="ru-RU" sz="2400" b="0" i="0" u="none" strike="noStrike" spc="0" dirty="0">
                <a:solidFill>
                  <a:srgbClr val="000000"/>
                </a:solidFill>
                <a:latin typeface="Calibri"/>
                <a:ea typeface="Lucida Sans Unicode" pitchFamily="2"/>
                <a:cs typeface="Tahoma" pitchFamily="2"/>
              </a:rPr>
              <a:t>В</a:t>
            </a:r>
            <a:r>
              <a:rPr lang="ru-RU" sz="2800" b="0" i="0" u="none" strike="noStrike" spc="0" dirty="0">
                <a:solidFill>
                  <a:srgbClr val="000000"/>
                </a:solidFill>
                <a:latin typeface="Times New Roman" pitchFamily="18"/>
                <a:ea typeface="Lucida Sans Unicode" pitchFamily="2"/>
                <a:cs typeface="Tahoma" pitchFamily="2"/>
              </a:rPr>
              <a:t> это время остальные занимались своими заданиями. При такой организации обучения дети могли начинать и заканчивать обучение в любое время года, а ходить на занятия в разное время дня. В ходе обучения они приобретали простейшие навыки чтения, письма и счета. Однако подавляющая масса детей оставалась необученной.</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name="page52">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dirty="0"/>
          </a:p>
        </p:txBody>
      </p:sp>
      <p:sp>
        <p:nvSpPr>
          <p:cNvPr id="3" name="Содержимое 2"/>
          <p:cNvSpPr txBox="1">
            <a:spLocks noGrp="1"/>
          </p:cNvSpPr>
          <p:nvPr>
            <p:ph type="body" idx="4294967295"/>
          </p:nvPr>
        </p:nvSpPr>
        <p:spPr>
          <a:xfrm>
            <a:off x="457200" y="1600200"/>
            <a:ext cx="7822800" cy="451980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None/>
            </a:pPr>
            <a:r>
              <a:rPr lang="ru-RU" sz="2800" dirty="0">
                <a:solidFill>
                  <a:srgbClr val="000000"/>
                </a:solidFill>
                <a:latin typeface="Times New Roman" pitchFamily="18"/>
              </a:rPr>
              <a:t>Уже к концу XVI - началу XVII века как индивидуальный, так и индивидуально-групповой способ обучения не отвечали потребностям общества.  В XVI веке была создана концепция</a:t>
            </a:r>
            <a:r>
              <a:rPr lang="ru-RU" sz="2800" i="1" dirty="0">
                <a:solidFill>
                  <a:srgbClr val="000000"/>
                </a:solidFill>
                <a:latin typeface="Times New Roman" pitchFamily="18"/>
              </a:rPr>
              <a:t> </a:t>
            </a:r>
            <a:r>
              <a:rPr lang="ru-RU" sz="2800" i="1" dirty="0">
                <a:solidFill>
                  <a:srgbClr val="0066CC"/>
                </a:solidFill>
                <a:latin typeface="Times New Roman" pitchFamily="18"/>
              </a:rPr>
              <a:t>группового обучения</a:t>
            </a:r>
            <a:r>
              <a:rPr lang="ru-RU" sz="2800" dirty="0">
                <a:solidFill>
                  <a:srgbClr val="0066CC"/>
                </a:solidFill>
                <a:latin typeface="Times New Roman" pitchFamily="18"/>
              </a:rPr>
              <a:t> </a:t>
            </a:r>
            <a:r>
              <a:rPr lang="ru-RU" sz="2800" dirty="0">
                <a:solidFill>
                  <a:srgbClr val="000000"/>
                </a:solidFill>
                <a:latin typeface="Times New Roman" pitchFamily="18"/>
              </a:rPr>
              <a:t>детей, которая нашла применение в школах Белоруссии и Украины. Она и явилась зародышем классно-урочной формы обучения.</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name="page53">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dirty="0"/>
          </a:p>
        </p:txBody>
      </p:sp>
      <p:sp>
        <p:nvSpPr>
          <p:cNvPr id="3" name="Содержимое 2"/>
          <p:cNvSpPr txBox="1">
            <a:spLocks noGrp="1"/>
          </p:cNvSpPr>
          <p:nvPr>
            <p:ph type="body" idx="4294967295"/>
          </p:nvPr>
        </p:nvSpPr>
        <p:spPr>
          <a:xfrm>
            <a:off x="467544" y="1260000"/>
            <a:ext cx="7632456" cy="882000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1" indent="0" rtl="0">
              <a:spcBef>
                <a:spcPts val="558"/>
              </a:spcBef>
              <a:spcAft>
                <a:spcPts val="1417"/>
              </a:spcAft>
              <a:buSzPct val="45000"/>
              <a:buFont typeface="Arial" pitchFamily="32"/>
              <a:buChar char="–"/>
            </a:pPr>
            <a:r>
              <a:rPr lang="ru-RU" sz="2800" dirty="0">
                <a:solidFill>
                  <a:srgbClr val="000000"/>
                </a:solidFill>
                <a:latin typeface="Times New Roman" pitchFamily="18"/>
              </a:rPr>
              <a:t>Теоретическую разработку классно-урочной формы блестяще провел Ян </a:t>
            </a:r>
            <a:r>
              <a:rPr lang="ru-RU" sz="2800" dirty="0" err="1">
                <a:solidFill>
                  <a:srgbClr val="000000"/>
                </a:solidFill>
                <a:latin typeface="Times New Roman" pitchFamily="18"/>
              </a:rPr>
              <a:t>Амос</a:t>
            </a:r>
            <a:r>
              <a:rPr lang="ru-RU" sz="2800" dirty="0">
                <a:solidFill>
                  <a:srgbClr val="000000"/>
                </a:solidFill>
                <a:latin typeface="Times New Roman" pitchFamily="18"/>
              </a:rPr>
              <a:t> Коменский (XVII век). Он же и широко популяризировал ее. В настоящее время </a:t>
            </a:r>
            <a:r>
              <a:rPr lang="ru-RU" sz="2800" i="1" dirty="0">
                <a:solidFill>
                  <a:srgbClr val="0066CC"/>
                </a:solidFill>
                <a:latin typeface="Times New Roman" pitchFamily="18"/>
              </a:rPr>
              <a:t>классно-урочная форма обучения</a:t>
            </a:r>
            <a:r>
              <a:rPr lang="ru-RU" sz="2800" dirty="0">
                <a:solidFill>
                  <a:srgbClr val="000000"/>
                </a:solidFill>
                <a:latin typeface="Times New Roman" pitchFamily="18"/>
              </a:rPr>
              <a:t> является преобладающей во всем мире, несмотря на то, что основные ее положения разработаны и внедрены около 400 лет назад.</a:t>
            </a:r>
          </a:p>
          <a:p>
            <a:pPr marL="0" lvl="1" indent="0" rtl="0">
              <a:spcBef>
                <a:spcPts val="558"/>
              </a:spcBef>
              <a:spcAft>
                <a:spcPts val="1417"/>
              </a:spcAft>
              <a:buSzPct val="45000"/>
              <a:buFont typeface="Arial" pitchFamily="32"/>
              <a:buChar char="–"/>
            </a:pPr>
            <a:endParaRPr lang="ru-RU" sz="2400" dirty="0">
              <a:solidFill>
                <a:srgbClr val="000000"/>
              </a:solidFill>
              <a:latin typeface="Calibri"/>
            </a:endParaRP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name="page54">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ru-RU"/>
          </a:p>
        </p:txBody>
      </p:sp>
      <p:sp>
        <p:nvSpPr>
          <p:cNvPr id="3" name="Содержимое 2"/>
          <p:cNvSpPr>
            <a:spLocks noGrp="1"/>
          </p:cNvSpPr>
          <p:nvPr>
            <p:ph idx="4294967295"/>
          </p:nvPr>
        </p:nvSpPr>
        <p:spPr>
          <a:noFill/>
          <a:ln w="0">
            <a:noFill/>
            <a:prstDash val="solid"/>
          </a:ln>
        </p:spPr>
        <p:txBody>
          <a:bodyPr/>
          <a:lstStyle/>
          <a:p>
            <a:endParaRPr lang="ru-RU" dirty="0"/>
          </a:p>
        </p:txBody>
      </p:sp>
      <p:sp>
        <p:nvSpPr>
          <p:cNvPr id="4" name="TextBox 3"/>
          <p:cNvSpPr txBox="1"/>
          <p:nvPr/>
        </p:nvSpPr>
        <p:spPr>
          <a:xfrm>
            <a:off x="539552" y="404664"/>
            <a:ext cx="8064896" cy="7049488"/>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l" rtl="0" hangingPunct="1">
              <a:lnSpc>
                <a:spcPct val="100000"/>
              </a:lnSpc>
              <a:spcBef>
                <a:spcPts val="558"/>
              </a:spcBef>
              <a:spcAft>
                <a:spcPts val="1417"/>
              </a:spcAft>
              <a:buNone/>
              <a:tabLst/>
            </a:pPr>
            <a:r>
              <a:rPr lang="ru-RU" sz="2800" b="0" i="0" u="none" strike="noStrike" kern="1200" spc="0" dirty="0">
                <a:ln>
                  <a:noFill/>
                </a:ln>
                <a:solidFill>
                  <a:srgbClr val="000000"/>
                </a:solidFill>
                <a:latin typeface="Times New Roman" pitchFamily="18"/>
                <a:ea typeface="Lucida Sans Unicode" pitchFamily="2"/>
                <a:cs typeface="Mangal" pitchFamily="2"/>
              </a:rPr>
              <a:t>Для этой формы обучения характерны следующие элементы:</a:t>
            </a:r>
          </a:p>
          <a:p>
            <a:pPr marL="0" marR="0" lvl="0" indent="0" algn="l" rtl="0" hangingPunct="1">
              <a:lnSpc>
                <a:spcPct val="100000"/>
              </a:lnSpc>
              <a:spcBef>
                <a:spcPts val="558"/>
              </a:spcBef>
              <a:spcAft>
                <a:spcPts val="1417"/>
              </a:spcAft>
              <a:buSzPct val="45000"/>
              <a:buFont typeface="StarSymbol"/>
              <a:buChar char="●"/>
              <a:tabLst/>
            </a:pPr>
            <a:r>
              <a:rPr lang="ru-RU" sz="2800" b="0" i="0" u="none" strike="noStrike" kern="1200" spc="0" dirty="0">
                <a:ln>
                  <a:noFill/>
                </a:ln>
                <a:solidFill>
                  <a:srgbClr val="000000"/>
                </a:solidFill>
                <a:latin typeface="Times New Roman" pitchFamily="18"/>
                <a:ea typeface="Lucida Sans Unicode" pitchFamily="2"/>
                <a:cs typeface="Mangal" pitchFamily="2"/>
              </a:rPr>
              <a:t>объединение в классы учащихся одинакового уровня подготовки (распределение учащихся в классы по возрастам);</a:t>
            </a:r>
          </a:p>
          <a:p>
            <a:pPr marL="0" marR="0" lvl="0" indent="0" algn="l" rtl="0" hangingPunct="1">
              <a:lnSpc>
                <a:spcPct val="100000"/>
              </a:lnSpc>
              <a:spcBef>
                <a:spcPts val="558"/>
              </a:spcBef>
              <a:spcAft>
                <a:spcPts val="1417"/>
              </a:spcAft>
              <a:buSzPct val="45000"/>
              <a:buFont typeface="StarSymbol"/>
              <a:buChar char="●"/>
              <a:tabLst/>
            </a:pPr>
            <a:r>
              <a:rPr lang="ru-RU" sz="2800" b="0" i="0" u="none" strike="noStrike" kern="1200" spc="0" dirty="0">
                <a:ln>
                  <a:noFill/>
                </a:ln>
                <a:solidFill>
                  <a:srgbClr val="000000"/>
                </a:solidFill>
                <a:latin typeface="Times New Roman" pitchFamily="18"/>
                <a:ea typeface="Lucida Sans Unicode" pitchFamily="2"/>
                <a:cs typeface="Mangal" pitchFamily="2"/>
              </a:rPr>
              <a:t>постоянный состав класса на весь период школьного обучения;</a:t>
            </a:r>
          </a:p>
          <a:p>
            <a:pPr marL="0" marR="0" lvl="0" indent="0" algn="l" rtl="0" hangingPunct="1">
              <a:lnSpc>
                <a:spcPct val="100000"/>
              </a:lnSpc>
              <a:spcBef>
                <a:spcPts val="558"/>
              </a:spcBef>
              <a:spcAft>
                <a:spcPts val="1417"/>
              </a:spcAft>
              <a:buSzPct val="45000"/>
              <a:buFont typeface="StarSymbol"/>
              <a:buChar char="●"/>
              <a:tabLst/>
            </a:pPr>
            <a:r>
              <a:rPr lang="ru-RU" sz="2800" b="0" i="0" u="none" strike="noStrike" kern="1200" spc="0" dirty="0">
                <a:ln>
                  <a:noFill/>
                </a:ln>
                <a:solidFill>
                  <a:srgbClr val="000000"/>
                </a:solidFill>
                <a:latin typeface="Times New Roman" pitchFamily="18"/>
                <a:ea typeface="Lucida Sans Unicode" pitchFamily="2"/>
                <a:cs typeface="Mangal" pitchFamily="2"/>
              </a:rPr>
              <a:t>работа всех учащихся класса по одному плану одновременно;</a:t>
            </a:r>
          </a:p>
          <a:p>
            <a:pPr marL="0" marR="0" lvl="0" indent="0" algn="l" rtl="0" hangingPunct="1">
              <a:lnSpc>
                <a:spcPct val="100000"/>
              </a:lnSpc>
              <a:spcBef>
                <a:spcPts val="0"/>
              </a:spcBef>
              <a:spcAft>
                <a:spcPts val="0"/>
              </a:spcAft>
              <a:buSzPct val="45000"/>
              <a:buFont typeface="StarSymbol"/>
              <a:buChar char="●"/>
              <a:tabLst/>
            </a:pPr>
            <a:r>
              <a:rPr lang="ru-RU" sz="2800" b="0" i="0" u="none" strike="noStrike" kern="1200" spc="0" dirty="0">
                <a:ln>
                  <a:noFill/>
                </a:ln>
                <a:solidFill>
                  <a:srgbClr val="000000"/>
                </a:solidFill>
                <a:latin typeface="Times New Roman" pitchFamily="18"/>
                <a:ea typeface="Lucida Sans Unicode" pitchFamily="2"/>
                <a:cs typeface="Mangal" pitchFamily="2"/>
              </a:rPr>
              <a:t>обязательность занятий для </a:t>
            </a:r>
            <a:r>
              <a:rPr lang="ru-RU" sz="2800" b="0" i="0" u="none" strike="noStrike" kern="1200" spc="0" dirty="0" err="1">
                <a:ln>
                  <a:noFill/>
                </a:ln>
                <a:solidFill>
                  <a:srgbClr val="000000"/>
                </a:solidFill>
                <a:latin typeface="Times New Roman" pitchFamily="18"/>
                <a:ea typeface="Lucida Sans Unicode" pitchFamily="2"/>
                <a:cs typeface="Mangal" pitchFamily="2"/>
              </a:rPr>
              <a:t>всех;основной</a:t>
            </a:r>
            <a:r>
              <a:rPr lang="ru-RU" sz="2800" b="0" i="0" u="none" strike="noStrike" kern="1200" spc="0" dirty="0">
                <a:ln>
                  <a:noFill/>
                </a:ln>
                <a:solidFill>
                  <a:srgbClr val="000000"/>
                </a:solidFill>
                <a:latin typeface="Times New Roman" pitchFamily="18"/>
                <a:ea typeface="Lucida Sans Unicode" pitchFamily="2"/>
                <a:cs typeface="Mangal" pitchFamily="2"/>
              </a:rPr>
              <a:t> единицей занятий является урок;</a:t>
            </a:r>
          </a:p>
          <a:p>
            <a:pPr marL="0" marR="0" lvl="0" indent="0" algn="l" rtl="0" hangingPunct="1">
              <a:lnSpc>
                <a:spcPct val="100000"/>
              </a:lnSpc>
              <a:spcBef>
                <a:spcPts val="0"/>
              </a:spcBef>
              <a:spcAft>
                <a:spcPts val="0"/>
              </a:spcAft>
              <a:buSzPct val="45000"/>
              <a:buFont typeface="StarSymbol"/>
              <a:buChar char="●"/>
              <a:tabLst/>
            </a:pPr>
            <a:r>
              <a:rPr lang="ru-RU" sz="2800" b="0" i="0" u="none" strike="noStrike" kern="1200" spc="0" dirty="0">
                <a:ln>
                  <a:noFill/>
                </a:ln>
                <a:solidFill>
                  <a:srgbClr val="000000"/>
                </a:solidFill>
                <a:latin typeface="Times New Roman" pitchFamily="18"/>
                <a:ea typeface="Lucida Sans Unicode" pitchFamily="2"/>
                <a:cs typeface="Mangal" pitchFamily="2"/>
              </a:rPr>
              <a:t>наличие расписания занятий, перемен, единого учебного года, каникул.</a:t>
            </a:r>
          </a:p>
          <a:p>
            <a:pPr marL="0" marR="0" lvl="0" indent="0" algn="l" rtl="0" hangingPunct="1">
              <a:lnSpc>
                <a:spcPct val="100000"/>
              </a:lnSpc>
              <a:spcBef>
                <a:spcPts val="0"/>
              </a:spcBef>
              <a:spcAft>
                <a:spcPts val="0"/>
              </a:spcAft>
              <a:buNone/>
              <a:tabLst/>
            </a:pPr>
            <a:endParaRPr lang="ru-RU" sz="2400" b="0" i="0" u="none" strike="noStrike" kern="1200" spc="0" dirty="0">
              <a:ln>
                <a:noFill/>
              </a:ln>
              <a:solidFill>
                <a:srgbClr val="000000"/>
              </a:solidFill>
              <a:latin typeface="Calibri" pitchFamily="18"/>
              <a:ea typeface="Lucida Sans Unicode" pitchFamily="2"/>
              <a:cs typeface="Mangal" pitchFamily="2"/>
            </a:endParaRPr>
          </a:p>
          <a:p>
            <a:pPr marL="0" marR="0" lvl="0" indent="0" algn="l" rtl="0" hangingPunct="1">
              <a:lnSpc>
                <a:spcPct val="100000"/>
              </a:lnSpc>
              <a:spcBef>
                <a:spcPts val="558"/>
              </a:spcBef>
              <a:spcAft>
                <a:spcPts val="1417"/>
              </a:spcAft>
              <a:buNone/>
              <a:tabLst/>
            </a:pPr>
            <a:r>
              <a:rPr lang="ru-RU" sz="2800" b="0" i="0" u="none" strike="noStrike" kern="1200" spc="0" dirty="0">
                <a:ln>
                  <a:noFill/>
                </a:ln>
                <a:solidFill>
                  <a:srgbClr val="000000"/>
                </a:solidFill>
                <a:latin typeface="Calibri" pitchFamily="18"/>
                <a:ea typeface="Lucida Sans Unicode" pitchFamily="2"/>
                <a:cs typeface="Mangal" pitchFamily="2"/>
              </a:rPr>
              <a:t> </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name="page55">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395536" y="692696"/>
            <a:ext cx="8748464" cy="5967304"/>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1" indent="0" rtl="0">
              <a:spcBef>
                <a:spcPts val="558"/>
              </a:spcBef>
              <a:spcAft>
                <a:spcPts val="1417"/>
              </a:spcAft>
              <a:buNone/>
            </a:pPr>
            <a:r>
              <a:rPr lang="ru-RU" sz="2800" dirty="0">
                <a:solidFill>
                  <a:srgbClr val="000000"/>
                </a:solidFill>
                <a:latin typeface="Times New Roman" pitchFamily="18"/>
              </a:rPr>
              <a:t>Несмотря на широкое признание в мире, </a:t>
            </a:r>
            <a:r>
              <a:rPr lang="ru-RU" sz="2800" dirty="0">
                <a:solidFill>
                  <a:srgbClr val="0066CC"/>
                </a:solidFill>
                <a:latin typeface="Times New Roman" pitchFamily="18"/>
              </a:rPr>
              <a:t>классно-урочная форма </a:t>
            </a:r>
            <a:r>
              <a:rPr lang="ru-RU" sz="2800" dirty="0">
                <a:solidFill>
                  <a:srgbClr val="000000"/>
                </a:solidFill>
                <a:latin typeface="Times New Roman" pitchFamily="18"/>
              </a:rPr>
              <a:t>обучения не лишена ряда недостатков. Наиболее существенные из них следующие:</a:t>
            </a:r>
          </a:p>
          <a:p>
            <a:pPr marL="0" lvl="2" indent="0" rtl="0">
              <a:spcBef>
                <a:spcPts val="479"/>
              </a:spcBef>
              <a:spcAft>
                <a:spcPts val="1417"/>
              </a:spcAft>
              <a:buFont typeface="Arial" pitchFamily="32"/>
              <a:buChar char="•"/>
            </a:pPr>
            <a:r>
              <a:rPr lang="ru-RU" sz="2800" dirty="0">
                <a:solidFill>
                  <a:srgbClr val="000000"/>
                </a:solidFill>
                <a:latin typeface="Times New Roman" pitchFamily="18"/>
              </a:rPr>
              <a:t>ограниченное количество обучаемых;</a:t>
            </a:r>
          </a:p>
          <a:p>
            <a:pPr marL="0" lvl="2" indent="0" rtl="0">
              <a:spcBef>
                <a:spcPts val="479"/>
              </a:spcBef>
              <a:spcAft>
                <a:spcPts val="1417"/>
              </a:spcAft>
              <a:buFont typeface="Arial" pitchFamily="32"/>
              <a:buChar char="•"/>
            </a:pPr>
            <a:r>
              <a:rPr lang="ru-RU" sz="2800" dirty="0">
                <a:solidFill>
                  <a:srgbClr val="000000"/>
                </a:solidFill>
                <a:latin typeface="Times New Roman" pitchFamily="18"/>
              </a:rPr>
              <a:t>ориентированность в основном на среднего ученика;</a:t>
            </a:r>
          </a:p>
          <a:p>
            <a:pPr marL="0" lvl="2" indent="0" rtl="0">
              <a:spcBef>
                <a:spcPts val="479"/>
              </a:spcBef>
              <a:spcAft>
                <a:spcPts val="1417"/>
              </a:spcAft>
              <a:buFont typeface="Arial" pitchFamily="32"/>
              <a:buChar char="•"/>
            </a:pPr>
            <a:r>
              <a:rPr lang="ru-RU" sz="2800" dirty="0">
                <a:solidFill>
                  <a:srgbClr val="000000"/>
                </a:solidFill>
                <a:latin typeface="Times New Roman" pitchFamily="18"/>
              </a:rPr>
              <a:t>высокая трудность обучения для слабого;</a:t>
            </a:r>
          </a:p>
          <a:p>
            <a:pPr marL="0" lvl="2" indent="0" rtl="0">
              <a:spcBef>
                <a:spcPts val="479"/>
              </a:spcBef>
              <a:spcAft>
                <a:spcPts val="1417"/>
              </a:spcAft>
              <a:buFont typeface="Arial" pitchFamily="32"/>
              <a:buChar char="•"/>
            </a:pPr>
            <a:r>
              <a:rPr lang="ru-RU" sz="2800" dirty="0">
                <a:solidFill>
                  <a:srgbClr val="000000"/>
                </a:solidFill>
                <a:latin typeface="Times New Roman" pitchFamily="18"/>
              </a:rPr>
              <a:t>торможение развития более сильного учащегося;</a:t>
            </a:r>
          </a:p>
          <a:p>
            <a:pPr marL="0" lvl="2" indent="0" rtl="0">
              <a:spcBef>
                <a:spcPts val="479"/>
              </a:spcBef>
              <a:spcAft>
                <a:spcPts val="1417"/>
              </a:spcAft>
              <a:buFont typeface="Arial" pitchFamily="32"/>
              <a:buChar char="•"/>
            </a:pPr>
            <a:r>
              <a:rPr lang="ru-RU" sz="2800" dirty="0">
                <a:solidFill>
                  <a:srgbClr val="000000"/>
                </a:solidFill>
                <a:latin typeface="Times New Roman" pitchFamily="18"/>
              </a:rPr>
              <a:t>невозможность полного учета и реализации в образовательном процессе индивидуальных особенностей учащихся.</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name="page56">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Подзаголовок 2"/>
          <p:cNvSpPr txBox="1">
            <a:spLocks noGrp="1"/>
          </p:cNvSpPr>
          <p:nvPr>
            <p:ph type="subTitle" idx="4294967295"/>
          </p:nvPr>
        </p:nvSpPr>
        <p:spPr>
          <a:xfrm>
            <a:off x="745919" y="720000"/>
            <a:ext cx="7894079" cy="6234480"/>
          </a:xfrm>
        </p:spPr>
        <p:txBody>
          <a:bodyPr anchor="ct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0" lvl="1" indent="0" rtl="0">
              <a:spcBef>
                <a:spcPts val="558"/>
              </a:spcBef>
              <a:spcAft>
                <a:spcPts val="1417"/>
              </a:spcAft>
              <a:buNone/>
            </a:pPr>
            <a:r>
              <a:rPr lang="ru-RU" sz="2800">
                <a:solidFill>
                  <a:srgbClr val="000000"/>
                </a:solidFill>
                <a:latin typeface="Times New Roman" pitchFamily="18"/>
              </a:rPr>
              <a:t>В начале нашего столетия в России появился еще один способ обучения, который впоследствии был назван </a:t>
            </a:r>
            <a:r>
              <a:rPr lang="ru-RU" sz="2800" i="1">
                <a:solidFill>
                  <a:srgbClr val="0066CC"/>
                </a:solidFill>
                <a:latin typeface="Times New Roman" pitchFamily="18"/>
              </a:rPr>
              <a:t>коллективным способом обучения.</a:t>
            </a:r>
            <a:r>
              <a:rPr lang="ru-RU" sz="2800">
                <a:solidFill>
                  <a:srgbClr val="0066CC"/>
                </a:solidFill>
                <a:latin typeface="Times New Roman" pitchFamily="18"/>
              </a:rPr>
              <a:t> </a:t>
            </a:r>
            <a:r>
              <a:rPr lang="ru-RU" sz="2800">
                <a:solidFill>
                  <a:srgbClr val="000000"/>
                </a:solidFill>
                <a:latin typeface="Times New Roman" pitchFamily="18"/>
              </a:rPr>
              <a:t>Основой новой формы явилась методика работы учащихся друг с другом. В ходе обучения учащиеся учили друг друга в парах в процессе так называемого организованного диалога. Состав пар постоянно менялся, и поэтому они получили название пар сменного состава. Учащиеся, изучив различные темы, объясняли их другим членам группы и, в свою очередь, выслушивали их объяснения и усваивали новый материал.  </a:t>
            </a:r>
          </a:p>
          <a:p>
            <a:pPr marL="0" lvl="0" indent="0" hangingPunct="1">
              <a:spcBef>
                <a:spcPts val="638"/>
              </a:spcBef>
              <a:spcAft>
                <a:spcPts val="1417"/>
              </a:spcAft>
              <a:buNone/>
            </a:pPr>
            <a:endParaRPr lang="ru-RU" sz="2400">
              <a:solidFill>
                <a:srgbClr val="000000"/>
              </a:solidFill>
              <a:latin typeface="Calibri" pitchFamily="34"/>
            </a:endParaRP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name="page57">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ru-RU"/>
          </a:p>
        </p:txBody>
      </p:sp>
      <p:sp>
        <p:nvSpPr>
          <p:cNvPr id="3" name="Содержимое 2"/>
          <p:cNvSpPr>
            <a:spLocks noGrp="1"/>
          </p:cNvSpPr>
          <p:nvPr>
            <p:ph idx="4294967295"/>
          </p:nvPr>
        </p:nvSpPr>
        <p:spPr>
          <a:noFill/>
          <a:ln w="0">
            <a:noFill/>
            <a:prstDash val="solid"/>
          </a:ln>
        </p:spPr>
        <p:txBody>
          <a:bodyPr/>
          <a:lstStyle/>
          <a:p>
            <a:endParaRPr lang="ru-RU" dirty="0"/>
          </a:p>
        </p:txBody>
      </p:sp>
      <p:sp>
        <p:nvSpPr>
          <p:cNvPr id="4" name="TextBox 3"/>
          <p:cNvSpPr txBox="1"/>
          <p:nvPr/>
        </p:nvSpPr>
        <p:spPr>
          <a:xfrm>
            <a:off x="720000" y="404664"/>
            <a:ext cx="7812440" cy="6255336"/>
          </a:xfrm>
          <a:prstGeom prst="rect">
            <a:avLst/>
          </a:prstGeom>
          <a:noFill/>
          <a:ln>
            <a:noFill/>
          </a:ln>
        </p:spPr>
        <p:txBody>
          <a:bodyPr lIns="0" tIns="0" rIns="0" bIns="0"/>
          <a:lstStyle>
            <a:defPPr lvl="0">
              <a:buClr>
                <a:srgbClr val="99284C"/>
              </a:buClr>
              <a:buSzPct val="75000"/>
              <a:buFont typeface="StarSymbol" pitchFamily="2"/>
              <a:buNone/>
            </a:defPPr>
            <a:lvl1pPr lvl="0">
              <a:buClr>
                <a:srgbClr val="99284C"/>
              </a:buClr>
              <a:buSzPct val="75000"/>
              <a:buFont typeface="StarSymbol" pitchFamily="2"/>
              <a:buChar char=""/>
            </a:lvl1pPr>
            <a:lvl2pPr lvl="1">
              <a:buClr>
                <a:srgbClr val="99284C"/>
              </a:buClr>
              <a:buSzPct val="75000"/>
              <a:buFont typeface="StarSymbol" pitchFamily="2"/>
              <a:buChar char=""/>
            </a:lvl2pPr>
            <a:lvl3pPr lvl="2">
              <a:buClr>
                <a:srgbClr val="99284C"/>
              </a:buClr>
              <a:buSzPct val="75000"/>
              <a:buFont typeface="StarSymbol" pitchFamily="2"/>
              <a:buChar char=""/>
            </a:lvl3pPr>
            <a:lvl4pPr lvl="3">
              <a:buClr>
                <a:srgbClr val="99284C"/>
              </a:buClr>
              <a:buSzPct val="75000"/>
              <a:buFont typeface="StarSymbol" pitchFamily="2"/>
              <a:buChar char=""/>
            </a:lvl4pPr>
            <a:lvl5pPr lvl="4">
              <a:buClr>
                <a:srgbClr val="99284C"/>
              </a:buClr>
              <a:buSzPct val="75000"/>
              <a:buFont typeface="StarSymbol" pitchFamily="2"/>
              <a:buChar char=""/>
            </a:lvl5pPr>
            <a:lvl6pPr lvl="5">
              <a:buClr>
                <a:srgbClr val="99284C"/>
              </a:buClr>
              <a:buSzPct val="75000"/>
              <a:buFont typeface="StarSymbol" pitchFamily="2"/>
              <a:buChar char=""/>
            </a:lvl6pPr>
            <a:lvl7pPr lvl="6">
              <a:buClr>
                <a:srgbClr val="99284C"/>
              </a:buClr>
              <a:buSzPct val="75000"/>
              <a:buFont typeface="StarSymbol" pitchFamily="2"/>
              <a:buChar char=""/>
            </a:lvl7pPr>
            <a:lvl8pPr lvl="7">
              <a:buClr>
                <a:srgbClr val="99284C"/>
              </a:buClr>
              <a:buSzPct val="75000"/>
              <a:buFont typeface="StarSymbol" pitchFamily="2"/>
              <a:buChar char=""/>
            </a:lvl8pPr>
            <a:lvl9pPr lvl="8">
              <a:buClr>
                <a:srgbClr val="99284C"/>
              </a:buClr>
              <a:buSzPct val="75000"/>
              <a:buFont typeface="StarSymbol" pitchFamily="2"/>
              <a:buChar char=""/>
            </a:lvl9pPr>
          </a:lstStyle>
          <a:p>
            <a:pPr marL="0" marR="0" lvl="0" indent="0" algn="l" rtl="0" hangingPunct="1">
              <a:spcBef>
                <a:spcPts val="558"/>
              </a:spcBef>
              <a:spcAft>
                <a:spcPts val="1417"/>
              </a:spcAft>
              <a:buNone/>
              <a:tabLst/>
            </a:pPr>
            <a:endParaRPr lang="ru-RU" sz="2800" b="0" i="0" u="none" strike="noStrike" spc="0" dirty="0">
              <a:ln>
                <a:noFill/>
              </a:ln>
              <a:solidFill>
                <a:srgbClr val="000000"/>
              </a:solidFill>
              <a:latin typeface="Times New Roman" pitchFamily="18"/>
              <a:ea typeface="Lucida Sans Unicode" pitchFamily="2"/>
              <a:cs typeface="Tahoma" pitchFamily="2"/>
            </a:endParaRPr>
          </a:p>
          <a:p>
            <a:pPr marL="0" marR="0" lvl="0" indent="0" algn="l" rtl="0" hangingPunct="1">
              <a:spcBef>
                <a:spcPts val="558"/>
              </a:spcBef>
              <a:spcAft>
                <a:spcPts val="1417"/>
              </a:spcAft>
              <a:buNone/>
              <a:tabLst/>
            </a:pPr>
            <a:r>
              <a:rPr lang="ru-RU" sz="2800" b="0" i="0" u="none" strike="noStrike" spc="0" dirty="0">
                <a:ln>
                  <a:noFill/>
                </a:ln>
                <a:solidFill>
                  <a:srgbClr val="000000"/>
                </a:solidFill>
                <a:latin typeface="Times New Roman" pitchFamily="18"/>
                <a:ea typeface="Lucida Sans Unicode" pitchFamily="2"/>
                <a:cs typeface="Tahoma" pitchFamily="2"/>
              </a:rPr>
              <a:t>Занятия проводились без уроков и расписания. Результаты обучения были поразительны - учащиеся за один год усваивали материал трех-четырех лет обучения. Полностью на коллективный способ обучения не перешла ни одна современная школа, так как не было получено разрешения на эксперимент. Однако отдельные элементы этой формы обучения используются во многих общеобразовательных учреждениях России.</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360000" y="720000"/>
            <a:ext cx="8229240" cy="630000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None/>
            </a:pPr>
            <a:r>
              <a:rPr lang="ru-RU" sz="2800" i="1">
                <a:solidFill>
                  <a:srgbClr val="0066CC"/>
                </a:solidFill>
                <a:latin typeface="Times New Roman" pitchFamily="18"/>
              </a:rPr>
              <a:t>Концептуальность</a:t>
            </a:r>
            <a:r>
              <a:rPr lang="ru-RU" sz="2800">
                <a:solidFill>
                  <a:srgbClr val="00B8FF"/>
                </a:solidFill>
                <a:latin typeface="Times New Roman" pitchFamily="18"/>
              </a:rPr>
              <a:t> </a:t>
            </a:r>
            <a:r>
              <a:rPr lang="ru-RU" sz="2800">
                <a:solidFill>
                  <a:srgbClr val="000000"/>
                </a:solidFill>
                <a:latin typeface="Times New Roman" pitchFamily="18"/>
              </a:rPr>
              <a:t>педагогической технологии предполагает, что каждой педагогической технологии должна быть присуща опора на определенную научную концепцию, включающую философское, психологическое, дидактическое и социально-педагогическое обоснование достижения образовательных целей.</a:t>
            </a:r>
          </a:p>
          <a:p>
            <a:pPr marL="0" lvl="0" indent="0" hangingPunct="1">
              <a:spcBef>
                <a:spcPts val="638"/>
              </a:spcBef>
              <a:spcAft>
                <a:spcPts val="1417"/>
              </a:spcAft>
              <a:buNone/>
            </a:pPr>
            <a:r>
              <a:rPr lang="ru-RU" sz="2800" i="1">
                <a:solidFill>
                  <a:srgbClr val="0066CC"/>
                </a:solidFill>
                <a:latin typeface="Times New Roman" pitchFamily="18"/>
              </a:rPr>
              <a:t>Системность </a:t>
            </a:r>
            <a:r>
              <a:rPr lang="ru-RU" sz="2800">
                <a:solidFill>
                  <a:srgbClr val="000000"/>
                </a:solidFill>
                <a:latin typeface="Times New Roman" pitchFamily="18"/>
              </a:rPr>
              <a:t>означает, что педагогическая технология должна обладать всеми признаками системы:</a:t>
            </a:r>
          </a:p>
          <a:p>
            <a:pPr marL="0" lvl="0" indent="0" hangingPunct="1">
              <a:spcBef>
                <a:spcPts val="638"/>
              </a:spcBef>
              <a:spcAft>
                <a:spcPts val="1417"/>
              </a:spcAft>
              <a:buSzPct val="45000"/>
              <a:buFont typeface="Arial" pitchFamily="32"/>
              <a:buChar char="•"/>
            </a:pPr>
            <a:r>
              <a:rPr lang="ru-RU" sz="2800">
                <a:solidFill>
                  <a:srgbClr val="000000"/>
                </a:solidFill>
                <a:latin typeface="Times New Roman" pitchFamily="18"/>
              </a:rPr>
              <a:t>логикой процесса,</a:t>
            </a:r>
          </a:p>
          <a:p>
            <a:pPr marL="0" lvl="0" indent="0" hangingPunct="1">
              <a:spcBef>
                <a:spcPts val="638"/>
              </a:spcBef>
              <a:spcAft>
                <a:spcPts val="1417"/>
              </a:spcAft>
              <a:buSzPct val="45000"/>
              <a:buFont typeface="Arial" pitchFamily="32"/>
              <a:buChar char="•"/>
            </a:pPr>
            <a:r>
              <a:rPr lang="ru-RU" sz="2800">
                <a:solidFill>
                  <a:srgbClr val="000000"/>
                </a:solidFill>
                <a:latin typeface="Times New Roman" pitchFamily="18"/>
              </a:rPr>
              <a:t>взаимосвязью его частей, целостностью.</a:t>
            </a:r>
          </a:p>
          <a:p>
            <a:pPr marL="0" lvl="0" indent="0" hangingPunct="1">
              <a:spcBef>
                <a:spcPts val="638"/>
              </a:spcBef>
              <a:spcAft>
                <a:spcPts val="1417"/>
              </a:spcAft>
              <a:buSzPct val="45000"/>
              <a:buFont typeface="Arial" pitchFamily="32"/>
              <a:buChar char="•"/>
            </a:pPr>
            <a:endParaRPr lang="ru-RU" sz="2800" b="1">
              <a:solidFill>
                <a:srgbClr val="000000"/>
              </a:solidFill>
              <a:latin typeface="Times New Roman" pitchFamily="18"/>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720000" y="1080000"/>
            <a:ext cx="7966440" cy="648000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SzPct val="45000"/>
              <a:buFont typeface="Arial" pitchFamily="32"/>
              <a:buChar char="•"/>
            </a:pPr>
            <a:r>
              <a:rPr lang="ru-RU" sz="2800" i="1">
                <a:solidFill>
                  <a:srgbClr val="0066CC"/>
                </a:solidFill>
                <a:latin typeface="Times New Roman" pitchFamily="18"/>
              </a:rPr>
              <a:t>Управляемость</a:t>
            </a:r>
            <a:r>
              <a:rPr lang="ru-RU" sz="2800">
                <a:solidFill>
                  <a:srgbClr val="0066CC"/>
                </a:solidFill>
                <a:latin typeface="Times New Roman" pitchFamily="18"/>
              </a:rPr>
              <a:t> </a:t>
            </a:r>
            <a:r>
              <a:rPr lang="ru-RU" sz="2800">
                <a:solidFill>
                  <a:srgbClr val="000000"/>
                </a:solidFill>
                <a:latin typeface="Times New Roman" pitchFamily="18"/>
              </a:rPr>
              <a:t>предполагает возможность диагностического целеполагания, планирования, проектирования процесса обучения, поэтапной диагностики, варьирования средств и методов с целью коррекции результатов.</a:t>
            </a:r>
          </a:p>
          <a:p>
            <a:pPr marL="0" lvl="0" indent="0" hangingPunct="1">
              <a:spcBef>
                <a:spcPts val="638"/>
              </a:spcBef>
              <a:spcAft>
                <a:spcPts val="1417"/>
              </a:spcAft>
              <a:buSzPct val="45000"/>
              <a:buFont typeface="Arial" pitchFamily="32"/>
              <a:buChar char="•"/>
            </a:pPr>
            <a:r>
              <a:rPr lang="ru-RU" sz="2800" i="1">
                <a:solidFill>
                  <a:srgbClr val="0066CC"/>
                </a:solidFill>
                <a:latin typeface="Times New Roman" pitchFamily="18"/>
              </a:rPr>
              <a:t>Эффективность</a:t>
            </a:r>
            <a:r>
              <a:rPr lang="ru-RU" sz="2800" i="1">
                <a:solidFill>
                  <a:srgbClr val="000000"/>
                </a:solidFill>
                <a:latin typeface="Times New Roman" pitchFamily="18"/>
              </a:rPr>
              <a:t>,</a:t>
            </a:r>
            <a:r>
              <a:rPr lang="ru-RU" sz="2800">
                <a:solidFill>
                  <a:srgbClr val="000000"/>
                </a:solidFill>
                <a:latin typeface="Times New Roman" pitchFamily="18"/>
              </a:rPr>
              <a:t> указывает на то, что современные педагогические технологии существуют в конкурентных условиях и должны быть эффективными по результатам и оптимальными по затратам, гарантировать достижение определенного стандарта обучения.</a:t>
            </a:r>
          </a:p>
          <a:p>
            <a:pPr marL="0" lvl="0" indent="0" hangingPunct="1">
              <a:spcBef>
                <a:spcPts val="638"/>
              </a:spcBef>
              <a:spcAft>
                <a:spcPts val="1417"/>
              </a:spcAft>
              <a:buSzPct val="45000"/>
              <a:buFont typeface="Arial" pitchFamily="32"/>
              <a:buChar char="•"/>
            </a:pPr>
            <a:endParaRPr lang="ru-RU" sz="2400" b="1">
              <a:solidFill>
                <a:srgbClr val="000000"/>
              </a:solidFill>
              <a:latin typeface="Calibri"/>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ru-RU"/>
          </a:p>
        </p:txBody>
      </p:sp>
      <p:sp>
        <p:nvSpPr>
          <p:cNvPr id="3" name="Содержимое 2"/>
          <p:cNvSpPr>
            <a:spLocks noGrp="1"/>
          </p:cNvSpPr>
          <p:nvPr>
            <p:ph idx="4294967295"/>
          </p:nvPr>
        </p:nvSpPr>
        <p:spPr>
          <a:xfrm>
            <a:off x="971600" y="4581128"/>
            <a:ext cx="3456384" cy="1440160"/>
          </a:xfrm>
          <a:noFill/>
          <a:ln w="0">
            <a:noFill/>
            <a:prstDash val="solid"/>
          </a:ln>
        </p:spPr>
        <p:txBody>
          <a:bodyPr/>
          <a:lstStyle/>
          <a:p>
            <a:endParaRPr lang="ru-RU" dirty="0"/>
          </a:p>
        </p:txBody>
      </p:sp>
      <p:sp>
        <p:nvSpPr>
          <p:cNvPr id="4" name="TextBox 3"/>
          <p:cNvSpPr txBox="1"/>
          <p:nvPr/>
        </p:nvSpPr>
        <p:spPr>
          <a:xfrm>
            <a:off x="1080000" y="1260000"/>
            <a:ext cx="7211160" cy="4870440"/>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l" rtl="0" hangingPunct="1">
              <a:lnSpc>
                <a:spcPct val="100000"/>
              </a:lnSpc>
              <a:spcBef>
                <a:spcPts val="638"/>
              </a:spcBef>
              <a:spcAft>
                <a:spcPts val="1417"/>
              </a:spcAft>
              <a:buNone/>
              <a:tabLst/>
            </a:pPr>
            <a:endParaRPr lang="ru-RU" sz="3200" b="0" i="1" u="none" strike="noStrike" kern="1200" spc="0">
              <a:ln>
                <a:noFill/>
              </a:ln>
              <a:solidFill>
                <a:srgbClr val="0066CC"/>
              </a:solidFill>
              <a:latin typeface="Times New Roman" pitchFamily="18"/>
              <a:ea typeface="Lucida Sans Unicode" pitchFamily="2"/>
              <a:cs typeface="Mangal" pitchFamily="2"/>
            </a:endParaRPr>
          </a:p>
          <a:p>
            <a:pPr marL="0" marR="0" lvl="0" indent="0" algn="l" rtl="0" hangingPunct="1">
              <a:lnSpc>
                <a:spcPct val="100000"/>
              </a:lnSpc>
              <a:spcBef>
                <a:spcPts val="638"/>
              </a:spcBef>
              <a:spcAft>
                <a:spcPts val="1417"/>
              </a:spcAft>
              <a:buNone/>
              <a:tabLst/>
            </a:pPr>
            <a:r>
              <a:rPr lang="ru-RU" sz="2800" b="0" i="1" u="none" strike="noStrike" kern="1200" spc="0">
                <a:ln>
                  <a:noFill/>
                </a:ln>
                <a:solidFill>
                  <a:srgbClr val="0066CC"/>
                </a:solidFill>
                <a:latin typeface="Times New Roman" pitchFamily="18"/>
                <a:ea typeface="Lucida Sans Unicode" pitchFamily="2"/>
                <a:cs typeface="Mangal" pitchFamily="2"/>
              </a:rPr>
              <a:t>Воспроизводимость</a:t>
            </a:r>
            <a:r>
              <a:rPr lang="ru-RU" sz="2800" b="0" i="0" u="none" strike="noStrike" kern="1200" spc="0">
                <a:ln>
                  <a:noFill/>
                </a:ln>
                <a:solidFill>
                  <a:srgbClr val="0066CC"/>
                </a:solidFill>
                <a:latin typeface="Times New Roman" pitchFamily="18"/>
                <a:ea typeface="Lucida Sans Unicode" pitchFamily="2"/>
                <a:cs typeface="Mangal" pitchFamily="2"/>
              </a:rPr>
              <a:t> </a:t>
            </a:r>
            <a:r>
              <a:rPr lang="ru-RU" sz="2800" b="0" i="0" u="none" strike="noStrike" kern="1200" spc="0">
                <a:ln>
                  <a:noFill/>
                </a:ln>
                <a:solidFill>
                  <a:srgbClr val="000000"/>
                </a:solidFill>
                <a:latin typeface="Times New Roman" pitchFamily="18"/>
                <a:ea typeface="Lucida Sans Unicode" pitchFamily="2"/>
                <a:cs typeface="Mangal" pitchFamily="2"/>
              </a:rPr>
              <a:t>- подразумевает возможность применения (повторения, воспроизведения) педагогической технологии в других однотипных образовательных учреждениях, другими субъектами.</a:t>
            </a:r>
          </a:p>
          <a:p>
            <a:pPr marL="0" marR="0" lvl="0" indent="0" algn="l" rtl="0" hangingPunct="1">
              <a:lnSpc>
                <a:spcPct val="100000"/>
              </a:lnSpc>
              <a:spcBef>
                <a:spcPts val="638"/>
              </a:spcBef>
              <a:spcAft>
                <a:spcPts val="1417"/>
              </a:spcAft>
              <a:buNone/>
              <a:tabLst/>
            </a:pPr>
            <a:endParaRPr lang="ru-RU" sz="3200" b="0" i="0" u="none" strike="noStrike" kern="1200" spc="0">
              <a:ln>
                <a:noFill/>
              </a:ln>
              <a:solidFill>
                <a:srgbClr val="000000"/>
              </a:solidFill>
              <a:latin typeface="Times New Roman" pitchFamily="18"/>
              <a:ea typeface="Lucida Sans Unicode" pitchFamily="2"/>
              <a:cs typeface="Mangal" pitchFamily="2"/>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1142640"/>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endParaRPr lang="ru-RU"/>
          </a:p>
        </p:txBody>
      </p:sp>
      <p:sp>
        <p:nvSpPr>
          <p:cNvPr id="3" name="Содержимое 2"/>
          <p:cNvSpPr txBox="1">
            <a:spLocks noGrp="1"/>
          </p:cNvSpPr>
          <p:nvPr>
            <p:ph type="body" idx="4294967295"/>
          </p:nvPr>
        </p:nvSpPr>
        <p:spPr>
          <a:xfrm>
            <a:off x="457200" y="1600200"/>
            <a:ext cx="8229240" cy="4525560"/>
          </a:xfrm>
        </p:spPr>
        <p:txBody>
          <a:bodyPr wrap="square" lIns="90000" tIns="45000" rIns="90000" bIns="45000" anchor="t"/>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lvl="0" indent="0" hangingPunct="1">
              <a:spcBef>
                <a:spcPts val="638"/>
              </a:spcBef>
              <a:spcAft>
                <a:spcPts val="1417"/>
              </a:spcAft>
              <a:buNone/>
            </a:pPr>
            <a:endParaRPr lang="ru-RU" sz="2400">
              <a:solidFill>
                <a:srgbClr val="000000"/>
              </a:solidFill>
              <a:latin typeface="Calibri"/>
            </a:endParaRPr>
          </a:p>
          <a:p>
            <a:pPr marL="0" lvl="0" indent="0" hangingPunct="1">
              <a:spcBef>
                <a:spcPts val="638"/>
              </a:spcBef>
              <a:spcAft>
                <a:spcPts val="1417"/>
              </a:spcAft>
              <a:buNone/>
            </a:pPr>
            <a:r>
              <a:rPr lang="ru-RU" sz="2400">
                <a:solidFill>
                  <a:srgbClr val="000000"/>
                </a:solidFill>
                <a:latin typeface="Calibri"/>
              </a:rPr>
              <a:t> </a:t>
            </a:r>
            <a:r>
              <a:rPr lang="ru-RU" sz="2800">
                <a:solidFill>
                  <a:srgbClr val="000000"/>
                </a:solidFill>
                <a:latin typeface="Times New Roman" pitchFamily="18"/>
              </a:rPr>
              <a:t>Перечисленные критерии технологичности определяют структуру п</a:t>
            </a:r>
            <a:r>
              <a:rPr lang="ru-RU" sz="2800">
                <a:solidFill>
                  <a:srgbClr val="0066CC"/>
                </a:solidFill>
                <a:latin typeface="Times New Roman" pitchFamily="18"/>
              </a:rPr>
              <a:t>едагогической технологии,</a:t>
            </a:r>
            <a:r>
              <a:rPr lang="ru-RU" sz="2800">
                <a:solidFill>
                  <a:srgbClr val="000000"/>
                </a:solidFill>
                <a:latin typeface="Times New Roman" pitchFamily="18"/>
              </a:rPr>
              <a:t> которая включает в себя три части:</a:t>
            </a:r>
          </a:p>
          <a:p>
            <a:pPr marL="0" lvl="0" indent="0" hangingPunct="1">
              <a:spcBef>
                <a:spcPts val="638"/>
              </a:spcBef>
              <a:spcAft>
                <a:spcPts val="1417"/>
              </a:spcAft>
              <a:buSzPct val="45000"/>
              <a:buFont typeface="Arial" pitchFamily="32"/>
              <a:buChar char="•"/>
            </a:pPr>
            <a:r>
              <a:rPr lang="ru-RU" sz="2800">
                <a:solidFill>
                  <a:srgbClr val="000000"/>
                </a:solidFill>
                <a:latin typeface="Times New Roman" pitchFamily="18"/>
              </a:rPr>
              <a:t>концептуальная основа;</a:t>
            </a:r>
          </a:p>
          <a:p>
            <a:pPr marL="0" lvl="0" indent="0" hangingPunct="1">
              <a:spcBef>
                <a:spcPts val="638"/>
              </a:spcBef>
              <a:spcAft>
                <a:spcPts val="1417"/>
              </a:spcAft>
              <a:buSzPct val="45000"/>
              <a:buFont typeface="Arial" pitchFamily="32"/>
              <a:buChar char="•"/>
            </a:pPr>
            <a:r>
              <a:rPr lang="ru-RU" sz="2800">
                <a:solidFill>
                  <a:srgbClr val="000000"/>
                </a:solidFill>
                <a:latin typeface="Times New Roman" pitchFamily="18"/>
              </a:rPr>
              <a:t>cодержательный компонент обучения;</a:t>
            </a:r>
          </a:p>
          <a:p>
            <a:pPr marL="0" lvl="0" indent="0" hangingPunct="1">
              <a:spcBef>
                <a:spcPts val="638"/>
              </a:spcBef>
              <a:spcAft>
                <a:spcPts val="1417"/>
              </a:spcAft>
              <a:buSzPct val="45000"/>
              <a:buFont typeface="Arial" pitchFamily="32"/>
              <a:buChar char="•"/>
            </a:pPr>
            <a:r>
              <a:rPr lang="ru-RU" sz="2800">
                <a:solidFill>
                  <a:srgbClr val="000000"/>
                </a:solidFill>
                <a:latin typeface="Times New Roman" pitchFamily="18"/>
              </a:rPr>
              <a:t>процессуальная часть - технологический процесс</a:t>
            </a:r>
          </a:p>
          <a:p>
            <a:pPr marL="0" lvl="0" indent="0" hangingPunct="1">
              <a:spcBef>
                <a:spcPts val="638"/>
              </a:spcBef>
              <a:spcAft>
                <a:spcPts val="1417"/>
              </a:spcAft>
              <a:buNone/>
            </a:pPr>
            <a:endParaRPr lang="ru-RU" sz="2400">
              <a:solidFill>
                <a:srgbClr val="000000"/>
              </a:solidFill>
              <a:latin typeface="Calibri"/>
            </a:endParaRPr>
          </a:p>
        </p:txBody>
      </p:sp>
      <p:sp>
        <p:nvSpPr>
          <p:cNvPr id="4" name="TextBox 3"/>
          <p:cNvSpPr txBox="1"/>
          <p:nvPr/>
        </p:nvSpPr>
        <p:spPr>
          <a:xfrm>
            <a:off x="720000" y="720000"/>
            <a:ext cx="7740000" cy="1260000"/>
          </a:xfrm>
          <a:prstGeom prst="rect">
            <a:avLst/>
          </a:prstGeom>
          <a:noFill/>
          <a:ln>
            <a:noFill/>
          </a:ln>
        </p:spPr>
        <p:txBody>
          <a:bodyPr lIns="0" tIns="0" rIns="0" bIns="0"/>
          <a:lstStyle>
            <a:defPPr marL="504000" marR="0" lvl="0" indent="-432000" algn="l">
              <a:spcBef>
                <a:spcPts val="0"/>
              </a:spcBef>
              <a:spcAft>
                <a:spcPts val="0"/>
              </a:spcAft>
              <a:buClr>
                <a:srgbClr val="99284C"/>
              </a:buClr>
              <a:buSzPct val="75000"/>
              <a:buFont typeface="StarSymbol" pitchFamily="2"/>
              <a:buNone/>
              <a:defRPr lang="ru-RU" sz="291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ru-RU" sz="291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ru-RU" sz="254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ru-RU" sz="21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ru-RU" sz="1820" b="0" i="0" u="none" strike="noStrike">
                <a:ln>
                  <a:noFill/>
                </a:ln>
                <a:solidFill>
                  <a:srgbClr val="333333"/>
                </a:solidFill>
                <a:latin typeface="Albany" pitchFamily="34"/>
                <a:ea typeface="Lucida Sans Unicode" pitchFamily="2"/>
                <a:cs typeface="Tahoma" pitchFamily="2"/>
              </a:defRPr>
            </a:lvl9pPr>
          </a:lstStyle>
          <a:p>
            <a:pPr marL="0" marR="0" lvl="0" indent="0" algn="l" rtl="0" hangingPunct="1">
              <a:spcBef>
                <a:spcPts val="638"/>
              </a:spcBef>
              <a:spcAft>
                <a:spcPts val="1417"/>
              </a:spcAft>
              <a:buNone/>
              <a:tabLst/>
            </a:pPr>
            <a:r>
              <a:rPr lang="ru-RU" sz="3200" b="1" i="0" u="none" strike="noStrike" spc="0">
                <a:solidFill>
                  <a:srgbClr val="FF0000"/>
                </a:solidFill>
                <a:latin typeface="Times New Roman" pitchFamily="18"/>
                <a:ea typeface="Lucida Sans Unicode" pitchFamily="2"/>
                <a:cs typeface="Tahoma" pitchFamily="2"/>
              </a:rPr>
              <a:t>Структура педагогической технологии</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Обычный">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Обычный 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rs-novelty">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2837</Words>
  <Application>Microsoft Office PowerPoint</Application>
  <PresentationFormat>Экран (4:3)</PresentationFormat>
  <Paragraphs>208</Paragraphs>
  <Slides>57</Slides>
  <Notes>57</Notes>
  <HiddenSlides>0</HiddenSlides>
  <MMClips>0</MMClips>
  <ScaleCrop>false</ScaleCrop>
  <HeadingPairs>
    <vt:vector size="4" baseType="variant">
      <vt:variant>
        <vt:lpstr>Тема</vt:lpstr>
      </vt:variant>
      <vt:variant>
        <vt:i4>3</vt:i4>
      </vt:variant>
      <vt:variant>
        <vt:lpstr>Заголовки слайдов</vt:lpstr>
      </vt:variant>
      <vt:variant>
        <vt:i4>57</vt:i4>
      </vt:variant>
    </vt:vector>
  </HeadingPairs>
  <TitlesOfParts>
    <vt:vector size="60" baseType="lpstr">
      <vt:lpstr>Обычный</vt:lpstr>
      <vt:lpstr>Обычный 1</vt:lpstr>
      <vt:lpstr>prs-novelty</vt:lpstr>
      <vt:lpstr>Понятие  "педагогической технологии"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Индивидуальное обучение</vt:lpstr>
      <vt:lpstr>Слайд 50</vt:lpstr>
      <vt:lpstr>Слайд 51</vt:lpstr>
      <vt:lpstr>Слайд 52</vt:lpstr>
      <vt:lpstr>Слайд 53</vt:lpstr>
      <vt:lpstr>Слайд 54</vt:lpstr>
      <vt:lpstr>Слайд 55</vt:lpstr>
      <vt:lpstr>Слайд 56</vt:lpstr>
      <vt:lpstr>Слайд 57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Понятие  "педагогической технологии"</dc:title>
  <dc:creator>Елена</dc:creator>
  <cp:lastModifiedBy>Елена</cp:lastModifiedBy>
  <cp:revision>6</cp:revision>
  <dcterms:modified xsi:type="dcterms:W3CDTF">2011-12-31T11:13:48Z</dcterms:modified>
</cp:coreProperties>
</file>