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5" r:id="rId3"/>
    <p:sldId id="257" r:id="rId4"/>
    <p:sldId id="25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2" r:id="rId15"/>
    <p:sldId id="263" r:id="rId16"/>
    <p:sldId id="279" r:id="rId17"/>
    <p:sldId id="280" r:id="rId18"/>
    <p:sldId id="281" r:id="rId19"/>
    <p:sldId id="286" r:id="rId20"/>
    <p:sldId id="285" r:id="rId21"/>
    <p:sldId id="282" r:id="rId22"/>
    <p:sldId id="283" r:id="rId23"/>
    <p:sldId id="266" r:id="rId24"/>
    <p:sldId id="268" r:id="rId25"/>
    <p:sldId id="284" r:id="rId26"/>
    <p:sldId id="287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2.package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3.package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4.package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5.package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6.package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7.package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8.package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189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Удовлетворяет ли Вас качество преподаваемых предметов в школе?</a:t>
            </a:r>
          </a:p>
        </c:rich>
      </c:tx>
      <c:layout>
        <c:manualLayout>
          <c:xMode val="edge"/>
          <c:yMode val="edge"/>
          <c:x val="0.18210862619808307"/>
          <c:y val="2.0183486238532077E-2"/>
        </c:manualLayout>
      </c:layout>
      <c:spPr>
        <a:noFill/>
        <a:ln w="30893">
          <a:noFill/>
        </a:ln>
      </c:spPr>
    </c:title>
    <c:plotArea>
      <c:layout>
        <c:manualLayout>
          <c:layoutTarget val="inner"/>
          <c:xMode val="edge"/>
          <c:yMode val="edge"/>
          <c:x val="0.12011729968885487"/>
          <c:y val="0.22401211928914283"/>
          <c:w val="0.56819139528754614"/>
          <c:h val="0.7323355761483935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15447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5447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5447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-5.0797932769161436E-3"/>
                  <c:y val="-1.7874163546191733E-2"/>
                </c:manualLayout>
              </c:layout>
              <c:tx>
                <c:rich>
                  <a:bodyPr/>
                  <a:lstStyle/>
                  <a:p>
                    <a:pPr>
                      <a:defRPr sz="2189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/>
                      <a:t>6%</a:t>
                    </a:r>
                  </a:p>
                </c:rich>
              </c:tx>
              <c:spPr>
                <a:noFill/>
                <a:ln w="30893">
                  <a:noFill/>
                </a:ln>
              </c:spPr>
              <c:dLblPos val="bestFit"/>
            </c:dLbl>
            <c:numFmt formatCode="0%" sourceLinked="0"/>
            <c:spPr>
              <a:noFill/>
              <a:ln w="30893">
                <a:noFill/>
              </a:ln>
            </c:spPr>
            <c:txPr>
              <a:bodyPr/>
              <a:lstStyle/>
              <a:p>
                <a:pPr>
                  <a:defRPr sz="218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Sheet1!$B$2:$D$2</c:f>
              <c:numCache>
                <c:formatCode>dd/mmm</c:formatCode>
                <c:ptCount val="3"/>
                <c:pt idx="0" formatCode="General">
                  <c:v>76</c:v>
                </c:pt>
                <c:pt idx="1">
                  <c:v>16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5447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5447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5447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0893">
                <a:noFill/>
              </a:ln>
            </c:spPr>
            <c:txPr>
              <a:bodyPr/>
              <a:lstStyle/>
              <a:p>
                <a:pPr>
                  <a:defRPr sz="218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5447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5447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5447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0893">
                <a:noFill/>
              </a:ln>
            </c:spPr>
            <c:txPr>
              <a:bodyPr/>
              <a:lstStyle/>
              <a:p>
                <a:pPr>
                  <a:defRPr sz="218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Percent val="1"/>
        </c:dLbls>
        <c:firstSliceAng val="0"/>
      </c:pieChart>
      <c:spPr>
        <a:solidFill>
          <a:srgbClr val="C0C0C0"/>
        </a:solidFill>
        <a:ln w="15447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6517571884984104"/>
          <c:y val="0.51926605504587153"/>
          <c:w val="0.1725239616613419"/>
          <c:h val="0.19449541284403699"/>
        </c:manualLayout>
      </c:layout>
      <c:spPr>
        <a:solidFill>
          <a:srgbClr val="FFFFFF"/>
        </a:solidFill>
        <a:ln w="3862">
          <a:solidFill>
            <a:srgbClr val="000000"/>
          </a:solidFill>
          <a:prstDash val="solid"/>
        </a:ln>
      </c:spPr>
      <c:txPr>
        <a:bodyPr/>
        <a:lstStyle/>
        <a:p>
          <a:pPr>
            <a:defRPr sz="2013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solidFill>
      <a:schemeClr val="tx1"/>
    </a:solidFill>
    <a:ln>
      <a:noFill/>
    </a:ln>
  </c:spPr>
  <c:txPr>
    <a:bodyPr/>
    <a:lstStyle/>
    <a:p>
      <a:pPr>
        <a:defRPr sz="2189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76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Чувствуете ли Вы, что ваш ребенок любит школу?</a:t>
            </a:r>
          </a:p>
        </c:rich>
      </c:tx>
      <c:layout>
        <c:manualLayout>
          <c:xMode val="edge"/>
          <c:yMode val="edge"/>
          <c:x val="0.10124610591900318"/>
          <c:y val="2.0338983050847435E-2"/>
        </c:manualLayout>
      </c:layout>
      <c:spPr>
        <a:noFill/>
        <a:ln w="26760">
          <a:noFill/>
        </a:ln>
      </c:spPr>
    </c:title>
    <c:plotArea>
      <c:layout>
        <c:manualLayout>
          <c:layoutTarget val="inner"/>
          <c:xMode val="edge"/>
          <c:yMode val="edge"/>
          <c:x val="0.15252936612367171"/>
          <c:y val="0.14406090011659795"/>
          <c:w val="0.5725530479976636"/>
          <c:h val="0.7088759026272815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13380">
              <a:solidFill>
                <a:srgbClr val="000000"/>
              </a:solidFill>
              <a:prstDash val="solid"/>
            </a:ln>
          </c:spPr>
          <c:explosion val="3"/>
          <c:dPt>
            <c:idx val="1"/>
            <c:spPr>
              <a:solidFill>
                <a:srgbClr val="993366"/>
              </a:solidFill>
              <a:ln w="1338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338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6760">
                <a:noFill/>
              </a:ln>
            </c:spPr>
            <c:txPr>
              <a:bodyPr/>
              <a:lstStyle/>
              <a:p>
                <a:pPr>
                  <a:defRPr sz="19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65.599999999999994</c:v>
                </c:pt>
                <c:pt idx="1">
                  <c:v>29.4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338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338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338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6760">
                <a:noFill/>
              </a:ln>
            </c:spPr>
            <c:txPr>
              <a:bodyPr/>
              <a:lstStyle/>
              <a:p>
                <a:pPr>
                  <a:defRPr sz="19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338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338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338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6760">
                <a:noFill/>
              </a:ln>
            </c:spPr>
            <c:txPr>
              <a:bodyPr/>
              <a:lstStyle/>
              <a:p>
                <a:pPr>
                  <a:defRPr sz="194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Percent val="1"/>
        </c:dLbls>
        <c:firstSliceAng val="0"/>
      </c:pieChart>
      <c:spPr>
        <a:solidFill>
          <a:srgbClr val="C0C0C0"/>
        </a:solidFill>
        <a:ln w="1338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087227414330277"/>
          <c:y val="0.4576271186440678"/>
          <c:w val="0.17289719626168223"/>
          <c:h val="0.18983050847457628"/>
        </c:manualLayout>
      </c:layout>
      <c:spPr>
        <a:noFill/>
        <a:ln w="3345">
          <a:solidFill>
            <a:srgbClr val="000000"/>
          </a:solidFill>
          <a:prstDash val="solid"/>
        </a:ln>
      </c:spPr>
      <c:txPr>
        <a:bodyPr/>
        <a:lstStyle/>
        <a:p>
          <a:pPr>
            <a:defRPr sz="1791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solidFill>
      <a:schemeClr val="tx1"/>
    </a:solidFill>
    <a:ln>
      <a:noFill/>
    </a:ln>
  </c:spPr>
  <c:txPr>
    <a:bodyPr/>
    <a:lstStyle/>
    <a:p>
      <a:pPr>
        <a:defRPr sz="1949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63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Удовлетворяют ли Вас учителя, работающие с вашим ребенком?</a:t>
            </a:r>
          </a:p>
        </c:rich>
      </c:tx>
      <c:layout>
        <c:manualLayout>
          <c:xMode val="edge"/>
          <c:yMode val="edge"/>
          <c:x val="0.18197879858657257"/>
          <c:y val="2.5423728813559355E-2"/>
        </c:manualLayout>
      </c:layout>
      <c:spPr>
        <a:noFill/>
        <a:ln w="29105">
          <a:noFill/>
        </a:ln>
      </c:spPr>
    </c:title>
    <c:plotArea>
      <c:layout>
        <c:manualLayout>
          <c:layoutTarget val="inner"/>
          <c:xMode val="edge"/>
          <c:yMode val="edge"/>
          <c:x val="0.20352974628171477"/>
          <c:y val="0.21429390661169179"/>
          <c:w val="0.53040616797900209"/>
          <c:h val="0.7214822741973415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14552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7030A0"/>
              </a:solidFill>
              <a:ln w="14552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4552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FF00"/>
              </a:solidFill>
              <a:ln w="14552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9105">
                <a:noFill/>
              </a:ln>
            </c:spPr>
            <c:txPr>
              <a:bodyPr/>
              <a:lstStyle/>
              <a:p>
                <a:pPr>
                  <a:defRPr sz="1862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78</c:v>
                </c:pt>
                <c:pt idx="1">
                  <c:v>11.7</c:v>
                </c:pt>
                <c:pt idx="2">
                  <c:v>10.3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4552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4552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4552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9105">
                <a:noFill/>
              </a:ln>
            </c:spPr>
            <c:txPr>
              <a:bodyPr/>
              <a:lstStyle/>
              <a:p>
                <a:pPr>
                  <a:defRPr sz="186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4552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4552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4552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9105">
                <a:noFill/>
              </a:ln>
            </c:spPr>
            <c:txPr>
              <a:bodyPr/>
              <a:lstStyle/>
              <a:p>
                <a:pPr>
                  <a:defRPr sz="186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Percent val="1"/>
        </c:dLbls>
        <c:firstSliceAng val="0"/>
      </c:pieChart>
      <c:spPr>
        <a:solidFill>
          <a:srgbClr val="C0C0C0"/>
        </a:solidFill>
        <a:ln w="14552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625441696113132"/>
          <c:y val="0.49491525423728838"/>
          <c:w val="0.17491166077738532"/>
          <c:h val="0.16949152542372881"/>
        </c:manualLayout>
      </c:layout>
      <c:spPr>
        <a:noFill/>
        <a:ln w="3638">
          <a:solidFill>
            <a:srgbClr val="000000"/>
          </a:solidFill>
          <a:prstDash val="solid"/>
        </a:ln>
      </c:spPr>
      <c:txPr>
        <a:bodyPr/>
        <a:lstStyle/>
        <a:p>
          <a:pPr>
            <a:defRPr sz="1713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solidFill>
      <a:schemeClr val="tx1"/>
    </a:solidFill>
    <a:ln>
      <a:noFill/>
    </a:ln>
  </c:spPr>
  <c:txPr>
    <a:bodyPr/>
    <a:lstStyle/>
    <a:p>
      <a:pPr>
        <a:defRPr sz="186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31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dirty="0">
                <a:solidFill>
                  <a:schemeClr val="bg2"/>
                </a:solidFill>
              </a:rPr>
              <a:t>Удовлетворены ли Вы качеством информирования вас об учебных успехах и поведении ребенка?</a:t>
            </a:r>
          </a:p>
        </c:rich>
      </c:tx>
      <c:layout>
        <c:manualLayout>
          <c:xMode val="edge"/>
          <c:yMode val="edge"/>
          <c:x val="0.18065704286964129"/>
          <c:y val="4.161507531111136E-2"/>
        </c:manualLayout>
      </c:layout>
      <c:spPr>
        <a:noFill/>
        <a:ln w="28278">
          <a:noFill/>
        </a:ln>
      </c:spPr>
    </c:title>
    <c:plotArea>
      <c:layout>
        <c:manualLayout>
          <c:layoutTarget val="inner"/>
          <c:xMode val="edge"/>
          <c:yMode val="edge"/>
          <c:x val="0.19513484251968508"/>
          <c:y val="0.18913139518426939"/>
          <c:w val="0.57923370516185457"/>
          <c:h val="0.771995626753530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14139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FF00"/>
              </a:solidFill>
              <a:ln w="14139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6600"/>
              </a:solidFill>
              <a:ln w="14139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00FF"/>
              </a:solidFill>
              <a:ln w="14139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8278">
                <a:noFill/>
              </a:ln>
            </c:spPr>
            <c:txPr>
              <a:bodyPr/>
              <a:lstStyle/>
              <a:p>
                <a:pPr>
                  <a:defRPr sz="1920" b="1" i="0" u="none" strike="noStrike" baseline="0">
                    <a:solidFill>
                      <a:schemeClr val="bg2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86.2</c:v>
                </c:pt>
                <c:pt idx="1">
                  <c:v>12.4</c:v>
                </c:pt>
                <c:pt idx="2">
                  <c:v>1.4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4139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4139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4139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8278">
                <a:noFill/>
              </a:ln>
            </c:spPr>
            <c:txPr>
              <a:bodyPr/>
              <a:lstStyle/>
              <a:p>
                <a:pPr>
                  <a:defRPr sz="192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4139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4139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4139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8278">
                <a:noFill/>
              </a:ln>
            </c:spPr>
            <c:txPr>
              <a:bodyPr/>
              <a:lstStyle/>
              <a:p>
                <a:pPr>
                  <a:defRPr sz="192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Percent val="1"/>
        </c:dLbls>
        <c:firstSliceAng val="0"/>
      </c:pieChart>
      <c:spPr>
        <a:solidFill>
          <a:srgbClr val="C0C0C0"/>
        </a:solidFill>
        <a:ln w="14139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22591362126247"/>
          <c:y val="0.54067796610169494"/>
          <c:w val="0.16943521594684391"/>
          <c:h val="0.17457627118644084"/>
        </c:manualLayout>
      </c:layout>
      <c:spPr>
        <a:noFill/>
        <a:ln w="3535">
          <a:solidFill>
            <a:srgbClr val="000000"/>
          </a:solidFill>
          <a:prstDash val="solid"/>
        </a:ln>
      </c:spPr>
      <c:txPr>
        <a:bodyPr/>
        <a:lstStyle/>
        <a:p>
          <a:pPr>
            <a:defRPr sz="1765" b="1" i="0" u="none" strike="noStrike" baseline="0">
              <a:solidFill>
                <a:schemeClr val="bg2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solidFill>
      <a:srgbClr val="9999FF"/>
    </a:solidFill>
    <a:ln>
      <a:noFill/>
    </a:ln>
  </c:spPr>
  <c:txPr>
    <a:bodyPr/>
    <a:lstStyle/>
    <a:p>
      <a:pPr>
        <a:defRPr sz="192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74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Устраивает ли Вас то, как в школе следят за посещаемостью?</a:t>
            </a:r>
          </a:p>
        </c:rich>
      </c:tx>
      <c:layout>
        <c:manualLayout>
          <c:xMode val="edge"/>
          <c:yMode val="edge"/>
          <c:x val="0.16639477977161488"/>
          <c:y val="2.2033898305084773E-2"/>
        </c:manualLayout>
      </c:layout>
      <c:spPr>
        <a:noFill/>
        <a:ln w="29047">
          <a:noFill/>
        </a:ln>
      </c:spPr>
    </c:title>
    <c:plotArea>
      <c:layout>
        <c:manualLayout>
          <c:layoutTarget val="inner"/>
          <c:xMode val="edge"/>
          <c:yMode val="edge"/>
          <c:x val="0.13275328083989524"/>
          <c:y val="0.13566170118278753"/>
          <c:w val="0.6166996937882776"/>
          <c:h val="0.8243146647004703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14523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FF00"/>
              </a:solidFill>
              <a:ln w="14523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339966"/>
              </a:solidFill>
              <a:ln w="14523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0000"/>
              </a:solidFill>
              <a:ln w="14523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9047">
                <a:noFill/>
              </a:ln>
            </c:spPr>
            <c:txPr>
              <a:bodyPr/>
              <a:lstStyle/>
              <a:p>
                <a:pPr>
                  <a:defRPr sz="203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95</c:v>
                </c:pt>
                <c:pt idx="1">
                  <c:v>3.2</c:v>
                </c:pt>
                <c:pt idx="2">
                  <c:v>1.8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4523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4523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4523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9047">
                <a:noFill/>
              </a:ln>
            </c:spPr>
            <c:txPr>
              <a:bodyPr/>
              <a:lstStyle/>
              <a:p>
                <a:pPr>
                  <a:defRPr sz="203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4523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4523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4523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9047">
                <a:noFill/>
              </a:ln>
            </c:spPr>
            <c:txPr>
              <a:bodyPr/>
              <a:lstStyle/>
              <a:p>
                <a:pPr>
                  <a:defRPr sz="203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Sheet1!$B$1:$D$1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Percent val="1"/>
        </c:dLbls>
        <c:firstSliceAng val="0"/>
      </c:pieChart>
      <c:spPr>
        <a:solidFill>
          <a:srgbClr val="C0C0C0"/>
        </a:solidFill>
        <a:ln w="14523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56606851549757"/>
          <c:y val="0.48474576271186448"/>
          <c:w val="0.17618270799347469"/>
          <c:h val="0.1796610169491524"/>
        </c:manualLayout>
      </c:layout>
      <c:spPr>
        <a:noFill/>
        <a:ln w="3631">
          <a:solidFill>
            <a:srgbClr val="000000"/>
          </a:solidFill>
          <a:prstDash val="solid"/>
        </a:ln>
      </c:spPr>
      <c:txPr>
        <a:bodyPr/>
        <a:lstStyle/>
        <a:p>
          <a:pPr>
            <a:defRPr sz="1864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solidFill>
      <a:schemeClr val="tx2"/>
    </a:solidFill>
    <a:ln>
      <a:noFill/>
    </a:ln>
  </c:spPr>
  <c:txPr>
    <a:bodyPr/>
    <a:lstStyle/>
    <a:p>
      <a:pPr>
        <a:defRPr sz="203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3983840848580462"/>
          <c:y val="0.10242367519329056"/>
          <c:w val="0.50793650793650758"/>
          <c:h val="0.7673860911270983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00FFFF"/>
            </a:solidFill>
            <a:ln w="17623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993366"/>
              </a:solidFill>
              <a:ln w="17623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5246">
                <a:noFill/>
              </a:ln>
            </c:spPr>
            <c:txPr>
              <a:bodyPr/>
              <a:lstStyle/>
              <a:p>
                <a:pPr>
                  <a:defRPr sz="229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Sheet1!$B$1:$C$1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1762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777777777777832"/>
          <c:y val="0.41486810551558784"/>
          <c:w val="0.1111111111111111"/>
          <c:h val="0.17026378896882494"/>
        </c:manualLayout>
      </c:layout>
      <c:spPr>
        <a:noFill/>
        <a:ln w="4406">
          <a:solidFill>
            <a:schemeClr val="tx1"/>
          </a:solidFill>
          <a:prstDash val="solid"/>
        </a:ln>
      </c:spPr>
      <c:txPr>
        <a:bodyPr/>
        <a:lstStyle/>
        <a:p>
          <a:pPr>
            <a:defRPr sz="2324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532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4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dirty="0"/>
              <a:t>Нужен ли сегодня учащимся классный руководитель</a:t>
            </a:r>
            <a:r>
              <a:rPr lang="ru-RU" dirty="0"/>
              <a:t>?</a:t>
            </a:r>
          </a:p>
        </c:rich>
      </c:tx>
      <c:layout>
        <c:manualLayout>
          <c:xMode val="edge"/>
          <c:yMode val="edge"/>
          <c:x val="0.14832535885167478"/>
          <c:y val="2.1276595744680847E-2"/>
        </c:manualLayout>
      </c:layout>
      <c:spPr>
        <a:noFill/>
        <a:ln w="74795">
          <a:noFill/>
        </a:ln>
      </c:spPr>
    </c:title>
    <c:plotArea>
      <c:layout>
        <c:manualLayout>
          <c:layoutTarget val="inner"/>
          <c:xMode val="edge"/>
          <c:yMode val="edge"/>
          <c:x val="0.14185936132983379"/>
          <c:y val="0.14724930841870476"/>
          <c:w val="0.59236395450568657"/>
          <c:h val="0.7880929146545109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37398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0000"/>
              </a:solidFill>
              <a:ln w="37398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FF00"/>
              </a:solidFill>
              <a:ln w="37398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74795">
                <a:noFill/>
              </a:ln>
            </c:spPr>
            <c:txPr>
              <a:bodyPr/>
              <a:lstStyle/>
              <a:p>
                <a:pPr>
                  <a:defRPr sz="235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Sheet1!$B$1:$C$1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94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37398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37398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74795">
                <a:noFill/>
              </a:ln>
            </c:spPr>
            <c:txPr>
              <a:bodyPr/>
              <a:lstStyle/>
              <a:p>
                <a:pPr>
                  <a:defRPr sz="235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Sheet1!$B$1:$C$1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37398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37398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37398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74795">
                <a:noFill/>
              </a:ln>
            </c:spPr>
            <c:txPr>
              <a:bodyPr/>
              <a:lstStyle/>
              <a:p>
                <a:pPr>
                  <a:defRPr sz="235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Sheet1!$B$1:$C$1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  <c:dLbls>
          <c:showPercent val="1"/>
        </c:dLbls>
        <c:firstSliceAng val="0"/>
      </c:pieChart>
      <c:spPr>
        <a:solidFill>
          <a:srgbClr val="0000FF"/>
        </a:solidFill>
        <a:ln w="37398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990430622009643"/>
          <c:y val="0.48936170212766"/>
          <c:w val="0.16267942583732076"/>
          <c:h val="0.16595744680851071"/>
        </c:manualLayout>
      </c:layout>
      <c:spPr>
        <a:noFill/>
        <a:ln w="9349">
          <a:solidFill>
            <a:srgbClr val="000000"/>
          </a:solidFill>
          <a:prstDash val="solid"/>
        </a:ln>
      </c:spPr>
      <c:txPr>
        <a:bodyPr/>
        <a:lstStyle/>
        <a:p>
          <a:pPr>
            <a:defRPr sz="2164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solidFill>
      <a:schemeClr val="tx1"/>
    </a:solidFill>
    <a:ln>
      <a:noFill/>
    </a:ln>
  </c:spPr>
  <c:txPr>
    <a:bodyPr/>
    <a:lstStyle/>
    <a:p>
      <a:pPr>
        <a:defRPr sz="2356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9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Имеете ли возможность и желание обсудить что-либо с классным руководителем?</a:t>
            </a:r>
          </a:p>
        </c:rich>
      </c:tx>
      <c:layout>
        <c:manualLayout>
          <c:xMode val="edge"/>
          <c:yMode val="edge"/>
          <c:x val="0.10465116279069768"/>
          <c:y val="2.0833333333333356E-2"/>
        </c:manualLayout>
      </c:layout>
      <c:spPr>
        <a:noFill/>
        <a:ln w="70921">
          <a:noFill/>
        </a:ln>
      </c:spPr>
    </c:title>
    <c:view3D>
      <c:perspective val="0"/>
    </c:view3D>
    <c:plotArea>
      <c:layout>
        <c:manualLayout>
          <c:layoutTarget val="inner"/>
          <c:xMode val="edge"/>
          <c:yMode val="edge"/>
          <c:x val="3.0107754052367985E-2"/>
          <c:y val="0.24720866374829267"/>
          <c:w val="0.78240516090440371"/>
          <c:h val="0.3336883926580169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35460">
              <a:solidFill>
                <a:srgbClr val="000000"/>
              </a:solidFill>
              <a:prstDash val="solid"/>
            </a:ln>
          </c:spPr>
          <c:explosion val="2"/>
          <c:dPt>
            <c:idx val="0"/>
            <c:spPr>
              <a:solidFill>
                <a:srgbClr val="FF0000"/>
              </a:solidFill>
              <a:ln w="3546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00FFFF"/>
              </a:solidFill>
              <a:ln w="3546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70921">
                <a:noFill/>
              </a:ln>
            </c:spPr>
            <c:txPr>
              <a:bodyPr/>
              <a:lstStyle/>
              <a:p>
                <a:pPr>
                  <a:defRPr sz="223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Sheet1!$B$1:$C$1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71.3</c:v>
                </c:pt>
                <c:pt idx="1">
                  <c:v>28.7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3546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3546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70921">
                <a:noFill/>
              </a:ln>
            </c:spPr>
            <c:txPr>
              <a:bodyPr/>
              <a:lstStyle/>
              <a:p>
                <a:pPr>
                  <a:defRPr sz="223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Sheet1!$B$1:$C$1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3546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3546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3546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70921">
                <a:noFill/>
              </a:ln>
            </c:spPr>
            <c:txPr>
              <a:bodyPr/>
              <a:lstStyle/>
              <a:p>
                <a:pPr>
                  <a:defRPr sz="223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Sheet1!$B$1:$C$1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  <c:dLbls>
          <c:showPercent val="1"/>
        </c:dLbls>
      </c:pie3DChart>
      <c:spPr>
        <a:solidFill>
          <a:srgbClr val="C0C0C0"/>
        </a:solidFill>
        <a:ln w="3546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496124031007802"/>
          <c:y val="0.5"/>
          <c:w val="0.13178294573643429"/>
          <c:h val="0.16250000000000001"/>
        </c:manualLayout>
      </c:layout>
      <c:spPr>
        <a:noFill/>
        <a:ln w="8865">
          <a:solidFill>
            <a:srgbClr val="000000"/>
          </a:solidFill>
          <a:prstDash val="solid"/>
        </a:ln>
      </c:spPr>
      <c:txPr>
        <a:bodyPr/>
        <a:lstStyle/>
        <a:p>
          <a:pPr>
            <a:defRPr sz="2052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solidFill>
      <a:srgbClr val="FFFF00"/>
    </a:solidFill>
    <a:ln>
      <a:noFill/>
    </a:ln>
  </c:spPr>
  <c:txPr>
    <a:bodyPr/>
    <a:lstStyle/>
    <a:p>
      <a:pPr>
        <a:defRPr sz="2234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отношения между одноклассниками</c:v>
                </c:pt>
                <c:pt idx="1">
                  <c:v>свои личные проблемы</c:v>
                </c:pt>
                <c:pt idx="2">
                  <c:v>действия администрации лицея</c:v>
                </c:pt>
                <c:pt idx="3">
                  <c:v>личность и поведение учителя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0.65000000000000024</c:v>
                </c:pt>
                <c:pt idx="1">
                  <c:v>0.32000000000000012</c:v>
                </c:pt>
                <c:pt idx="2">
                  <c:v>2.0000000000000007E-2</c:v>
                </c:pt>
                <c:pt idx="3">
                  <c:v>1.0000000000000004E-2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6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F822B-4DC4-439E-A924-2A01A77D4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B652F-0CEF-42C4-BF62-C214D8C2E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01B52-5BCF-4A86-B1F2-B479FFD5B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8504D-3EBC-4FAF-A987-06003A1B8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D3602-0FE4-43DC-862C-BE5B31628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254F-A51F-4CC1-871B-B10DDD774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BB267-5E87-4EAB-A573-4961FADB5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61F2A-7F15-4547-A980-C0ACE2788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AEE44-6EF2-43DF-9397-6D8EBB053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85A83-0D1D-4F57-AD2F-4A702803A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1E7A3-2D3B-4E5D-BBC6-55958E3EC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BA7BD6-B01E-4C9E-A5D1-DACDCCBA2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66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6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33338" y="1214422"/>
            <a:ext cx="9177338" cy="46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57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Родители и школа:</a:t>
            </a:r>
          </a:p>
          <a:p>
            <a:pPr algn="ctr">
              <a:defRPr/>
            </a:pPr>
            <a:r>
              <a:rPr lang="ru-RU" sz="57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Пути достижения </a:t>
            </a:r>
            <a:r>
              <a:rPr lang="ru-RU" sz="5700" b="1" dirty="0" smtClean="0">
                <a:latin typeface="Monotype Corsiva" pitchFamily="66" charset="0"/>
              </a:rPr>
              <a:t>воспитательного </a:t>
            </a:r>
            <a:r>
              <a:rPr lang="ru-RU" sz="5700" b="1" dirty="0">
                <a:latin typeface="Monotype Corsiva" pitchFamily="66" charset="0"/>
              </a:rPr>
              <a:t>взаимодействия </a:t>
            </a:r>
            <a:r>
              <a:rPr lang="ru-RU" sz="5700" b="1" dirty="0" smtClean="0">
                <a:latin typeface="Monotype Corsiva" pitchFamily="66" charset="0"/>
              </a:rPr>
              <a:t>.</a:t>
            </a:r>
            <a:endParaRPr lang="ru-RU" sz="5700" b="1" dirty="0">
              <a:latin typeface="Monotype Corsiva" pitchFamily="66" charset="0"/>
            </a:endParaRPr>
          </a:p>
          <a:p>
            <a:pPr algn="ctr">
              <a:defRPr/>
            </a:pPr>
            <a:endParaRPr lang="ru-RU" sz="5700" b="1" dirty="0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0" y="0"/>
          <a:ext cx="9144000" cy="684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14290"/>
            <a:ext cx="8643998" cy="5232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28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Что вы ждете от родителей вашего класса?</a:t>
            </a:r>
            <a:r>
              <a:rPr lang="ru-RU" sz="2800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856357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buFontTx/>
              <a:buChar char="•"/>
            </a:pPr>
            <a:r>
              <a:rPr lang="ru-RU" sz="3200" b="1" dirty="0" smtClean="0">
                <a:ea typeface="Times New Roman" pitchFamily="18" charset="0"/>
                <a:cs typeface="Times New Roman" pitchFamily="18" charset="0"/>
              </a:rPr>
              <a:t>взаимопомощи, взаимоуважения, взаимопонимания и единства требований в вопросах воспитания и обучения детей </a:t>
            </a:r>
            <a:r>
              <a:rPr lang="ru-RU" sz="3600" b="1" dirty="0" smtClean="0">
                <a:ea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ea typeface="Century Gothic" pitchFamily="34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lang="ru-RU" sz="3200" b="1" dirty="0" smtClean="0">
                <a:ea typeface="Times New Roman" pitchFamily="18" charset="0"/>
                <a:cs typeface="Times New Roman" pitchFamily="18" charset="0"/>
              </a:rPr>
              <a:t>контроль за поведением и учебой детей </a:t>
            </a:r>
            <a:endParaRPr lang="en-US" sz="3600" b="1" dirty="0" smtClean="0">
              <a:ea typeface="Century Gothic" pitchFamily="34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lang="ru-RU" sz="3200" b="1" dirty="0" smtClean="0">
                <a:ea typeface="Times New Roman" pitchFamily="18" charset="0"/>
                <a:cs typeface="Times New Roman" pitchFamily="18" charset="0"/>
              </a:rPr>
              <a:t>добросовестного выполнения родительских обязанностей (поддержание здоровья, внешнего вида, забота о школьных принадлежностях) оказание помощи в выполнении домашнего задания </a:t>
            </a:r>
            <a:endParaRPr lang="ru-RU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1324084"/>
            <a:ext cx="72866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sz="4400" b="1" dirty="0">
                <a:solidFill>
                  <a:srgbClr val="FFFFFF"/>
                </a:solidFill>
                <a:ea typeface="Times New Roman" pitchFamily="18" charset="0"/>
                <a:cs typeface="Times New Roman" pitchFamily="18" charset="0"/>
              </a:rPr>
              <a:t>Как вы думаете, что они ждут от вас как от учителя? </a:t>
            </a:r>
            <a:endParaRPr lang="ru-RU" sz="4400" dirty="0">
              <a:solidFill>
                <a:srgbClr val="FFFFFF"/>
              </a:solidFill>
            </a:endParaRPr>
          </a:p>
          <a:p>
            <a:pPr lvl="0" eaLnBrk="0" hangingPunct="0">
              <a:buFontTx/>
              <a:buChar char="•"/>
            </a:pPr>
            <a:r>
              <a:rPr lang="en-US" sz="4400" b="1" dirty="0" err="1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хорошего</a:t>
            </a:r>
            <a:r>
              <a:rPr lang="en-US" sz="44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отношения</a:t>
            </a:r>
            <a:r>
              <a:rPr lang="en-US" sz="44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к </a:t>
            </a:r>
            <a:r>
              <a:rPr lang="en-US" sz="4400" b="1" dirty="0" err="1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детям</a:t>
            </a:r>
            <a:r>
              <a:rPr lang="en-US" sz="44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solidFill>
                <a:srgbClr val="FF0000"/>
              </a:solidFill>
            </a:endParaRPr>
          </a:p>
          <a:p>
            <a:pPr lvl="0" eaLnBrk="0" hangingPunct="0">
              <a:buFontTx/>
              <a:buChar char="•"/>
            </a:pPr>
            <a:r>
              <a:rPr lang="en-US" sz="4400" b="1" dirty="0" err="1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справедливых</a:t>
            </a:r>
            <a:r>
              <a:rPr lang="en-US" sz="44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оценок</a:t>
            </a:r>
            <a:r>
              <a:rPr lang="en-US" sz="44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en-US" sz="4400" b="1" dirty="0">
              <a:solidFill>
                <a:srgbClr val="FF0000"/>
              </a:solidFill>
              <a:ea typeface="Century Gothic" pitchFamily="34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lang="en-US" sz="4400" b="1" dirty="0" err="1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прочных</a:t>
            </a:r>
            <a:r>
              <a:rPr lang="en-US" sz="44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знаний</a:t>
            </a:r>
            <a:r>
              <a:rPr lang="en-US" sz="44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 готовы оказать эту помощь?</a:t>
            </a:r>
            <a:endParaRPr lang="ru-RU" dirty="0"/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32878" y="1214422"/>
          <a:ext cx="9111122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250825" y="188913"/>
            <a:ext cx="8697913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365125" algn="l"/>
              </a:tabLst>
            </a:pPr>
            <a:r>
              <a:rPr lang="ru-RU" sz="3200" b="1" u="sng">
                <a:latin typeface="Monotype Corsiva" pitchFamily="66" charset="0"/>
              </a:rPr>
              <a:t>Секреты успешного проведения родительского собрания</a:t>
            </a:r>
          </a:p>
          <a:p>
            <a:pPr algn="ctr">
              <a:tabLst>
                <a:tab pos="365125" algn="l"/>
              </a:tabLst>
            </a:pPr>
            <a:endParaRPr lang="ru-RU" sz="3200">
              <a:latin typeface="Monotype Corsiva" pitchFamily="66" charset="0"/>
            </a:endParaRPr>
          </a:p>
          <a:p>
            <a:pPr algn="ctr">
              <a:tabLst>
                <a:tab pos="365125" algn="l"/>
              </a:tabLst>
            </a:pPr>
            <a:r>
              <a:rPr lang="ru-RU" sz="2400" b="1" u="sng"/>
              <a:t>ВАЖНО!!!</a:t>
            </a:r>
          </a:p>
          <a:p>
            <a:pPr algn="ctr">
              <a:tabLst>
                <a:tab pos="365125" algn="l"/>
              </a:tabLst>
            </a:pPr>
            <a:endParaRPr lang="ru-RU" sz="240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250825" y="2060575"/>
            <a:ext cx="86423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2913" indent="-442913">
              <a:buFont typeface="Wingdings" pitchFamily="2" charset="2"/>
              <a:buChar char="ü"/>
            </a:pPr>
            <a:r>
              <a:rPr lang="ru-RU" sz="2400" b="1">
                <a:latin typeface="Times New Roman" pitchFamily="18" charset="0"/>
              </a:rPr>
              <a:t>Говорите о проблеме, а не о персоналиях.</a:t>
            </a:r>
          </a:p>
          <a:p>
            <a:pPr marL="442913" indent="-442913">
              <a:buFont typeface="Wingdings" pitchFamily="2" charset="2"/>
              <a:buChar char="ü"/>
            </a:pPr>
            <a:r>
              <a:rPr lang="ru-RU" sz="2400" b="1">
                <a:latin typeface="Times New Roman" pitchFamily="18" charset="0"/>
              </a:rPr>
              <a:t>Отмечайте успехи и резервы. Никаких обсуждений конкретного ребенка! Если хвалите, то всех - за что-нибудь.</a:t>
            </a:r>
          </a:p>
          <a:p>
            <a:pPr marL="442913" indent="-442913">
              <a:buFont typeface="Wingdings" pitchFamily="2" charset="2"/>
              <a:buChar char="ü"/>
            </a:pPr>
            <a:r>
              <a:rPr lang="ru-RU" sz="2400" b="1">
                <a:latin typeface="Times New Roman" pitchFamily="18" charset="0"/>
              </a:rPr>
              <a:t>Классный руководитель не диктует правильное решение, а стимулирует к его поиску коллектив родителей.</a:t>
            </a:r>
          </a:p>
          <a:p>
            <a:pPr marL="442913" indent="-442913">
              <a:buFont typeface="Wingdings" pitchFamily="2" charset="2"/>
              <a:buChar char="ü"/>
            </a:pPr>
            <a:r>
              <a:rPr lang="ru-RU" sz="2400" b="1">
                <a:latin typeface="Times New Roman" pitchFamily="18" charset="0"/>
              </a:rPr>
              <a:t>Используйте наглядные примеры - как надо, как правильно.</a:t>
            </a:r>
          </a:p>
          <a:p>
            <a:pPr marL="442913" indent="-442913">
              <a:buFont typeface="Wingdings" pitchFamily="2" charset="2"/>
              <a:buChar char="ü"/>
            </a:pPr>
            <a:r>
              <a:rPr lang="ru-RU" sz="2400" b="1">
                <a:latin typeface="Times New Roman" pitchFamily="18" charset="0"/>
              </a:rPr>
              <a:t>Не превращайте индивидуальную консультацию в показательную (с одним говорю - все стоят кругом и слушают).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79388" y="404813"/>
            <a:ext cx="8640762" cy="596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4375" indent="-714375" algn="ctr"/>
            <a:r>
              <a:rPr lang="ru-RU" sz="3600" b="1" u="sng">
                <a:latin typeface="Monotype Corsiva" pitchFamily="66" charset="0"/>
              </a:rPr>
              <a:t>Семь правил</a:t>
            </a:r>
          </a:p>
          <a:p>
            <a:pPr marL="714375" indent="-714375" algn="ctr"/>
            <a:r>
              <a:rPr lang="ru-RU" sz="3600" b="1" u="sng">
                <a:latin typeface="Monotype Corsiva" pitchFamily="66" charset="0"/>
              </a:rPr>
              <a:t> успешного проведения родительского собрания</a:t>
            </a:r>
          </a:p>
          <a:p>
            <a:pPr marL="714375" indent="-714375"/>
            <a:endParaRPr lang="ru-RU" b="1" u="sng"/>
          </a:p>
          <a:p>
            <a:pPr marL="714375" indent="-714375">
              <a:buFontTx/>
              <a:buAutoNum type="arabicPeriod"/>
            </a:pPr>
            <a:r>
              <a:rPr lang="ru-RU" sz="3600" b="1"/>
              <a:t>Уважайте!	</a:t>
            </a:r>
          </a:p>
          <a:p>
            <a:pPr marL="714375" indent="-714375">
              <a:lnSpc>
                <a:spcPct val="120000"/>
              </a:lnSpc>
              <a:buFontTx/>
              <a:buAutoNum type="arabicPeriod"/>
            </a:pPr>
            <a:r>
              <a:rPr lang="ru-RU" sz="3600" b="1"/>
              <a:t>Помогайте!	</a:t>
            </a:r>
          </a:p>
          <a:p>
            <a:pPr marL="714375" indent="-714375">
              <a:lnSpc>
                <a:spcPct val="120000"/>
              </a:lnSpc>
              <a:buFontTx/>
              <a:buAutoNum type="arabicPeriod"/>
            </a:pPr>
            <a:r>
              <a:rPr lang="ru-RU" sz="3600" b="1"/>
              <a:t>Объясняйте!	</a:t>
            </a:r>
          </a:p>
          <a:p>
            <a:pPr marL="714375" indent="-714375">
              <a:lnSpc>
                <a:spcPct val="120000"/>
              </a:lnSpc>
              <a:buFontTx/>
              <a:buAutoNum type="arabicPeriod"/>
            </a:pPr>
            <a:r>
              <a:rPr lang="ru-RU" sz="3600" b="1"/>
              <a:t>Доверяйте!</a:t>
            </a:r>
          </a:p>
          <a:p>
            <a:pPr marL="714375" indent="-714375">
              <a:lnSpc>
                <a:spcPct val="120000"/>
              </a:lnSpc>
              <a:buFontTx/>
              <a:buAutoNum type="arabicPeriod"/>
            </a:pPr>
            <a:r>
              <a:rPr lang="ru-RU" sz="3600" b="1"/>
              <a:t>Учитесь!</a:t>
            </a:r>
          </a:p>
          <a:p>
            <a:pPr marL="714375" indent="-714375">
              <a:lnSpc>
                <a:spcPct val="120000"/>
              </a:lnSpc>
              <a:buFontTx/>
              <a:buAutoNum type="arabicPeriod"/>
            </a:pPr>
            <a:r>
              <a:rPr lang="ru-RU" sz="3600" b="1"/>
              <a:t>Спрашивайте!</a:t>
            </a:r>
          </a:p>
          <a:p>
            <a:pPr marL="714375" indent="-714375">
              <a:lnSpc>
                <a:spcPct val="120000"/>
              </a:lnSpc>
              <a:buFontTx/>
              <a:buAutoNum type="arabicPeriod"/>
            </a:pPr>
            <a:r>
              <a:rPr lang="ru-RU" sz="3600" b="1"/>
              <a:t>Благодарите!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0" y="0"/>
          <a:ext cx="9144000" cy="6873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85728"/>
          <a:ext cx="8715436" cy="6286544"/>
        </p:xfrm>
        <a:graphic>
          <a:graphicData uri="http://schemas.openxmlformats.org/drawingml/2006/table">
            <a:tbl>
              <a:tblPr/>
              <a:tblGrid>
                <a:gridCol w="4357263"/>
                <a:gridCol w="4358173"/>
              </a:tblGrid>
              <a:tr h="6286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Чему должен уделять классный руководитель  большую часть своего времени?</a:t>
                      </a:r>
                      <a:endParaRPr lang="ru-RU" sz="2400" dirty="0">
                        <a:latin typeface="Century Gothic"/>
                        <a:ea typeface="Century Gothic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2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1м – Внеклассной работе</a:t>
                      </a:r>
                      <a:endParaRPr lang="ru-RU" sz="3200" dirty="0">
                        <a:solidFill>
                          <a:schemeClr val="bg2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2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2м – проблемам своего класса</a:t>
                      </a:r>
                      <a:endParaRPr lang="ru-RU" sz="3200" dirty="0">
                        <a:solidFill>
                          <a:schemeClr val="bg2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2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3м – успеваемости и дисциплине</a:t>
                      </a:r>
                      <a:endParaRPr lang="ru-RU" sz="3200" dirty="0">
                        <a:solidFill>
                          <a:schemeClr val="bg2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bg2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4м – своей семье</a:t>
                      </a:r>
                      <a:endParaRPr lang="ru-RU" sz="3200" dirty="0">
                        <a:solidFill>
                          <a:schemeClr val="bg2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Каким должен быть хороший классный руководитель?</a:t>
                      </a:r>
                      <a:endParaRPr lang="ru-RU" sz="2400" dirty="0">
                        <a:latin typeface="Century Gothic"/>
                        <a:ea typeface="Century Gothic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bg2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1м – добрый</a:t>
                      </a:r>
                      <a:endParaRPr lang="ru-RU" sz="3600" dirty="0">
                        <a:solidFill>
                          <a:schemeClr val="bg2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bg2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2м- понимающий</a:t>
                      </a:r>
                      <a:endParaRPr lang="ru-RU" sz="3600" dirty="0">
                        <a:solidFill>
                          <a:schemeClr val="bg2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bg2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3м – справедливый</a:t>
                      </a:r>
                      <a:endParaRPr lang="ru-RU" sz="3600" dirty="0">
                        <a:solidFill>
                          <a:schemeClr val="bg2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bg2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4м – строгий</a:t>
                      </a:r>
                      <a:endParaRPr lang="ru-RU" sz="3600" dirty="0">
                        <a:solidFill>
                          <a:schemeClr val="bg2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bg2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5м – современный</a:t>
                      </a:r>
                      <a:endParaRPr lang="ru-RU" sz="3600" dirty="0">
                        <a:solidFill>
                          <a:schemeClr val="bg2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bg2"/>
                          </a:solidFill>
                          <a:latin typeface="Times New Roman"/>
                          <a:ea typeface="Century Gothic"/>
                          <a:cs typeface="Times New Roman"/>
                        </a:rPr>
                        <a:t>6м - ненавязчивый</a:t>
                      </a:r>
                      <a:endParaRPr lang="ru-RU" sz="3600" dirty="0">
                        <a:solidFill>
                          <a:schemeClr val="bg2"/>
                        </a:solidFill>
                        <a:latin typeface="Century Gothic"/>
                        <a:ea typeface="Century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1000101" y="118880"/>
          <a:ext cx="7000924" cy="6530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sz="2400" dirty="0" smtClean="0"/>
              <a:t>Какие проблемы вы обсуждаете с классным руководителем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95288" y="404813"/>
            <a:ext cx="8208962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5400" b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Для того, чтобы воспитание детей было успешным, </a:t>
            </a:r>
          </a:p>
          <a:p>
            <a:pPr algn="ctr">
              <a:defRPr/>
            </a:pPr>
            <a:r>
              <a:rPr lang="ru-RU" sz="5400" b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надо чтобы воспитывающие люди , не переставая, воспитывали себя.</a:t>
            </a:r>
          </a:p>
          <a:p>
            <a:pPr algn="ctr">
              <a:defRPr/>
            </a:pPr>
            <a:endParaRPr lang="ru-RU" sz="5400" b="1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algn="r">
              <a:defRPr/>
            </a:pPr>
            <a:r>
              <a:rPr lang="ru-RU" sz="5400" b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Л.Толстой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14546" y="0"/>
            <a:ext cx="38456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проблемы обсуждаете с детьми?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025" name="Схе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28625"/>
            <a:ext cx="5972175" cy="642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Схема 5"/>
          <p:cNvPicPr>
            <a:picLocks noChangeArrowheads="1"/>
          </p:cNvPicPr>
          <p:nvPr/>
        </p:nvPicPr>
        <p:blipFill>
          <a:blip r:embed="rId2"/>
          <a:srcRect t="-3169" b="-335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" y="214290"/>
            <a:ext cx="9144000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7513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751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 педагогической гигиены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Пришел в лицей – сделай умное и благородное лицо.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Каждый раз, когда тебе хочется командовать детьми, вспомни свое детство и на всякий случай съешь мороженое.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en-US" sz="1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Деньги</a:t>
            </a: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 и </a:t>
            </a:r>
            <a:r>
              <a:rPr kumimoji="0" lang="en-US" sz="1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педагогика</a:t>
            </a: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 </a:t>
            </a:r>
            <a:r>
              <a:rPr kumimoji="0" lang="en-US" sz="1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малосовместимы</a:t>
            </a: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Пусть все манекенщицы мира, увидев твою улыбку, подадут в отставку.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Не заходи в душу к детям, если тебя об этом не просили.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Шути до тех пор, пока не научишься.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Помни – плохой врач может забрать жизнь, плохой учитель – испепелить душу.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Каждый раз, когда тебе хочется нагрубить кому-нибудь, считай до миллиона.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Говори родителям всегда самую лучшую правду, которую ты знаешь.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Высшим проявлением педагогической успешности является улыбка на лицах детей.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Если ты умеешь самый обычный факт подать как открытие и добиться удивления и восторга учащихся, то можешь считать, что половину дела ты уже сделал.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Помни: если твой голос становится угрожающе хриплым, значит, ты делаешь что-то не то.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Хорошо, если поздним вечером, когда ты вспоминаешь своих учеников, лицо твое озаряется улыбкой.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11188" y="1916113"/>
            <a:ext cx="792162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4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Что Вас не устраивает в проблеме взаимодействия семьи и школы?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68313" y="2060575"/>
            <a:ext cx="828198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4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Что Вы можете предложить, чтобы изменить ситуацию?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>
              <a:buFontTx/>
              <a:buChar char="•"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Педсовет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Продуктивный, эффективный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Обсуждали, общались, проектировали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Искали эффективные пути взаимодействия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Сотрудничество.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428736"/>
            <a:ext cx="87154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МО классных руководителей продолжить работу по использованию традиционных и нетрадиционных форм,  приемов, методов взаимодействия с семьей;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Классным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руководителям 5-11 классов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обратить внимание на необходимость разнообразить формы проведения родительских собраний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Активизировать деятельность родительских комитетов по решению вопросов, связанных с жизнедеятельностью классных коллективов.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7407" y="482213"/>
            <a:ext cx="31133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US" sz="2800" b="1" dirty="0" err="1" smtClean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</a:t>
            </a: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решения</a:t>
            </a:r>
            <a:r>
              <a:rPr lang="en-US" sz="2800" b="1" dirty="0" smtClean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solidFill>
                  <a:srgbClr val="FFFF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23850" y="476250"/>
            <a:ext cx="8640763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4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Цели:  </a:t>
            </a:r>
          </a:p>
          <a:p>
            <a:pPr>
              <a:defRPr/>
            </a:pPr>
            <a:endParaRPr lang="ru-RU" sz="4400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4000" b="1" dirty="0"/>
              <a:t>формировать у педагогов потребность тесного взаимодействия с семьями учащихся и вовлекать родителей в жизнедеятельность классных сообществ.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00063" y="214313"/>
            <a:ext cx="8169275" cy="723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  <a:defRPr/>
            </a:pPr>
            <a:r>
              <a:rPr lang="ru-RU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Задачи: </a:t>
            </a:r>
          </a:p>
          <a:p>
            <a:pPr>
              <a:defRPr/>
            </a:pPr>
            <a:r>
              <a:rPr lang="ru-RU" sz="2800" b="1" dirty="0"/>
              <a:t>1. Добиться единства процесса воспитания в школе и семье с целью всестороннего развития личности каждого ребенка. </a:t>
            </a:r>
          </a:p>
          <a:p>
            <a:pPr>
              <a:defRPr/>
            </a:pPr>
            <a:r>
              <a:rPr lang="ru-RU" sz="2800" b="1" dirty="0"/>
              <a:t>2. </a:t>
            </a:r>
            <a:r>
              <a:rPr lang="en-US" sz="2800" b="1" dirty="0" err="1"/>
              <a:t>Изуч</a:t>
            </a:r>
            <a:r>
              <a:rPr lang="ru-RU" sz="2800" b="1" dirty="0" err="1"/>
              <a:t>ить</a:t>
            </a:r>
            <a:r>
              <a:rPr lang="ru-RU" sz="2800" b="1" dirty="0"/>
              <a:t> </a:t>
            </a:r>
            <a:r>
              <a:rPr lang="en-US" sz="2800" b="1" dirty="0" err="1"/>
              <a:t>воспитательны</a:t>
            </a:r>
            <a:r>
              <a:rPr lang="ru-RU" sz="2800" b="1" dirty="0"/>
              <a:t>е </a:t>
            </a:r>
            <a:r>
              <a:rPr lang="en-US" sz="2800" b="1" dirty="0" err="1"/>
              <a:t>возможност</a:t>
            </a:r>
            <a:r>
              <a:rPr lang="ru-RU" sz="2800" b="1" dirty="0"/>
              <a:t>т </a:t>
            </a:r>
            <a:r>
              <a:rPr lang="en-US" sz="2800" b="1" dirty="0" err="1"/>
              <a:t>сем</a:t>
            </a:r>
            <a:r>
              <a:rPr lang="ru-RU" sz="2800" b="1" dirty="0"/>
              <a:t>ей</a:t>
            </a:r>
            <a:r>
              <a:rPr lang="en-US" sz="2800" b="1" dirty="0"/>
              <a:t>. </a:t>
            </a:r>
            <a:endParaRPr lang="ru-RU" sz="2800" b="1" dirty="0"/>
          </a:p>
          <a:p>
            <a:pPr>
              <a:defRPr/>
            </a:pPr>
            <a:r>
              <a:rPr lang="ru-RU" sz="2800" b="1" dirty="0"/>
              <a:t>3. Оказывать с</a:t>
            </a:r>
            <a:r>
              <a:rPr lang="en-US" sz="2800" b="1" dirty="0" err="1"/>
              <a:t>кор</a:t>
            </a:r>
            <a:r>
              <a:rPr lang="ru-RU" sz="2800" b="1" dirty="0" err="1"/>
              <a:t>ую</a:t>
            </a:r>
            <a:r>
              <a:rPr lang="en-US" sz="2800" b="1" dirty="0"/>
              <a:t> </a:t>
            </a:r>
            <a:r>
              <a:rPr lang="en-US" sz="2800" b="1" dirty="0" err="1"/>
              <a:t>воспитательн</a:t>
            </a:r>
            <a:r>
              <a:rPr lang="ru-RU" sz="2800" b="1" dirty="0" err="1"/>
              <a:t>ую</a:t>
            </a:r>
            <a:r>
              <a:rPr lang="en-US" sz="2800" b="1" dirty="0"/>
              <a:t> </a:t>
            </a:r>
            <a:r>
              <a:rPr lang="en-US" sz="2800" b="1" dirty="0" err="1"/>
              <a:t>помощь</a:t>
            </a:r>
            <a:r>
              <a:rPr lang="en-US" sz="2800" b="1" dirty="0"/>
              <a:t> </a:t>
            </a:r>
            <a:r>
              <a:rPr lang="en-US" sz="2800" b="1" dirty="0" err="1"/>
              <a:t>семье</a:t>
            </a:r>
            <a:r>
              <a:rPr lang="en-US" sz="2800" b="1" dirty="0"/>
              <a:t>. </a:t>
            </a:r>
            <a:endParaRPr lang="ru-RU" sz="2800" b="1" dirty="0"/>
          </a:p>
          <a:p>
            <a:pPr>
              <a:defRPr/>
            </a:pPr>
            <a:r>
              <a:rPr lang="ru-RU" sz="2800" b="1" dirty="0"/>
              <a:t>4. </a:t>
            </a:r>
            <a:r>
              <a:rPr lang="en-US" sz="2800" b="1" dirty="0" err="1"/>
              <a:t>Повыш</a:t>
            </a:r>
            <a:r>
              <a:rPr lang="ru-RU" sz="2800" b="1" dirty="0" err="1"/>
              <a:t>ать</a:t>
            </a:r>
            <a:r>
              <a:rPr lang="en-US" sz="2800" b="1" dirty="0"/>
              <a:t> </a:t>
            </a:r>
            <a:r>
              <a:rPr lang="en-US" sz="2800" b="1" dirty="0" err="1"/>
              <a:t>педагогическо</a:t>
            </a:r>
            <a:r>
              <a:rPr lang="ru-RU" sz="2800" b="1" dirty="0" err="1"/>
              <a:t>ую</a:t>
            </a:r>
            <a:r>
              <a:rPr lang="ru-RU" sz="2800" b="1" dirty="0"/>
              <a:t> </a:t>
            </a:r>
            <a:r>
              <a:rPr lang="en-US" sz="2800" b="1" dirty="0"/>
              <a:t> </a:t>
            </a:r>
            <a:r>
              <a:rPr lang="en-US" sz="2800" b="1" dirty="0" err="1"/>
              <a:t>культур</a:t>
            </a:r>
            <a:r>
              <a:rPr lang="ru-RU" sz="2800" b="1" dirty="0"/>
              <a:t>у</a:t>
            </a:r>
            <a:r>
              <a:rPr lang="en-US" sz="2800" b="1" dirty="0"/>
              <a:t> </a:t>
            </a:r>
            <a:r>
              <a:rPr lang="en-US" sz="2800" b="1" dirty="0" err="1"/>
              <a:t>родителей</a:t>
            </a:r>
            <a:r>
              <a:rPr lang="en-US" sz="2800" b="1" dirty="0"/>
              <a:t>. </a:t>
            </a:r>
            <a:endParaRPr lang="ru-RU" sz="2800" b="1" dirty="0"/>
          </a:p>
          <a:p>
            <a:pPr>
              <a:defRPr/>
            </a:pPr>
            <a:r>
              <a:rPr lang="ru-RU" sz="2800" b="1" dirty="0"/>
              <a:t>5. Добиться общей заинтересованности учителей и родителей в организации гуманной педагогической </a:t>
            </a:r>
            <a:r>
              <a:rPr lang="ru-RU" sz="2800" b="1" i="1" dirty="0"/>
              <a:t>Среды </a:t>
            </a:r>
            <a:r>
              <a:rPr lang="ru-RU" sz="2800" b="1" dirty="0"/>
              <a:t>вокруг каждого ребенка.</a:t>
            </a:r>
          </a:p>
          <a:p>
            <a:pPr>
              <a:defRPr/>
            </a:pPr>
            <a:r>
              <a:rPr lang="ru-RU" sz="2800" b="1" dirty="0"/>
              <a:t>6. Уметь координировать усилия семьи и школы.</a:t>
            </a:r>
            <a:r>
              <a:rPr lang="ru-RU" sz="2800" b="1" u="sng" dirty="0"/>
              <a:t> </a:t>
            </a:r>
            <a:endParaRPr lang="ru-RU" sz="2800" b="1" dirty="0"/>
          </a:p>
          <a:p>
            <a:pPr marL="342900" indent="-342900">
              <a:tabLst>
                <a:tab pos="457200" algn="l"/>
              </a:tabLst>
              <a:defRPr/>
            </a:pPr>
            <a:endParaRPr lang="ru-RU" sz="4400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tabLst>
                <a:tab pos="457200" algn="l"/>
              </a:tabLst>
              <a:defRPr/>
            </a:pPr>
            <a:endParaRPr lang="ru-RU" sz="2800" b="1" dirty="0"/>
          </a:p>
          <a:p>
            <a:pPr marL="342900" indent="-342900">
              <a:tabLst>
                <a:tab pos="457200" algn="l"/>
              </a:tabLst>
              <a:defRPr/>
            </a:pP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500063" y="642938"/>
            <a:ext cx="785812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>
                <a:solidFill>
                  <a:srgbClr val="FFFFFF"/>
                </a:solidFill>
                <a:latin typeface="Times New Roman" pitchFamily="18" charset="0"/>
                <a:ea typeface="Century Gothic" pitchFamily="34" charset="0"/>
                <a:cs typeface="Times New Roman" pitchFamily="18" charset="0"/>
              </a:rPr>
              <a:t>Многолетний опыт работы убеждает строить взаимодействие с семьей по следующим направлениям:</a:t>
            </a:r>
          </a:p>
          <a:p>
            <a:pPr eaLnBrk="0" hangingPunct="0"/>
            <a:endParaRPr lang="ru-RU" sz="3600">
              <a:solidFill>
                <a:srgbClr val="FFFFFF"/>
              </a:solidFill>
              <a:ea typeface="Century Gothic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Информирование</a:t>
            </a:r>
            <a:endParaRPr lang="ru-RU" sz="3600">
              <a:solidFill>
                <a:srgbClr val="FFFFFF"/>
              </a:solidFill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Просвещение</a:t>
            </a:r>
            <a:endParaRPr lang="ru-RU" sz="3600">
              <a:solidFill>
                <a:srgbClr val="FFFFFF"/>
              </a:solidFill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Консультирование</a:t>
            </a:r>
            <a:endParaRPr lang="ru-RU" sz="3600">
              <a:solidFill>
                <a:srgbClr val="FFFFFF"/>
              </a:solidFill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Обучение </a:t>
            </a:r>
            <a:endParaRPr lang="ru-RU" sz="3600">
              <a:solidFill>
                <a:srgbClr val="FFFFFF"/>
              </a:solidFill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Совместная деятельность</a:t>
            </a:r>
            <a:endParaRPr lang="ru-RU"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28596" y="214290"/>
          <a:ext cx="8286808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714348" y="214290"/>
          <a:ext cx="8001056" cy="6462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0" y="0"/>
          <a:ext cx="9144000" cy="6722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0" y="-2807"/>
          <a:ext cx="9144000" cy="6860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308</TotalTime>
  <Words>719</Words>
  <Application>Microsoft Office PowerPoint</Application>
  <PresentationFormat>Экран (4:3)</PresentationFormat>
  <Paragraphs>99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Течение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Вы готовы оказать эту помощь?</vt:lpstr>
      <vt:lpstr>Слайд 14</vt:lpstr>
      <vt:lpstr>Слайд 15</vt:lpstr>
      <vt:lpstr>Слайд 16</vt:lpstr>
      <vt:lpstr>Слайд 17</vt:lpstr>
      <vt:lpstr>Слайд 18</vt:lpstr>
      <vt:lpstr>Какие проблемы вы обсуждаете с классным руководителем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30</cp:revision>
  <dcterms:created xsi:type="dcterms:W3CDTF">2009-03-20T01:57:54Z</dcterms:created>
  <dcterms:modified xsi:type="dcterms:W3CDTF">2011-11-21T12:20:15Z</dcterms:modified>
</cp:coreProperties>
</file>