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2" r:id="rId4"/>
    <p:sldId id="263" r:id="rId5"/>
    <p:sldId id="264" r:id="rId6"/>
    <p:sldId id="265" r:id="rId7"/>
    <p:sldId id="266" r:id="rId8"/>
    <p:sldId id="261" r:id="rId9"/>
    <p:sldId id="267" r:id="rId10"/>
    <p:sldId id="258" r:id="rId11"/>
    <p:sldId id="257" r:id="rId12"/>
    <p:sldId id="259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AD81B-89A6-45E1-81E5-209309E3AA44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C40164DC-912B-4D23-9081-D54DFF87CD01}">
      <dgm:prSet/>
      <dgm:spPr/>
      <dgm:t>
        <a:bodyPr/>
        <a:lstStyle/>
        <a:p>
          <a:pPr rtl="0"/>
          <a:r>
            <a:rPr lang="ru-RU" b="1" i="1" dirty="0" smtClean="0"/>
            <a:t>Пути развития воспитательной системы лицея</a:t>
          </a:r>
          <a:endParaRPr lang="ru-RU" b="1" i="1" dirty="0"/>
        </a:p>
      </dgm:t>
    </dgm:pt>
    <dgm:pt modelId="{D0100DC8-3945-4C78-AF14-12663CAA35AE}" type="parTrans" cxnId="{EDDB6817-B1C0-4E3C-A76F-C2B9EF16CBFF}">
      <dgm:prSet/>
      <dgm:spPr/>
      <dgm:t>
        <a:bodyPr/>
        <a:lstStyle/>
        <a:p>
          <a:endParaRPr lang="ru-RU"/>
        </a:p>
      </dgm:t>
    </dgm:pt>
    <dgm:pt modelId="{29EE7042-BFF1-4F39-9886-51FE455D0B80}" type="sibTrans" cxnId="{EDDB6817-B1C0-4E3C-A76F-C2B9EF16CBFF}">
      <dgm:prSet/>
      <dgm:spPr/>
      <dgm:t>
        <a:bodyPr/>
        <a:lstStyle/>
        <a:p>
          <a:endParaRPr lang="ru-RU"/>
        </a:p>
      </dgm:t>
    </dgm:pt>
    <dgm:pt modelId="{9587C412-7E94-41B9-AEA2-39D04988137F}" type="pres">
      <dgm:prSet presAssocID="{7A9AD81B-89A6-45E1-81E5-209309E3AA4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117795E-3576-42A8-8240-4D3AB5DE4454}" type="pres">
      <dgm:prSet presAssocID="{C40164DC-912B-4D23-9081-D54DFF87CD01}" presName="horFlow" presStyleCnt="0"/>
      <dgm:spPr/>
    </dgm:pt>
    <dgm:pt modelId="{1D436067-4241-458F-9EDD-CD3D4F1B7571}" type="pres">
      <dgm:prSet presAssocID="{C40164DC-912B-4D23-9081-D54DFF87CD01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67E3577C-803A-40E7-A1D0-13A39E775556}" type="presOf" srcId="{C40164DC-912B-4D23-9081-D54DFF87CD01}" destId="{1D436067-4241-458F-9EDD-CD3D4F1B7571}" srcOrd="0" destOrd="0" presId="urn:microsoft.com/office/officeart/2005/8/layout/lProcess3"/>
    <dgm:cxn modelId="{EDDB6817-B1C0-4E3C-A76F-C2B9EF16CBFF}" srcId="{7A9AD81B-89A6-45E1-81E5-209309E3AA44}" destId="{C40164DC-912B-4D23-9081-D54DFF87CD01}" srcOrd="0" destOrd="0" parTransId="{D0100DC8-3945-4C78-AF14-12663CAA35AE}" sibTransId="{29EE7042-BFF1-4F39-9886-51FE455D0B80}"/>
    <dgm:cxn modelId="{EE447147-8799-420D-B106-DB1C689B98CA}" type="presOf" srcId="{7A9AD81B-89A6-45E1-81E5-209309E3AA44}" destId="{9587C412-7E94-41B9-AEA2-39D04988137F}" srcOrd="0" destOrd="0" presId="urn:microsoft.com/office/officeart/2005/8/layout/lProcess3"/>
    <dgm:cxn modelId="{A3D3D64C-5A73-43C8-A223-B81887448ABD}" type="presParOf" srcId="{9587C412-7E94-41B9-AEA2-39D04988137F}" destId="{2117795E-3576-42A8-8240-4D3AB5DE4454}" srcOrd="0" destOrd="0" presId="urn:microsoft.com/office/officeart/2005/8/layout/lProcess3"/>
    <dgm:cxn modelId="{6AAC7B3D-4396-418B-95C7-95B989DAFC00}" type="presParOf" srcId="{2117795E-3576-42A8-8240-4D3AB5DE4454}" destId="{1D436067-4241-458F-9EDD-CD3D4F1B7571}" srcOrd="0" destOrd="0" presId="urn:microsoft.com/office/officeart/2005/8/layout/lProcess3"/>
  </dgm:cxnLst>
  <dgm:bg/>
  <dgm:whole>
    <a:ln w="76200">
      <a:solidFill>
        <a:schemeClr val="accent1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65945F-96E1-4671-B182-01C96EC356B7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E6BA8CA3-07BE-4961-B311-30295767B011}">
      <dgm:prSet phldrT="[Текст]" custT="1"/>
      <dgm:spPr/>
      <dgm:t>
        <a:bodyPr/>
        <a:lstStyle/>
        <a:p>
          <a:endParaRPr lang="ru-RU" sz="2000" dirty="0" smtClean="0"/>
        </a:p>
        <a:p>
          <a:r>
            <a:rPr lang="ru-RU" sz="2000" dirty="0" smtClean="0"/>
            <a:t>11 классы</a:t>
          </a:r>
        </a:p>
        <a:p>
          <a:r>
            <a:rPr lang="ru-RU" sz="2000" dirty="0" smtClean="0"/>
            <a:t>2.3</a:t>
          </a:r>
          <a:endParaRPr lang="ru-RU" sz="2000" dirty="0"/>
        </a:p>
      </dgm:t>
    </dgm:pt>
    <dgm:pt modelId="{E6725C29-FE4D-43BB-A33E-3C4DC23DE188}" type="parTrans" cxnId="{BF3404FD-3928-42C9-9AE1-648475013085}">
      <dgm:prSet/>
      <dgm:spPr/>
      <dgm:t>
        <a:bodyPr/>
        <a:lstStyle/>
        <a:p>
          <a:endParaRPr lang="ru-RU"/>
        </a:p>
      </dgm:t>
    </dgm:pt>
    <dgm:pt modelId="{97903393-94F8-4B91-81C6-229B20AEEEC2}" type="sibTrans" cxnId="{BF3404FD-3928-42C9-9AE1-648475013085}">
      <dgm:prSet/>
      <dgm:spPr/>
      <dgm:t>
        <a:bodyPr/>
        <a:lstStyle/>
        <a:p>
          <a:endParaRPr lang="ru-RU"/>
        </a:p>
      </dgm:t>
    </dgm:pt>
    <dgm:pt modelId="{3BC3E854-6A87-453E-B029-F87464A6A9C8}">
      <dgm:prSet phldrT="[Текст]" custT="1"/>
      <dgm:spPr/>
      <dgm:t>
        <a:bodyPr/>
        <a:lstStyle/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/>
            <a:t>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10 классы– 2.6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8 класс – 2.6</a:t>
          </a:r>
        </a:p>
        <a:p>
          <a:pPr marL="0" marR="0" indent="0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9 классы- 2.7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 smtClean="0"/>
        </a:p>
      </dgm:t>
    </dgm:pt>
    <dgm:pt modelId="{F484D50B-30A4-4C7F-8AD6-CF470D89AED4}" type="parTrans" cxnId="{34D251CB-3855-4135-95C6-5BB010BA33AB}">
      <dgm:prSet/>
      <dgm:spPr/>
      <dgm:t>
        <a:bodyPr/>
        <a:lstStyle/>
        <a:p>
          <a:endParaRPr lang="ru-RU"/>
        </a:p>
      </dgm:t>
    </dgm:pt>
    <dgm:pt modelId="{923940B8-730B-485F-969D-9A7D0433A2B7}" type="sibTrans" cxnId="{34D251CB-3855-4135-95C6-5BB010BA33AB}">
      <dgm:prSet/>
      <dgm:spPr/>
      <dgm:t>
        <a:bodyPr/>
        <a:lstStyle/>
        <a:p>
          <a:endParaRPr lang="ru-RU"/>
        </a:p>
      </dgm:t>
    </dgm:pt>
    <dgm:pt modelId="{E8CD86F9-2898-4B76-947A-126131FAB55B}">
      <dgm:prSet phldrT="[Текст]" custT="1"/>
      <dgm:spPr/>
      <dgm:t>
        <a:bodyPr/>
        <a:lstStyle/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 smtClean="0"/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/>
            <a:t>7 классы – 2.9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/>
            <a:t>5 классы – 2.9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6 классы- 3.1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dirty="0"/>
        </a:p>
      </dgm:t>
    </dgm:pt>
    <dgm:pt modelId="{F0D2D62B-1B31-49C5-88BA-E154C04BB505}" type="sibTrans" cxnId="{F6447E75-4445-4B26-8495-FB2D5C6BD6F8}">
      <dgm:prSet/>
      <dgm:spPr/>
      <dgm:t>
        <a:bodyPr/>
        <a:lstStyle/>
        <a:p>
          <a:endParaRPr lang="ru-RU"/>
        </a:p>
      </dgm:t>
    </dgm:pt>
    <dgm:pt modelId="{8DE0C1B6-F4CD-4365-BCCB-F2BF438E688E}" type="parTrans" cxnId="{F6447E75-4445-4B26-8495-FB2D5C6BD6F8}">
      <dgm:prSet/>
      <dgm:spPr/>
      <dgm:t>
        <a:bodyPr/>
        <a:lstStyle/>
        <a:p>
          <a:endParaRPr lang="ru-RU"/>
        </a:p>
      </dgm:t>
    </dgm:pt>
    <dgm:pt modelId="{0C4FC667-4132-4D87-BE01-43B392357C30}" type="pres">
      <dgm:prSet presAssocID="{9565945F-96E1-4671-B182-01C96EC356B7}" presName="Name0" presStyleCnt="0">
        <dgm:presLayoutVars>
          <dgm:dir/>
          <dgm:animLvl val="lvl"/>
          <dgm:resizeHandles val="exact"/>
        </dgm:presLayoutVars>
      </dgm:prSet>
      <dgm:spPr/>
    </dgm:pt>
    <dgm:pt modelId="{1B3E82D7-A936-4D05-BEE1-E3F5A2DDE58B}" type="pres">
      <dgm:prSet presAssocID="{E6BA8CA3-07BE-4961-B311-30295767B011}" presName="Name8" presStyleCnt="0"/>
      <dgm:spPr/>
    </dgm:pt>
    <dgm:pt modelId="{720B2F71-DD4D-4BDE-A1F1-202B4DFD83D1}" type="pres">
      <dgm:prSet presAssocID="{E6BA8CA3-07BE-4961-B311-30295767B011}" presName="level" presStyleLbl="node1" presStyleIdx="0" presStyleCnt="3" custScaleX="101360" custScaleY="964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36DF9-93DD-4CA9-BAF4-50A1D416A755}" type="pres">
      <dgm:prSet presAssocID="{E6BA8CA3-07BE-4961-B311-30295767B0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E559B-3AD2-4D88-A960-B53B6FF7DB12}" type="pres">
      <dgm:prSet presAssocID="{3BC3E854-6A87-453E-B029-F87464A6A9C8}" presName="Name8" presStyleCnt="0"/>
      <dgm:spPr/>
    </dgm:pt>
    <dgm:pt modelId="{350968AC-BC13-4284-967B-AB328F3F08F6}" type="pres">
      <dgm:prSet presAssocID="{3BC3E854-6A87-453E-B029-F87464A6A9C8}" presName="level" presStyleLbl="node1" presStyleIdx="1" presStyleCnt="3" custLinFactNeighborX="226" custLinFactNeighborY="11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A8727-A7C1-413C-8F0E-593EEA96F82B}" type="pres">
      <dgm:prSet presAssocID="{3BC3E854-6A87-453E-B029-F87464A6A9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80FE8-3311-41D0-8261-FD90FCDC35C7}" type="pres">
      <dgm:prSet presAssocID="{E8CD86F9-2898-4B76-947A-126131FAB55B}" presName="Name8" presStyleCnt="0"/>
      <dgm:spPr/>
    </dgm:pt>
    <dgm:pt modelId="{B78DEE5E-435C-4CBB-9AEA-BDD41A701BA4}" type="pres">
      <dgm:prSet presAssocID="{E8CD86F9-2898-4B76-947A-126131FAB55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1E86FE-2ABA-4665-907F-442241516159}" type="pres">
      <dgm:prSet presAssocID="{E8CD86F9-2898-4B76-947A-126131FAB55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3404FD-3928-42C9-9AE1-648475013085}" srcId="{9565945F-96E1-4671-B182-01C96EC356B7}" destId="{E6BA8CA3-07BE-4961-B311-30295767B011}" srcOrd="0" destOrd="0" parTransId="{E6725C29-FE4D-43BB-A33E-3C4DC23DE188}" sibTransId="{97903393-94F8-4B91-81C6-229B20AEEEC2}"/>
    <dgm:cxn modelId="{78BA7282-B498-4C1C-8A1F-CD2D2F6CD0CC}" type="presOf" srcId="{E8CD86F9-2898-4B76-947A-126131FAB55B}" destId="{211E86FE-2ABA-4665-907F-442241516159}" srcOrd="1" destOrd="0" presId="urn:microsoft.com/office/officeart/2005/8/layout/pyramid1"/>
    <dgm:cxn modelId="{D9C52344-A0F2-47A7-99E8-B8D76C0AA869}" type="presOf" srcId="{3BC3E854-6A87-453E-B029-F87464A6A9C8}" destId="{979A8727-A7C1-413C-8F0E-593EEA96F82B}" srcOrd="1" destOrd="0" presId="urn:microsoft.com/office/officeart/2005/8/layout/pyramid1"/>
    <dgm:cxn modelId="{2CD639C6-0C4D-4AFC-916C-8A86AAFE4DA6}" type="presOf" srcId="{E6BA8CA3-07BE-4961-B311-30295767B011}" destId="{53836DF9-93DD-4CA9-BAF4-50A1D416A755}" srcOrd="1" destOrd="0" presId="urn:microsoft.com/office/officeart/2005/8/layout/pyramid1"/>
    <dgm:cxn modelId="{B70B620D-EE43-41F5-9B9A-BF67D317E4DB}" type="presOf" srcId="{E8CD86F9-2898-4B76-947A-126131FAB55B}" destId="{B78DEE5E-435C-4CBB-9AEA-BDD41A701BA4}" srcOrd="0" destOrd="0" presId="urn:microsoft.com/office/officeart/2005/8/layout/pyramid1"/>
    <dgm:cxn modelId="{34D251CB-3855-4135-95C6-5BB010BA33AB}" srcId="{9565945F-96E1-4671-B182-01C96EC356B7}" destId="{3BC3E854-6A87-453E-B029-F87464A6A9C8}" srcOrd="1" destOrd="0" parTransId="{F484D50B-30A4-4C7F-8AD6-CF470D89AED4}" sibTransId="{923940B8-730B-485F-969D-9A7D0433A2B7}"/>
    <dgm:cxn modelId="{C714BEB0-50EC-430F-B19F-6B965ADBC673}" type="presOf" srcId="{9565945F-96E1-4671-B182-01C96EC356B7}" destId="{0C4FC667-4132-4D87-BE01-43B392357C30}" srcOrd="0" destOrd="0" presId="urn:microsoft.com/office/officeart/2005/8/layout/pyramid1"/>
    <dgm:cxn modelId="{F6447E75-4445-4B26-8495-FB2D5C6BD6F8}" srcId="{9565945F-96E1-4671-B182-01C96EC356B7}" destId="{E8CD86F9-2898-4B76-947A-126131FAB55B}" srcOrd="2" destOrd="0" parTransId="{8DE0C1B6-F4CD-4365-BCCB-F2BF438E688E}" sibTransId="{F0D2D62B-1B31-49C5-88BA-E154C04BB505}"/>
    <dgm:cxn modelId="{943ADEC4-7B25-4008-B09D-213A16C70132}" type="presOf" srcId="{E6BA8CA3-07BE-4961-B311-30295767B011}" destId="{720B2F71-DD4D-4BDE-A1F1-202B4DFD83D1}" srcOrd="0" destOrd="0" presId="urn:microsoft.com/office/officeart/2005/8/layout/pyramid1"/>
    <dgm:cxn modelId="{2BDEDC2C-E554-40CA-9DF0-AFC9F0AAD85E}" type="presOf" srcId="{3BC3E854-6A87-453E-B029-F87464A6A9C8}" destId="{350968AC-BC13-4284-967B-AB328F3F08F6}" srcOrd="0" destOrd="0" presId="urn:microsoft.com/office/officeart/2005/8/layout/pyramid1"/>
    <dgm:cxn modelId="{63C0C036-3F59-40C7-8FFD-700F83461460}" type="presParOf" srcId="{0C4FC667-4132-4D87-BE01-43B392357C30}" destId="{1B3E82D7-A936-4D05-BEE1-E3F5A2DDE58B}" srcOrd="0" destOrd="0" presId="urn:microsoft.com/office/officeart/2005/8/layout/pyramid1"/>
    <dgm:cxn modelId="{9677C082-B6E6-48AC-A0A3-8701BFD6EAE5}" type="presParOf" srcId="{1B3E82D7-A936-4D05-BEE1-E3F5A2DDE58B}" destId="{720B2F71-DD4D-4BDE-A1F1-202B4DFD83D1}" srcOrd="0" destOrd="0" presId="urn:microsoft.com/office/officeart/2005/8/layout/pyramid1"/>
    <dgm:cxn modelId="{DA0062A6-A7D6-4DA6-9FA3-8BFC35210F9E}" type="presParOf" srcId="{1B3E82D7-A936-4D05-BEE1-E3F5A2DDE58B}" destId="{53836DF9-93DD-4CA9-BAF4-50A1D416A755}" srcOrd="1" destOrd="0" presId="urn:microsoft.com/office/officeart/2005/8/layout/pyramid1"/>
    <dgm:cxn modelId="{A5D1A2C8-08C6-438D-9C07-3638994CA6A8}" type="presParOf" srcId="{0C4FC667-4132-4D87-BE01-43B392357C30}" destId="{562E559B-3AD2-4D88-A960-B53B6FF7DB12}" srcOrd="1" destOrd="0" presId="urn:microsoft.com/office/officeart/2005/8/layout/pyramid1"/>
    <dgm:cxn modelId="{71CE40AB-B4AA-4554-A0A1-779272137A20}" type="presParOf" srcId="{562E559B-3AD2-4D88-A960-B53B6FF7DB12}" destId="{350968AC-BC13-4284-967B-AB328F3F08F6}" srcOrd="0" destOrd="0" presId="urn:microsoft.com/office/officeart/2005/8/layout/pyramid1"/>
    <dgm:cxn modelId="{EE9945B4-82F8-47A8-AAFB-137F5F54A1C7}" type="presParOf" srcId="{562E559B-3AD2-4D88-A960-B53B6FF7DB12}" destId="{979A8727-A7C1-413C-8F0E-593EEA96F82B}" srcOrd="1" destOrd="0" presId="urn:microsoft.com/office/officeart/2005/8/layout/pyramid1"/>
    <dgm:cxn modelId="{4B96B847-BA11-4FEE-A7D4-D7D5A290E51E}" type="presParOf" srcId="{0C4FC667-4132-4D87-BE01-43B392357C30}" destId="{7C480FE8-3311-41D0-8261-FD90FCDC35C7}" srcOrd="2" destOrd="0" presId="urn:microsoft.com/office/officeart/2005/8/layout/pyramid1"/>
    <dgm:cxn modelId="{37FFC295-1779-4FF1-8C15-5121CD0B51C0}" type="presParOf" srcId="{7C480FE8-3311-41D0-8261-FD90FCDC35C7}" destId="{B78DEE5E-435C-4CBB-9AEA-BDD41A701BA4}" srcOrd="0" destOrd="0" presId="urn:microsoft.com/office/officeart/2005/8/layout/pyramid1"/>
    <dgm:cxn modelId="{4CBC2518-818D-4AFB-9723-B09E44852D8E}" type="presParOf" srcId="{7C480FE8-3311-41D0-8261-FD90FCDC35C7}" destId="{211E86FE-2ABA-4665-907F-442241516159}" srcOrd="1" destOrd="0" presId="urn:microsoft.com/office/officeart/2005/8/layout/pyramid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C881A-9F08-47CA-867F-5B3FC9FF534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05256B-EC6C-45A9-9217-14A1F8B29218}">
      <dgm:prSet phldrT="[Текст]" custT="1"/>
      <dgm:spPr/>
      <dgm:t>
        <a:bodyPr/>
        <a:lstStyle/>
        <a:p>
          <a:pPr algn="l"/>
          <a:r>
            <a:rPr lang="ru-RU" sz="1600" dirty="0" smtClean="0"/>
            <a:t>Психологическую службу расширить ее до работы с преподавательским составом</a:t>
          </a:r>
          <a:endParaRPr lang="ru-RU" sz="1600" dirty="0"/>
        </a:p>
      </dgm:t>
    </dgm:pt>
    <dgm:pt modelId="{59175825-9A8B-4288-8CE2-57F9699EEB6B}" type="parTrans" cxnId="{688BA89A-3C07-4C5D-8CB1-AE5D65D44BA5}">
      <dgm:prSet/>
      <dgm:spPr/>
      <dgm:t>
        <a:bodyPr/>
        <a:lstStyle/>
        <a:p>
          <a:endParaRPr lang="ru-RU"/>
        </a:p>
      </dgm:t>
    </dgm:pt>
    <dgm:pt modelId="{3C50AB5A-FD21-4741-82B1-AB791B5D5BF8}" type="sibTrans" cxnId="{688BA89A-3C07-4C5D-8CB1-AE5D65D44BA5}">
      <dgm:prSet/>
      <dgm:spPr/>
      <dgm:t>
        <a:bodyPr/>
        <a:lstStyle/>
        <a:p>
          <a:endParaRPr lang="ru-RU"/>
        </a:p>
      </dgm:t>
    </dgm:pt>
    <dgm:pt modelId="{55FD5E1F-3115-455D-AC8B-F81BE5D9D656}">
      <dgm:prSet phldrT="[Текст]" custT="1"/>
      <dgm:spPr/>
      <dgm:t>
        <a:bodyPr/>
        <a:lstStyle/>
        <a:p>
          <a:pPr algn="l"/>
          <a:r>
            <a:rPr lang="ru-RU" sz="1600" dirty="0" smtClean="0"/>
            <a:t>Бюрократический подход к системе контроля воспитательной работы</a:t>
          </a:r>
          <a:endParaRPr lang="ru-RU" sz="1600" dirty="0"/>
        </a:p>
      </dgm:t>
    </dgm:pt>
    <dgm:pt modelId="{54ABEA9C-A4BF-4448-BFD3-0FB84C1ADA54}" type="parTrans" cxnId="{3C85DE2F-9FB5-4DEF-9538-7EDF8FF117F2}">
      <dgm:prSet/>
      <dgm:spPr/>
      <dgm:t>
        <a:bodyPr/>
        <a:lstStyle/>
        <a:p>
          <a:endParaRPr lang="ru-RU"/>
        </a:p>
      </dgm:t>
    </dgm:pt>
    <dgm:pt modelId="{D5AE9719-5D05-4AAF-9A46-17D3089EFFF3}" type="sibTrans" cxnId="{3C85DE2F-9FB5-4DEF-9538-7EDF8FF117F2}">
      <dgm:prSet/>
      <dgm:spPr/>
      <dgm:t>
        <a:bodyPr/>
        <a:lstStyle/>
        <a:p>
          <a:endParaRPr lang="ru-RU"/>
        </a:p>
      </dgm:t>
    </dgm:pt>
    <dgm:pt modelId="{920CD820-B340-4277-A73F-4504E052386B}">
      <dgm:prSet phldrT="[Текст]" custT="1"/>
      <dgm:spPr/>
      <dgm:t>
        <a:bodyPr/>
        <a:lstStyle/>
        <a:p>
          <a:pPr algn="l"/>
          <a:r>
            <a:rPr lang="ru-RU" sz="1600" dirty="0" smtClean="0"/>
            <a:t>Расширить воспитательное пространство в работе с детьми «группы риска»  </a:t>
          </a:r>
          <a:endParaRPr lang="ru-RU" sz="1600" dirty="0"/>
        </a:p>
      </dgm:t>
    </dgm:pt>
    <dgm:pt modelId="{F147CCA9-BBF0-460E-9F82-EF79FD0E7822}" type="parTrans" cxnId="{778805B3-3F7B-4C1C-A901-FD7215E03019}">
      <dgm:prSet/>
      <dgm:spPr/>
      <dgm:t>
        <a:bodyPr/>
        <a:lstStyle/>
        <a:p>
          <a:endParaRPr lang="ru-RU"/>
        </a:p>
      </dgm:t>
    </dgm:pt>
    <dgm:pt modelId="{CB65F0B4-C397-420E-95AD-9839ADD62AF5}" type="sibTrans" cxnId="{778805B3-3F7B-4C1C-A901-FD7215E03019}">
      <dgm:prSet/>
      <dgm:spPr/>
      <dgm:t>
        <a:bodyPr/>
        <a:lstStyle/>
        <a:p>
          <a:endParaRPr lang="ru-RU"/>
        </a:p>
      </dgm:t>
    </dgm:pt>
    <dgm:pt modelId="{AF2A6AC1-1024-4FCF-B3B7-4129F4BC4CCC}">
      <dgm:prSet phldrT="[Текст]" custT="1"/>
      <dgm:spPr/>
      <dgm:t>
        <a:bodyPr/>
        <a:lstStyle/>
        <a:p>
          <a:pPr algn="l"/>
          <a:r>
            <a:rPr lang="ru-RU" sz="1600" dirty="0" smtClean="0"/>
            <a:t>Объединить в единое сообщество детей разных возрастных и социальных групп</a:t>
          </a:r>
          <a:endParaRPr lang="ru-RU" sz="1600" dirty="0"/>
        </a:p>
      </dgm:t>
    </dgm:pt>
    <dgm:pt modelId="{DC444A47-90E6-4DB6-81DC-8B27E3DD36BA}" type="parTrans" cxnId="{9E833AD9-8F19-44DC-9405-592BFB9A0616}">
      <dgm:prSet/>
      <dgm:spPr/>
      <dgm:t>
        <a:bodyPr/>
        <a:lstStyle/>
        <a:p>
          <a:endParaRPr lang="ru-RU"/>
        </a:p>
      </dgm:t>
    </dgm:pt>
    <dgm:pt modelId="{6CA701A5-E62A-4645-BAB5-087BFBDDDCA0}" type="sibTrans" cxnId="{9E833AD9-8F19-44DC-9405-592BFB9A0616}">
      <dgm:prSet/>
      <dgm:spPr/>
      <dgm:t>
        <a:bodyPr/>
        <a:lstStyle/>
        <a:p>
          <a:endParaRPr lang="ru-RU"/>
        </a:p>
      </dgm:t>
    </dgm:pt>
    <dgm:pt modelId="{75DD2B0F-9724-4D68-83E5-D74768595013}">
      <dgm:prSet phldrT="[Текст]" custT="1"/>
      <dgm:spPr/>
      <dgm:t>
        <a:bodyPr/>
        <a:lstStyle/>
        <a:p>
          <a:pPr algn="l"/>
          <a:r>
            <a:rPr lang="ru-RU" sz="1600" dirty="0" smtClean="0"/>
            <a:t>Отношение педагогов к пространству Детства</a:t>
          </a:r>
          <a:endParaRPr lang="ru-RU" sz="1600" dirty="0"/>
        </a:p>
      </dgm:t>
    </dgm:pt>
    <dgm:pt modelId="{5F91C842-188F-4914-8E1A-656221B80461}" type="parTrans" cxnId="{F6626F18-BF29-460B-8EF3-8EE94A2D5AAF}">
      <dgm:prSet/>
      <dgm:spPr/>
      <dgm:t>
        <a:bodyPr/>
        <a:lstStyle/>
        <a:p>
          <a:endParaRPr lang="ru-RU"/>
        </a:p>
      </dgm:t>
    </dgm:pt>
    <dgm:pt modelId="{9A1F4F49-E368-4260-82EF-A467CFC67CEE}" type="sibTrans" cxnId="{F6626F18-BF29-460B-8EF3-8EE94A2D5AAF}">
      <dgm:prSet/>
      <dgm:spPr/>
      <dgm:t>
        <a:bodyPr/>
        <a:lstStyle/>
        <a:p>
          <a:endParaRPr lang="ru-RU"/>
        </a:p>
      </dgm:t>
    </dgm:pt>
    <dgm:pt modelId="{7B190E88-AB47-4F56-92CC-EC7FA429DB2A}" type="pres">
      <dgm:prSet presAssocID="{968C881A-9F08-47CA-867F-5B3FC9FF53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0F96D3-6089-408C-BE6A-1FA1545C8337}" type="pres">
      <dgm:prSet presAssocID="{968C881A-9F08-47CA-867F-5B3FC9FF5348}" presName="cycle" presStyleCnt="0"/>
      <dgm:spPr/>
    </dgm:pt>
    <dgm:pt modelId="{F4B1D960-5BB0-4BE0-A55B-51473D09448D}" type="pres">
      <dgm:prSet presAssocID="{8205256B-EC6C-45A9-9217-14A1F8B29218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15A1A-AFCC-4FEC-BCC0-F3CE04183C4E}" type="pres">
      <dgm:prSet presAssocID="{3C50AB5A-FD21-4741-82B1-AB791B5D5BF8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7C04114F-C95F-4944-80F9-08FD8A190BE7}" type="pres">
      <dgm:prSet presAssocID="{55FD5E1F-3115-455D-AC8B-F81BE5D9D65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C4DBE-1C94-4C1D-AA61-C90A3796A9B1}" type="pres">
      <dgm:prSet presAssocID="{920CD820-B340-4277-A73F-4504E052386B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2D88A-C847-4B32-9EB1-28AECA5E8631}" type="pres">
      <dgm:prSet presAssocID="{AF2A6AC1-1024-4FCF-B3B7-4129F4BC4CCC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74F80-1251-4F2F-B8F6-E1912FC28BDF}" type="pres">
      <dgm:prSet presAssocID="{75DD2B0F-9724-4D68-83E5-D74768595013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8BA89A-3C07-4C5D-8CB1-AE5D65D44BA5}" srcId="{968C881A-9F08-47CA-867F-5B3FC9FF5348}" destId="{8205256B-EC6C-45A9-9217-14A1F8B29218}" srcOrd="0" destOrd="0" parTransId="{59175825-9A8B-4288-8CE2-57F9699EEB6B}" sibTransId="{3C50AB5A-FD21-4741-82B1-AB791B5D5BF8}"/>
    <dgm:cxn modelId="{70B9BB43-3DCF-4E5E-8720-F4C1CC32042B}" type="presOf" srcId="{8205256B-EC6C-45A9-9217-14A1F8B29218}" destId="{F4B1D960-5BB0-4BE0-A55B-51473D09448D}" srcOrd="0" destOrd="0" presId="urn:microsoft.com/office/officeart/2005/8/layout/cycle3"/>
    <dgm:cxn modelId="{FE7306A6-8263-428E-AACC-9A365E573B40}" type="presOf" srcId="{AF2A6AC1-1024-4FCF-B3B7-4129F4BC4CCC}" destId="{2002D88A-C847-4B32-9EB1-28AECA5E8631}" srcOrd="0" destOrd="0" presId="urn:microsoft.com/office/officeart/2005/8/layout/cycle3"/>
    <dgm:cxn modelId="{778805B3-3F7B-4C1C-A901-FD7215E03019}" srcId="{968C881A-9F08-47CA-867F-5B3FC9FF5348}" destId="{920CD820-B340-4277-A73F-4504E052386B}" srcOrd="2" destOrd="0" parTransId="{F147CCA9-BBF0-460E-9F82-EF79FD0E7822}" sibTransId="{CB65F0B4-C397-420E-95AD-9839ADD62AF5}"/>
    <dgm:cxn modelId="{6B3B9185-B9D8-4B3C-8ABF-3B825A9564AE}" type="presOf" srcId="{920CD820-B340-4277-A73F-4504E052386B}" destId="{9D4C4DBE-1C94-4C1D-AA61-C90A3796A9B1}" srcOrd="0" destOrd="0" presId="urn:microsoft.com/office/officeart/2005/8/layout/cycle3"/>
    <dgm:cxn modelId="{3C85DE2F-9FB5-4DEF-9538-7EDF8FF117F2}" srcId="{968C881A-9F08-47CA-867F-5B3FC9FF5348}" destId="{55FD5E1F-3115-455D-AC8B-F81BE5D9D656}" srcOrd="1" destOrd="0" parTransId="{54ABEA9C-A4BF-4448-BFD3-0FB84C1ADA54}" sibTransId="{D5AE9719-5D05-4AAF-9A46-17D3089EFFF3}"/>
    <dgm:cxn modelId="{25CFE840-FA02-436E-A317-530C3511DA06}" type="presOf" srcId="{75DD2B0F-9724-4D68-83E5-D74768595013}" destId="{1BE74F80-1251-4F2F-B8F6-E1912FC28BDF}" srcOrd="0" destOrd="0" presId="urn:microsoft.com/office/officeart/2005/8/layout/cycle3"/>
    <dgm:cxn modelId="{470F5955-82DE-4CD9-8338-507C03F4BC3B}" type="presOf" srcId="{968C881A-9F08-47CA-867F-5B3FC9FF5348}" destId="{7B190E88-AB47-4F56-92CC-EC7FA429DB2A}" srcOrd="0" destOrd="0" presId="urn:microsoft.com/office/officeart/2005/8/layout/cycle3"/>
    <dgm:cxn modelId="{F6626F18-BF29-460B-8EF3-8EE94A2D5AAF}" srcId="{968C881A-9F08-47CA-867F-5B3FC9FF5348}" destId="{75DD2B0F-9724-4D68-83E5-D74768595013}" srcOrd="4" destOrd="0" parTransId="{5F91C842-188F-4914-8E1A-656221B80461}" sibTransId="{9A1F4F49-E368-4260-82EF-A467CFC67CEE}"/>
    <dgm:cxn modelId="{9E833AD9-8F19-44DC-9405-592BFB9A0616}" srcId="{968C881A-9F08-47CA-867F-5B3FC9FF5348}" destId="{AF2A6AC1-1024-4FCF-B3B7-4129F4BC4CCC}" srcOrd="3" destOrd="0" parTransId="{DC444A47-90E6-4DB6-81DC-8B27E3DD36BA}" sibTransId="{6CA701A5-E62A-4645-BAB5-087BFBDDDCA0}"/>
    <dgm:cxn modelId="{39D1DA0E-9308-45E1-B82A-31CBF325117D}" type="presOf" srcId="{55FD5E1F-3115-455D-AC8B-F81BE5D9D656}" destId="{7C04114F-C95F-4944-80F9-08FD8A190BE7}" srcOrd="0" destOrd="0" presId="urn:microsoft.com/office/officeart/2005/8/layout/cycle3"/>
    <dgm:cxn modelId="{6F7C874D-17D2-42F5-9D36-CA068BE41AD9}" type="presOf" srcId="{3C50AB5A-FD21-4741-82B1-AB791B5D5BF8}" destId="{B5715A1A-AFCC-4FEC-BCC0-F3CE04183C4E}" srcOrd="0" destOrd="0" presId="urn:microsoft.com/office/officeart/2005/8/layout/cycle3"/>
    <dgm:cxn modelId="{740AC3BC-7623-4D66-9937-9B191EC19232}" type="presParOf" srcId="{7B190E88-AB47-4F56-92CC-EC7FA429DB2A}" destId="{D40F96D3-6089-408C-BE6A-1FA1545C8337}" srcOrd="0" destOrd="0" presId="urn:microsoft.com/office/officeart/2005/8/layout/cycle3"/>
    <dgm:cxn modelId="{F91E31C3-78A5-4A48-9136-557A8CA98F54}" type="presParOf" srcId="{D40F96D3-6089-408C-BE6A-1FA1545C8337}" destId="{F4B1D960-5BB0-4BE0-A55B-51473D09448D}" srcOrd="0" destOrd="0" presId="urn:microsoft.com/office/officeart/2005/8/layout/cycle3"/>
    <dgm:cxn modelId="{FB8BE5D0-949A-4464-984B-AC5977AA4748}" type="presParOf" srcId="{D40F96D3-6089-408C-BE6A-1FA1545C8337}" destId="{B5715A1A-AFCC-4FEC-BCC0-F3CE04183C4E}" srcOrd="1" destOrd="0" presId="urn:microsoft.com/office/officeart/2005/8/layout/cycle3"/>
    <dgm:cxn modelId="{D786C076-6DBB-480A-B8FC-F31D2C0BF545}" type="presParOf" srcId="{D40F96D3-6089-408C-BE6A-1FA1545C8337}" destId="{7C04114F-C95F-4944-80F9-08FD8A190BE7}" srcOrd="2" destOrd="0" presId="urn:microsoft.com/office/officeart/2005/8/layout/cycle3"/>
    <dgm:cxn modelId="{0F664DF3-A2D3-4841-AAEA-3EF207E41D45}" type="presParOf" srcId="{D40F96D3-6089-408C-BE6A-1FA1545C8337}" destId="{9D4C4DBE-1C94-4C1D-AA61-C90A3796A9B1}" srcOrd="3" destOrd="0" presId="urn:microsoft.com/office/officeart/2005/8/layout/cycle3"/>
    <dgm:cxn modelId="{281D9763-70F0-476A-BAA9-9BA142B296FC}" type="presParOf" srcId="{D40F96D3-6089-408C-BE6A-1FA1545C8337}" destId="{2002D88A-C847-4B32-9EB1-28AECA5E8631}" srcOrd="4" destOrd="0" presId="urn:microsoft.com/office/officeart/2005/8/layout/cycle3"/>
    <dgm:cxn modelId="{9DEE5743-A68B-4FFB-BEB0-0A795CF3020C}" type="presParOf" srcId="{D40F96D3-6089-408C-BE6A-1FA1545C8337}" destId="{1BE74F80-1251-4F2F-B8F6-E1912FC28BDF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4E96-3943-41B4-8436-7323DCB93F9D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4504-A1D4-4D00-B645-7875527E6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E7CC3-D0BA-4811-9891-3BAC458E3F4F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8EA7-9D3F-45B7-9216-10C79D305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630FC-EA15-4F59-A2E3-27404F5C29E4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F1EF7-BA42-49F2-8D0F-D256F096F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12EFD-06CA-4C1F-9FEA-D8A819FD7D04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F6D2-A8FC-436F-87BD-6C8A16F07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018D7-9697-4B01-B9C1-182E41ED93EC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C5FE7-E289-4137-BBB9-91F36048C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B804-6066-4EF5-9064-68F74B75132C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8614B-A7BF-4CBC-9AB0-7D5841F4B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1DC80-39D2-4F09-9205-A34B85E3382E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C19A-8290-48F4-9374-343628CA0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5D1-E342-4272-B57D-1A15816EBE18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9E586-F1FA-432B-B008-63C866F87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2D961-1A8D-4263-8CF9-2A76936F1971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F99F-44B5-4E97-A238-8A932B6DF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118D8-D897-4D63-9697-42659FF1F38A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1C305-7AE6-477F-B033-A734D10C3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D5D92-339E-4EA7-A7B9-C52747E15FF7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A95B-5BE8-4BA4-91F1-E57325DF0D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4F8837-20E5-497D-9B70-EC159F12E799}" type="datetimeFigureOut">
              <a:rPr lang="ru-RU"/>
              <a:pPr>
                <a:defRPr/>
              </a:pPr>
              <a:t>05.11.2007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FA8879-C933-4060-8AD4-A9A311CD6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57200" y="274638"/>
          <a:ext cx="8229600" cy="5940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Надо сохранить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Лучшие традиции и педагогические технологии, системный подход, право выбора и доступность в освоении воспитательной среды, ориентацию на общечеловеческие ценности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Патриотическое воспитание, школьные традиции, интернациональное воспитание, воспитание на национальных традициях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Коллективные формы деятельности детей, социальное равенство детей, почтение к учителю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Базовую школу, обеспечивающую глубину знаний по всем предметам, системность в освоении знаний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Духовность, нравственность, здоровый образ жизни, коллективизм школьных дел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Чистоту человеческих отношений, учителя как человека без замены его на электронный вариант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bg2">
                    <a:lumMod val="10000"/>
                  </a:schemeClr>
                </a:solidFill>
              </a:rPr>
              <a:t>Детские общественные организации; систему дополнительного образования детей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357188"/>
            <a:ext cx="5286375" cy="4286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Надо изменить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491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FF0000"/>
                </a:solidFill>
              </a:rPr>
              <a:t>Надо развивать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Детские и юношеские организации,  поднять статус института классного руководителя, развивать гуманистические межличностные отношения в системе « ребенок – учитель – родители»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Методы сотрудничества детей и педагогов, усилить воспитывающий компонент урока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Пути сближения основного и дополнительного образования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Связи между образовательными учреждениями, разнообразные формы этих связей, воспитательные программы для родителей, решение проблем взаимоотношений в педагогическом треугольнике « школа – ребенок – семья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Способность детей к самосохранению, педагогическую поддержку взрослых по отношению к детям, гражданственность, чувство ответственности детей за своих родных, близких, за свой дом</a:t>
            </a:r>
          </a:p>
          <a:p>
            <a:pPr eaLnBrk="1" hangingPunct="1">
              <a:defRPr/>
            </a:pPr>
            <a:r>
              <a:rPr lang="ru-RU" sz="1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Школу, как воспитательную среду , где создаются условия для развития каждого ребенка: физического, психического духовного;  информационную культуру детей и педагогов, трудовое воспитание</a:t>
            </a:r>
            <a:endParaRPr lang="ru-RU" sz="1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0" y="0"/>
            <a:ext cx="9144000" cy="6858000"/>
          </a:xfrm>
          <a:prstGeom prst="irregularSeal2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«Возьми  из нового то, к чему ты готов, а из старого то, что эффективно, найди единомышленников, научись слушать и слышать и не пытайся объять необъятное»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/>
          <p:cNvSpPr/>
          <p:nvPr/>
        </p:nvSpPr>
        <p:spPr>
          <a:xfrm>
            <a:off x="0" y="0"/>
            <a:ext cx="9144000" cy="6858000"/>
          </a:xfrm>
          <a:prstGeom prst="irregularSeal2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«Возьми  из нового то, к чему ты готов, а из старого то, что эффективно, найди единомышленников, научись слушать и слышать и не пытайся объять необъятное»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00063" y="1143000"/>
            <a:ext cx="7786687" cy="5143500"/>
            <a:chOff x="2280" y="9611"/>
            <a:chExt cx="7200" cy="3902"/>
          </a:xfrm>
        </p:grpSpPr>
        <p:sp>
          <p:nvSpPr>
            <p:cNvPr id="3" name="AutoShape 40"/>
            <p:cNvSpPr>
              <a:spLocks noChangeAspect="1" noChangeArrowheads="1" noTextEdit="1"/>
            </p:cNvSpPr>
            <p:nvPr/>
          </p:nvSpPr>
          <p:spPr bwMode="auto">
            <a:xfrm>
              <a:off x="2280" y="9611"/>
              <a:ext cx="7200" cy="3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Rectangle 39"/>
            <p:cNvSpPr>
              <a:spLocks noChangeArrowheads="1"/>
            </p:cNvSpPr>
            <p:nvPr/>
          </p:nvSpPr>
          <p:spPr bwMode="auto">
            <a:xfrm>
              <a:off x="5245" y="9750"/>
              <a:ext cx="1270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Директор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5" name="Rectangle 38"/>
            <p:cNvSpPr>
              <a:spLocks noChangeArrowheads="1"/>
            </p:cNvSpPr>
            <p:nvPr/>
          </p:nvSpPr>
          <p:spPr bwMode="auto">
            <a:xfrm>
              <a:off x="3127" y="9750"/>
              <a:ext cx="1129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Педсовет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7221" y="9750"/>
              <a:ext cx="1130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Совет лицея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7" name="Rectangle 36"/>
            <p:cNvSpPr>
              <a:spLocks noChangeArrowheads="1"/>
            </p:cNvSpPr>
            <p:nvPr/>
          </p:nvSpPr>
          <p:spPr bwMode="auto">
            <a:xfrm>
              <a:off x="5245" y="10447"/>
              <a:ext cx="1130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Зам. директора по вопит.</a:t>
              </a:r>
              <a:endParaRPr lang="ru-RU" sz="800">
                <a:latin typeface="Calibri" pitchFamily="34" charset="0"/>
              </a:endParaRPr>
            </a:p>
            <a:p>
              <a:pPr eaLnBrk="0" hangingPunct="0"/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работе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8" name="Rectangle 35"/>
            <p:cNvSpPr>
              <a:spLocks noChangeArrowheads="1"/>
            </p:cNvSpPr>
            <p:nvPr/>
          </p:nvSpPr>
          <p:spPr bwMode="auto">
            <a:xfrm>
              <a:off x="5245" y="11701"/>
              <a:ext cx="1130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Совет кураторов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9" name="Rectangle 34"/>
            <p:cNvSpPr>
              <a:spLocks noChangeArrowheads="1"/>
            </p:cNvSpPr>
            <p:nvPr/>
          </p:nvSpPr>
          <p:spPr bwMode="auto">
            <a:xfrm>
              <a:off x="5245" y="12538"/>
              <a:ext cx="1130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лицеисты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0" name="Rectangle 33"/>
            <p:cNvSpPr>
              <a:spLocks noChangeArrowheads="1"/>
            </p:cNvSpPr>
            <p:nvPr/>
          </p:nvSpPr>
          <p:spPr bwMode="auto">
            <a:xfrm>
              <a:off x="7278" y="10447"/>
              <a:ext cx="1129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Зам. дир. по </a:t>
              </a:r>
              <a:endParaRPr lang="ru-RU" sz="800">
                <a:latin typeface="Calibri" pitchFamily="34" charset="0"/>
              </a:endParaRPr>
            </a:p>
            <a:p>
              <a:pPr eaLnBrk="0" hangingPunct="0"/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Учеб.-восп.</a:t>
              </a:r>
              <a:endParaRPr lang="ru-RU" sz="800">
                <a:latin typeface="Calibri" pitchFamily="34" charset="0"/>
              </a:endParaRPr>
            </a:p>
            <a:p>
              <a:pPr eaLnBrk="0" hangingPunct="0"/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работе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1" name="Rectangle 32"/>
            <p:cNvSpPr>
              <a:spLocks noChangeArrowheads="1"/>
            </p:cNvSpPr>
            <p:nvPr/>
          </p:nvSpPr>
          <p:spPr bwMode="auto">
            <a:xfrm>
              <a:off x="7278" y="11283"/>
              <a:ext cx="1129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Соц.-психол</a:t>
              </a:r>
              <a:endParaRPr lang="ru-RU" sz="800">
                <a:latin typeface="Calibri" pitchFamily="34" charset="0"/>
              </a:endParaRPr>
            </a:p>
            <a:p>
              <a:pPr eaLnBrk="0" hangingPunct="0"/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служба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2" name="Rectangle 31"/>
            <p:cNvSpPr>
              <a:spLocks noChangeArrowheads="1"/>
            </p:cNvSpPr>
            <p:nvPr/>
          </p:nvSpPr>
          <p:spPr bwMode="auto">
            <a:xfrm>
              <a:off x="7278" y="11980"/>
              <a:ext cx="1128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Совет </a:t>
              </a:r>
              <a:endParaRPr lang="ru-RU" sz="800">
                <a:latin typeface="Calibri" pitchFamily="34" charset="0"/>
              </a:endParaRPr>
            </a:p>
            <a:p>
              <a:pPr eaLnBrk="0" hangingPunct="0"/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лицеистов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3268" y="10447"/>
              <a:ext cx="1129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Зам. дир. по</a:t>
              </a:r>
              <a:endParaRPr lang="ru-RU" sz="800">
                <a:latin typeface="Calibri" pitchFamily="34" charset="0"/>
              </a:endParaRPr>
            </a:p>
            <a:p>
              <a:pPr eaLnBrk="0" hangingPunct="0"/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Научно-мет.</a:t>
              </a:r>
              <a:endParaRPr lang="ru-RU" sz="800">
                <a:latin typeface="Calibri" pitchFamily="34" charset="0"/>
              </a:endParaRPr>
            </a:p>
            <a:p>
              <a:pPr eaLnBrk="0" hangingPunct="0"/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работе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4" name="Rectangle 29"/>
            <p:cNvSpPr>
              <a:spLocks noChangeArrowheads="1"/>
            </p:cNvSpPr>
            <p:nvPr/>
          </p:nvSpPr>
          <p:spPr bwMode="auto">
            <a:xfrm>
              <a:off x="3184" y="11283"/>
              <a:ext cx="1129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Орган. по</a:t>
              </a:r>
              <a:endParaRPr lang="ru-RU" sz="800">
                <a:latin typeface="Calibri" pitchFamily="34" charset="0"/>
              </a:endParaRPr>
            </a:p>
            <a:p>
              <a:pPr eaLnBrk="0" hangingPunct="0"/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Физ. Культ.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3184" y="11980"/>
              <a:ext cx="1128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МО Кл.</a:t>
              </a:r>
              <a:endParaRPr lang="ru-RU" sz="800">
                <a:latin typeface="Calibri" pitchFamily="34" charset="0"/>
              </a:endParaRPr>
            </a:p>
            <a:p>
              <a:pPr eaLnBrk="0" hangingPunct="0"/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руководителей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6" name="Rectangle 27"/>
            <p:cNvSpPr>
              <a:spLocks noChangeArrowheads="1"/>
            </p:cNvSpPr>
            <p:nvPr/>
          </p:nvSpPr>
          <p:spPr bwMode="auto">
            <a:xfrm>
              <a:off x="7080" y="12956"/>
              <a:ext cx="1553" cy="2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Командиры 10-х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>
              <a:off x="4313" y="9890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5"/>
            <p:cNvSpPr>
              <a:spLocks noChangeShapeType="1"/>
            </p:cNvSpPr>
            <p:nvPr/>
          </p:nvSpPr>
          <p:spPr bwMode="auto">
            <a:xfrm>
              <a:off x="6572" y="9890"/>
              <a:ext cx="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4313" y="9890"/>
              <a:ext cx="847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H="1">
              <a:off x="6431" y="9890"/>
              <a:ext cx="705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5866" y="10029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6431" y="10447"/>
              <a:ext cx="847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6431" y="10726"/>
              <a:ext cx="790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 flipH="1" flipV="1">
              <a:off x="4398" y="10587"/>
              <a:ext cx="847" cy="1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4313" y="10865"/>
              <a:ext cx="932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6374" y="11005"/>
              <a:ext cx="847" cy="6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 flipH="1">
              <a:off x="4256" y="11005"/>
              <a:ext cx="989" cy="9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5809" y="11283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14"/>
            <p:cNvSpPr>
              <a:spLocks noChangeShapeType="1"/>
            </p:cNvSpPr>
            <p:nvPr/>
          </p:nvSpPr>
          <p:spPr bwMode="auto">
            <a:xfrm>
              <a:off x="5809" y="12259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6374" y="11980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H="1">
              <a:off x="4398" y="11980"/>
              <a:ext cx="847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11"/>
            <p:cNvSpPr>
              <a:spLocks noChangeShapeType="1"/>
            </p:cNvSpPr>
            <p:nvPr/>
          </p:nvSpPr>
          <p:spPr bwMode="auto">
            <a:xfrm flipH="1">
              <a:off x="6374" y="12259"/>
              <a:ext cx="847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4256" y="12398"/>
              <a:ext cx="989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Rectangle 9"/>
            <p:cNvSpPr>
              <a:spLocks noChangeArrowheads="1"/>
            </p:cNvSpPr>
            <p:nvPr/>
          </p:nvSpPr>
          <p:spPr bwMode="auto">
            <a:xfrm>
              <a:off x="3127" y="12956"/>
              <a:ext cx="1412" cy="2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Командиры 11-х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4962" y="13095"/>
              <a:ext cx="1694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000" b="1">
                  <a:latin typeface="Calibri" pitchFamily="34" charset="0"/>
                  <a:cs typeface="Times New Roman" pitchFamily="18" charset="0"/>
                </a:rPr>
                <a:t>Командиры 9-х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4539" y="13095"/>
              <a:ext cx="254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 flipV="1">
              <a:off x="6656" y="13234"/>
              <a:ext cx="565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>
              <a:off x="4398" y="13234"/>
              <a:ext cx="564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357290" y="500042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Структура управления воспитательной системой лицея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2000" dirty="0" smtClean="0">
                <a:solidFill>
                  <a:srgbClr val="C00000"/>
                </a:solidFill>
              </a:rPr>
              <a:t>Положительные тенденции в развитии воспитательной системе лицея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071546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Воспитательный процесс составляет ядро педагогической деятельности лицея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Воспитательная система выступает в качестве специальной и важной цели всего педагогического коллектива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 создании воспитательной системы учитываются профессиональный уровень педагогов и воспитательный потенциал лицея и окружающей среды(</a:t>
            </a:r>
            <a:r>
              <a:rPr lang="ru-RU" dirty="0" err="1" smtClean="0"/>
              <a:t>микросоциум</a:t>
            </a:r>
            <a:r>
              <a:rPr lang="ru-RU" dirty="0" smtClean="0"/>
              <a:t>)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Учитываются индивидуальные и коллективные потребности и их развитие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Важнейшим условием эффективного развития воспитательной системы лицея является интеграция научных знаний и практического опыта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bg1"/>
                </a:solidFill>
              </a:rPr>
              <a:t>Роль классного руководителя в воспитательной системе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 уровень: основной( определяет научно-теоретическую основу ВСЛ)</a:t>
            </a:r>
          </a:p>
          <a:p>
            <a:endParaRPr lang="ru-RU" sz="28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2 уровень: особенное в ВСЛ, что отличает лицей от других( каждая школа имеет свое лицо)</a:t>
            </a:r>
          </a:p>
          <a:p>
            <a:pPr>
              <a:buFont typeface="Wingdings" pitchFamily="2" charset="2"/>
              <a:buChar char="q"/>
            </a:pPr>
            <a:endParaRPr lang="ru-RU" sz="28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3 уровень: специфический, отражающий особенности каждого класса и специфику работы </a:t>
            </a:r>
            <a:r>
              <a:rPr lang="ru-RU" sz="28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кл</a:t>
            </a:r>
            <a:r>
              <a:rPr lang="ru-RU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. руководителя</a:t>
            </a:r>
            <a:endParaRPr lang="ru-RU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2000" dirty="0" smtClean="0"/>
              <a:t>Критерии и показатели нахождения воспитательной системы на этапе функционирования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5"/>
          <a:ext cx="82296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518637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 развития ВС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Показатели, характеризующие нахождение ВС на этапе функционирования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Степень освоения</a:t>
                      </a:r>
                      <a:r>
                        <a:rPr lang="ru-RU" sz="1400" baseline="0" dirty="0" smtClean="0"/>
                        <a:t> и присвоения цели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Цель сформулирована, конкретизирована в задачах, освоена и присвоена основными субъектами ВС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Сформированность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системообразующей</a:t>
                      </a:r>
                      <a:r>
                        <a:rPr lang="ru-RU" sz="1400" baseline="0" dirty="0" smtClean="0"/>
                        <a:t> 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Системообразующая</a:t>
                      </a:r>
                      <a:r>
                        <a:rPr lang="ru-RU" sz="1400" dirty="0" smtClean="0"/>
                        <a:t> деятельность выделена, все виды деятельности носят</a:t>
                      </a:r>
                      <a:r>
                        <a:rPr lang="ru-RU" sz="1400" baseline="0" dirty="0" smtClean="0"/>
                        <a:t> сложный характер и взаимосвязаны между собой. Основные виды деятельности носят коллективный характер: наличие общей цели, разделение функций между участниками деятельности, взаимоконтроль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Широта и степень сплоченности субъектов</a:t>
                      </a:r>
                      <a:r>
                        <a:rPr lang="ru-RU" sz="1400" baseline="0" dirty="0" smtClean="0"/>
                        <a:t> ВС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Круг субъектов представлен учащимися, педагогами, родителями, </a:t>
                      </a:r>
                      <a:r>
                        <a:rPr lang="ru-RU" sz="1400" dirty="0" err="1" smtClean="0"/>
                        <a:t>взрослыми-непедагогами</a:t>
                      </a:r>
                      <a:r>
                        <a:rPr lang="ru-RU" sz="1400" dirty="0" smtClean="0"/>
                        <a:t>. Присутствуют индивидуальные, групповые и коллективные субъекты. Общешкольный</a:t>
                      </a:r>
                      <a:r>
                        <a:rPr lang="ru-RU" sz="1400" baseline="0" dirty="0" smtClean="0"/>
                        <a:t> коллектив сформирован.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Соотношение взаимоотношений</a:t>
                      </a:r>
                      <a:r>
                        <a:rPr lang="ru-RU" sz="1400" baseline="0" dirty="0" smtClean="0"/>
                        <a:t> со средой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Деловые функциональные и эмоционально-психологические.</a:t>
                      </a:r>
                      <a:r>
                        <a:rPr lang="ru-RU" sz="1400" baseline="0" dirty="0" smtClean="0"/>
                        <a:t> Ориентированы как в детской, так и во взрослой среде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 взаимоотношений со средой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Внутренняя среда освоена субъектами( создано внутреннее воспитательное пространство). Ситуативное активное участие в создании воспитательного пространства следующего уровня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 внутреннего управления системой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Управление происходит и на организационно-педагогическом, и на психолого-педагогическом уровне; является устойчиво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адаптивным, ценностным, целенаправленным, мотивационным, демократичным, гуманным,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криативным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785794"/>
            <a:ext cx="75724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Я иду в школу с радостью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В школе у меня обычно хорошее настроение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В нашем классе хороший классный руководитель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К нашим учителям можно обратиться за советом и помощью в трудной жизненной ситуации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У меня есть любимый учитель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В классе я могу всегда свободно высказать свое мнение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Я считаю, что в нашей школе созданы условия для развития моих способностей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У меня есть любимые школьные предметы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Я считаю, что школа по-настоящему готовит меня к самостоятельной жизни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2"/>
                </a:solidFill>
              </a:rPr>
              <a:t>На летних каникулах я скучаю по школе</a:t>
            </a:r>
            <a:endParaRPr lang="ru-RU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bg1"/>
                </a:solidFill>
              </a:rPr>
              <a:t>Показатель удовлетворенности</a:t>
            </a:r>
            <a:endParaRPr lang="ru-RU" sz="3600" b="1" i="1" dirty="0">
              <a:solidFill>
                <a:srgbClr val="0000FF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55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/>
          <a:lstStyle/>
          <a:p>
            <a:endParaRPr lang="ru-RU" sz="1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19"/>
          <a:ext cx="8401080" cy="598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1000132"/>
                <a:gridCol w="1000132"/>
                <a:gridCol w="928694"/>
                <a:gridCol w="928694"/>
                <a:gridCol w="928694"/>
                <a:gridCol w="1000132"/>
              </a:tblGrid>
              <a:tr h="970934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8-9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классы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классы</a:t>
                      </a:r>
                      <a:endParaRPr lang="ru-RU" dirty="0"/>
                    </a:p>
                  </a:txBody>
                  <a:tcPr/>
                </a:tc>
              </a:tr>
              <a:tr h="55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 иду в школу с радостью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67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нашем классе хороший классный руководитель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03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 нашим учителям можно обратиться за советом и помощью в трудной жизненной ситуации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03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 считаю, что в нашей школе созданы условия для развития моих способностей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2.7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03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Я считаю, что школа по-настоящему готовит меня к самостоятельной жизни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22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 летних каникулах я скучаю по школе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899</Words>
  <Application>Microsoft Office PowerPoint</Application>
  <PresentationFormat>Экран (4:3)</PresentationFormat>
  <Paragraphs>151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Положительные тенденции в развитии воспитательной системе лицея</vt:lpstr>
      <vt:lpstr>Роль классного руководителя в воспитательной системе</vt:lpstr>
      <vt:lpstr>Критерии и показатели нахождения воспитательной системы на этапе функционирования</vt:lpstr>
      <vt:lpstr>Слайд 7</vt:lpstr>
      <vt:lpstr>Показатель удовлетворенности</vt:lpstr>
      <vt:lpstr>Слайд 9</vt:lpstr>
      <vt:lpstr>Надо сохранить</vt:lpstr>
      <vt:lpstr>Надо изменить</vt:lpstr>
      <vt:lpstr>Надо развивать</vt:lpstr>
      <vt:lpstr>Слайд 13</vt:lpstr>
    </vt:vector>
  </TitlesOfParts>
  <Company>licey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2007-11-01T12:44:08Z</dcterms:created>
  <dcterms:modified xsi:type="dcterms:W3CDTF">2007-11-05T11:13:24Z</dcterms:modified>
</cp:coreProperties>
</file>