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7" r:id="rId2"/>
    <p:sldId id="258" r:id="rId3"/>
    <p:sldId id="259" r:id="rId4"/>
    <p:sldId id="288" r:id="rId5"/>
    <p:sldId id="289" r:id="rId6"/>
    <p:sldId id="290" r:id="rId7"/>
    <p:sldId id="291" r:id="rId8"/>
    <p:sldId id="293" r:id="rId9"/>
    <p:sldId id="264" r:id="rId10"/>
    <p:sldId id="295" r:id="rId11"/>
    <p:sldId id="294" r:id="rId12"/>
    <p:sldId id="292" r:id="rId13"/>
    <p:sldId id="269" r:id="rId14"/>
    <p:sldId id="296" r:id="rId15"/>
    <p:sldId id="297" r:id="rId16"/>
    <p:sldId id="299" r:id="rId17"/>
    <p:sldId id="298" r:id="rId18"/>
    <p:sldId id="274" r:id="rId19"/>
    <p:sldId id="300" r:id="rId20"/>
    <p:sldId id="301" r:id="rId21"/>
    <p:sldId id="303" r:id="rId22"/>
    <p:sldId id="302" r:id="rId23"/>
    <p:sldId id="279" r:id="rId24"/>
    <p:sldId id="307" r:id="rId25"/>
    <p:sldId id="306" r:id="rId26"/>
    <p:sldId id="305" r:id="rId27"/>
    <p:sldId id="304" r:id="rId28"/>
    <p:sldId id="310" r:id="rId29"/>
    <p:sldId id="314" r:id="rId30"/>
    <p:sldId id="309" r:id="rId31"/>
    <p:sldId id="313" r:id="rId32"/>
    <p:sldId id="315" r:id="rId33"/>
    <p:sldId id="316" r:id="rId34"/>
    <p:sldId id="320" r:id="rId35"/>
    <p:sldId id="317" r:id="rId36"/>
    <p:sldId id="318" r:id="rId37"/>
    <p:sldId id="319" r:id="rId38"/>
    <p:sldId id="284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0000"/>
    <a:srgbClr val="924900"/>
    <a:srgbClr val="004200"/>
    <a:srgbClr val="2A65AC"/>
    <a:srgbClr val="FA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769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28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/>
              <a:pPr/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8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slide" Target="slide2.xml"/><Relationship Id="rId4" Type="http://schemas.microsoft.com/office/2007/relationships/hdphoto" Target="../media/hdphoto1.wdp"/><Relationship Id="rId9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25.xml"/><Relationship Id="rId3" Type="http://schemas.openxmlformats.org/officeDocument/2006/relationships/image" Target="../media/image7.jpeg"/><Relationship Id="rId21" Type="http://schemas.openxmlformats.org/officeDocument/2006/relationships/slide" Target="slide20.xml"/><Relationship Id="rId7" Type="http://schemas.openxmlformats.org/officeDocument/2006/relationships/slide" Target="slide6.xml"/><Relationship Id="rId12" Type="http://schemas.openxmlformats.org/officeDocument/2006/relationships/slide" Target="slide8.xml"/><Relationship Id="rId17" Type="http://schemas.openxmlformats.org/officeDocument/2006/relationships/slide" Target="slide16.xml"/><Relationship Id="rId25" Type="http://schemas.openxmlformats.org/officeDocument/2006/relationships/slide" Target="slide24.xml"/><Relationship Id="rId2" Type="http://schemas.openxmlformats.org/officeDocument/2006/relationships/notesSlide" Target="../notesSlides/notesSlide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1.xml"/><Relationship Id="rId24" Type="http://schemas.openxmlformats.org/officeDocument/2006/relationships/slide" Target="slide23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2.xml"/><Relationship Id="rId28" Type="http://schemas.openxmlformats.org/officeDocument/2006/relationships/slide" Target="slide27.xml"/><Relationship Id="rId10" Type="http://schemas.openxmlformats.org/officeDocument/2006/relationships/slide" Target="slide10.xml"/><Relationship Id="rId19" Type="http://schemas.openxmlformats.org/officeDocument/2006/relationships/slide" Target="slide18.xml"/><Relationship Id="rId31" Type="http://schemas.openxmlformats.org/officeDocument/2006/relationships/image" Target="../media/image9.png"/><Relationship Id="rId4" Type="http://schemas.openxmlformats.org/officeDocument/2006/relationships/slide" Target="slide3.xml"/><Relationship Id="rId9" Type="http://schemas.openxmlformats.org/officeDocument/2006/relationships/slide" Target="slide9.xml"/><Relationship Id="rId14" Type="http://schemas.openxmlformats.org/officeDocument/2006/relationships/slide" Target="slide13.xml"/><Relationship Id="rId22" Type="http://schemas.openxmlformats.org/officeDocument/2006/relationships/slide" Target="slide21.xml"/><Relationship Id="rId27" Type="http://schemas.openxmlformats.org/officeDocument/2006/relationships/slide" Target="slide26.xml"/><Relationship Id="rId30" Type="http://schemas.openxmlformats.org/officeDocument/2006/relationships/slide" Target="slide28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" Target="slide2.xml"/><Relationship Id="rId7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4.xml"/><Relationship Id="rId3" Type="http://schemas.openxmlformats.org/officeDocument/2006/relationships/slide" Target="slide29.xml"/><Relationship Id="rId7" Type="http://schemas.openxmlformats.org/officeDocument/2006/relationships/slide" Target="slide33.xml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11" Type="http://schemas.openxmlformats.org/officeDocument/2006/relationships/slide" Target="slide37.xml"/><Relationship Id="rId5" Type="http://schemas.openxmlformats.org/officeDocument/2006/relationships/slide" Target="slide31.xml"/><Relationship Id="rId10" Type="http://schemas.openxmlformats.org/officeDocument/2006/relationships/slide" Target="slide36.xml"/><Relationship Id="rId4" Type="http://schemas.openxmlformats.org/officeDocument/2006/relationships/slide" Target="slide30.xml"/><Relationship Id="rId9" Type="http://schemas.openxmlformats.org/officeDocument/2006/relationships/slide" Target="slide3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1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esign-web.com.ua/wp-content/uploads/2012/11/owl.jpg" TargetMode="External"/><Relationship Id="rId5" Type="http://schemas.openxmlformats.org/officeDocument/2006/relationships/hyperlink" Target="http://gatet.files.wordpress.com/2010/06/me.jpg" TargetMode="External"/><Relationship Id="rId4" Type="http://schemas.openxmlformats.org/officeDocument/2006/relationships/hyperlink" Target="http://www.hereisfree.com/content1/pic/zip/201122421113324977801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16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55576" y="1772816"/>
            <a:ext cx="7560841" cy="1449717"/>
          </a:xfrm>
          <a:prstGeom prst="rect">
            <a:avLst/>
          </a:prstGeom>
        </p:spPr>
      </p:pic>
      <p:pic>
        <p:nvPicPr>
          <p:cNvPr id="10" name="Рисунок 9" descr="Рисунок17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827584" y="332658"/>
            <a:ext cx="7416824" cy="650226"/>
          </a:xfrm>
          <a:prstGeom prst="rect">
            <a:avLst/>
          </a:prstGeom>
        </p:spPr>
      </p:pic>
      <p:pic>
        <p:nvPicPr>
          <p:cNvPr id="11" name="Рисунок 10" descr="Рисунок18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395536" y="6165304"/>
            <a:ext cx="1606332" cy="360040"/>
          </a:xfrm>
          <a:prstGeom prst="rect">
            <a:avLst/>
          </a:prstGeom>
        </p:spPr>
      </p:pic>
      <p:pic>
        <p:nvPicPr>
          <p:cNvPr id="12" name="Рисунок 11" descr="Рисунок19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6084168" y="6165304"/>
            <a:ext cx="2700300" cy="36004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чисел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755576" y="4330649"/>
            <a:ext cx="32050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chemeClr val="accent6">
                    <a:lumMod val="50000"/>
                  </a:schemeClr>
                </a:solidFill>
              </a:rPr>
              <a:t>1+23+4+5=33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86830" y="1677158"/>
            <a:ext cx="849694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/>
              <a:t>Слева от знака равенства поставьте между цифрами знаки сложения так, чтобы получилось верное равенство: </a:t>
            </a:r>
          </a:p>
          <a:p>
            <a:pPr algn="ctr">
              <a:defRPr/>
            </a:pPr>
            <a:r>
              <a:rPr lang="ru-RU" sz="4400" dirty="0"/>
              <a:t>1 2 3 4 5 = 33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9369" y="6099749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2" name="Управляющая кнопка: звук 11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3" grpId="0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Расставьте пингвинов - Графическая головоломк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889" b="90667" l="6222" r="90000">
                        <a14:foregroundMark x1="78222" y1="20889" x2="78222" y2="20889"/>
                        <a14:foregroundMark x1="20222" y1="18889" x2="20222" y2="18889"/>
                        <a14:foregroundMark x1="51333" y1="48000" x2="51333" y2="48000"/>
                        <a14:foregroundMark x1="82889" y1="78000" x2="82889" y2="78000"/>
                        <a14:foregroundMark x1="79556" y1="82889" x2="79556" y2="82889"/>
                        <a14:foregroundMark x1="44667" y1="18444" x2="44667" y2="18444"/>
                        <a14:foregroundMark x1="52667" y1="74222" x2="52667" y2="74222"/>
                        <a14:foregroundMark x1="18222" y1="71111" x2="18222" y2="71111"/>
                        <a14:foregroundMark x1="36889" y1="62889" x2="36889" y2="62889"/>
                        <a14:foregroundMark x1="62444" y1="39333" x2="62444" y2="39333"/>
                        <a14:foregroundMark x1="61333" y1="23333" x2="61333" y2="23333"/>
                        <a14:foregroundMark x1="36000" y1="23333" x2="36000" y2="23333"/>
                        <a14:foregroundMark x1="40444" y1="43333" x2="40444" y2="43333"/>
                        <a14:foregroundMark x1="32444" y1="35556" x2="32444" y2="35556"/>
                        <a14:foregroundMark x1="26222" y1="28444" x2="26222" y2="28444"/>
                        <a14:foregroundMark x1="60889" y1="62444" x2="60889" y2="62444"/>
                        <a14:foregroundMark x1="64889" y1="79556" x2="64889" y2="79556"/>
                        <a14:foregroundMark x1="34444" y1="79778" x2="34444" y2="79778"/>
                        <a14:foregroundMark x1="69333" y1="70000" x2="69333" y2="7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88" t="10832" r="10374" b="11738"/>
          <a:stretch/>
        </p:blipFill>
        <p:spPr bwMode="auto">
          <a:xfrm>
            <a:off x="4029669" y="2439945"/>
            <a:ext cx="4318323" cy="413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дом-1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26029" y="428471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чисел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1187624" y="3501008"/>
            <a:ext cx="1512168" cy="2337309"/>
          </a:xfrm>
          <a:prstGeom prst="rect">
            <a:avLst/>
          </a:prstGeom>
        </p:spPr>
      </p:pic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/>
              <a:t>Расставьте пингвинов так, чтобы сумма чисел проставленных на пингвинах во всех указанных рядах, составляла </a:t>
            </a:r>
            <a:r>
              <a:rPr lang="ru-RU" sz="2800" dirty="0">
                <a:solidFill>
                  <a:srgbClr val="C00000"/>
                </a:solidFill>
              </a:rPr>
              <a:t>12</a:t>
            </a:r>
            <a:r>
              <a:rPr lang="ru-RU" sz="2800" dirty="0"/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http://potehechas.ru/golovolomki/img_otvety/pingviny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3" t="10361" r="10405" b="12618"/>
          <a:stretch/>
        </p:blipFill>
        <p:spPr bwMode="auto">
          <a:xfrm>
            <a:off x="4029669" y="2532716"/>
            <a:ext cx="4210887" cy="399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9369" y="6062030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7" name="Управляющая кнопка: звук 16">
            <a:hlinkClick r:id="" action="ppaction://noaction" highlightClick="1">
              <a:snd r:embed="rId9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6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чисел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93643" y="3302001"/>
            <a:ext cx="8496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20000"/>
              </a:spcBef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и мама, и папа пришли у 14 учеников.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ru-RU" sz="2800" i="1" dirty="0" smtClean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/>
              <a:t>У 28 человек класса на собрание пришли папы и мамы. Мам было 24, пап — 18. У скольких учеников на собрание пришли одновременно и папа, и мама?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9369" y="6062030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2" name="Управляющая кнопка: звук 11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3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Что у Земли внутри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862332" y="3044279"/>
            <a:ext cx="151216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400" dirty="0">
                <a:solidFill>
                  <a:srgbClr val="C00000"/>
                </a:solidFill>
              </a:rPr>
              <a:t>Ядро</a:t>
            </a:r>
            <a:endParaRPr lang="ru-RU" sz="4400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455119" y="1890410"/>
            <a:ext cx="7213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/>
              <a:t>Как называется внутренняя часть Земли?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9369" y="6099893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2" name="Управляющая кнопка: звук 11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1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Что у Земли внутри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419872" y="2780928"/>
            <a:ext cx="273630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400" dirty="0">
                <a:solidFill>
                  <a:srgbClr val="C00000"/>
                </a:solidFill>
              </a:rPr>
              <a:t>Мантия</a:t>
            </a:r>
            <a:endParaRPr lang="ru-RU" sz="4400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/>
              <a:t>В переводе с латинского эта часть Земли называется “покрывало”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9369" y="6099893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2" name="Управляющая кнопка: звук 11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1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Что у Земли внутри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2735796" y="3264561"/>
            <a:ext cx="374441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</a:rPr>
              <a:t>Земная кора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168760" y="2152020"/>
            <a:ext cx="66247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/>
              <a:t>Как называется верхняя оболочка Земли?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9369" y="6099893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2" name="Управляющая кнопка: звук 11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1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Что у Земли внутри?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131840" y="3039209"/>
            <a:ext cx="338437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</a:rPr>
              <a:t>Минералов</a:t>
            </a: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763688" y="1890410"/>
            <a:ext cx="61206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/>
              <a:t>Горные породы состоят из ..?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5197" y="6099893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2" name="Управляющая кнопка: звук 11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1" grpId="0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Что у Земли внутри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?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2735796" y="3429000"/>
            <a:ext cx="223224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400" dirty="0">
                <a:solidFill>
                  <a:srgbClr val="C00000"/>
                </a:solidFill>
              </a:rPr>
              <a:t>Рельеф</a:t>
            </a:r>
            <a:endParaRPr lang="ru-RU" sz="4400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971600" y="1988840"/>
            <a:ext cx="7200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600" dirty="0"/>
              <a:t>ак называются формы земной поверхности?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9369" y="6103097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2" name="Управляющая кнопка: звук 11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1" grpId="0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300809" y="419675"/>
            <a:ext cx="648072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Разные</a:t>
            </a:r>
            <a:r>
              <a:rPr lang="ru-RU" sz="4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задачи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509882" y="3305763"/>
            <a:ext cx="219624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400" dirty="0">
                <a:solidFill>
                  <a:srgbClr val="C00000"/>
                </a:solidFill>
              </a:rPr>
              <a:t>Восемь</a:t>
            </a:r>
            <a:endParaRPr lang="ru-RU" sz="4400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/>
              <a:t>У семи братьев по одной сестре.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Сколько </a:t>
            </a:r>
            <a:r>
              <a:rPr lang="ru-RU" sz="3600" dirty="0"/>
              <a:t>всего детей?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9369" y="6099893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2" name="Управляющая кнопка: звук 11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6" grpId="0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5350227" y="3690483"/>
            <a:ext cx="188640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</a:rPr>
              <a:t>175 км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467439" y="1556792"/>
            <a:ext cx="849694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/>
              <a:t>Из Москвы и Санкт- Петербурга одновременно навстречу друг другу выехали два автомобиля. Они двигались равномерно, без остановок со скоростями 80км/ч и 95км/ч. Какое расстояние будет между ними за один час до встречи?</a:t>
            </a:r>
            <a:r>
              <a:rPr lang="ru-RU" sz="3200" dirty="0"/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439" y="6099893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2" name="Управляющая кнопка: звук 11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300809" y="419675"/>
            <a:ext cx="648072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Разные</a:t>
            </a:r>
            <a:r>
              <a:rPr lang="ru-RU" sz="4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задачи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6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9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997969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</a:t>
            </a:r>
          </a:p>
        </p:txBody>
      </p:sp>
      <p:sp>
        <p:nvSpPr>
          <p:cNvPr id="3121" name="AutoShap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933007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</a:t>
            </a:r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3122" name="AutoShape 5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869632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15</a:t>
            </a:r>
            <a:endParaRPr lang="ru-RU" sz="3200" b="1" dirty="0"/>
          </a:p>
        </p:txBody>
      </p:sp>
      <p:sp>
        <p:nvSpPr>
          <p:cNvPr id="3123" name="AutoShape 5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06257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20</a:t>
            </a:r>
            <a:endParaRPr lang="ru-RU" sz="3200" b="1" dirty="0"/>
          </a:p>
        </p:txBody>
      </p:sp>
      <p:sp>
        <p:nvSpPr>
          <p:cNvPr id="3124" name="AutoShape 5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741294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2</a:t>
            </a:r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3125" name="AutoShape 5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997969" y="256483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3126" name="AutoShape 54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933007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</a:t>
            </a:r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3127" name="AutoShape 5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869632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15</a:t>
            </a:r>
            <a:endParaRPr lang="ru-RU" sz="3200" b="1" dirty="0"/>
          </a:p>
        </p:txBody>
      </p:sp>
      <p:sp>
        <p:nvSpPr>
          <p:cNvPr id="3128" name="AutoShape 5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06257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2</a:t>
            </a:r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3129" name="AutoShape 5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741294" y="256483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20</a:t>
            </a:r>
            <a:endParaRPr lang="ru-RU" sz="3200" b="1" dirty="0"/>
          </a:p>
        </p:txBody>
      </p:sp>
      <p:sp>
        <p:nvSpPr>
          <p:cNvPr id="3130" name="AutoShape 5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97969" y="342892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3131" name="AutoShape 59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933007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</a:t>
            </a:r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3132" name="AutoShape 6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869632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15</a:t>
            </a:r>
            <a:endParaRPr lang="ru-RU" sz="3200" b="1" dirty="0"/>
          </a:p>
        </p:txBody>
      </p:sp>
      <p:sp>
        <p:nvSpPr>
          <p:cNvPr id="3133" name="AutoShape 6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806257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2</a:t>
            </a:r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3134" name="AutoShape 62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741294" y="342892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2</a:t>
            </a:r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3135" name="AutoShape 63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3997969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3136" name="AutoShape 64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4933007" y="429302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</a:t>
            </a:r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3137" name="AutoShape 65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869632" y="429302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15</a:t>
            </a:r>
            <a:endParaRPr lang="ru-RU" sz="3200" b="1" dirty="0"/>
          </a:p>
        </p:txBody>
      </p:sp>
      <p:sp>
        <p:nvSpPr>
          <p:cNvPr id="3138" name="AutoShape 66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877694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2</a:t>
            </a:r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3139" name="AutoShape 67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7741294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2</a:t>
            </a:r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3140" name="AutoShape 68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3997969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3142" name="AutoShape 70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4933007" y="5157118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</a:t>
            </a:r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3143" name="AutoShape 7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5941069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15</a:t>
            </a:r>
            <a:endParaRPr lang="ru-RU" sz="3200" b="1" dirty="0"/>
          </a:p>
        </p:txBody>
      </p:sp>
      <p:sp>
        <p:nvSpPr>
          <p:cNvPr id="3144" name="AutoShape 72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6877694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2</a:t>
            </a:r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3145" name="AutoShape 73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741294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2</a:t>
            </a:r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468312" y="1700734"/>
            <a:ext cx="2879551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r>
              <a:rPr lang="ru-RU" sz="2600" dirty="0" smtClean="0">
                <a:solidFill>
                  <a:schemeClr val="accent2">
                    <a:lumMod val="50000"/>
                  </a:schemeClr>
                </a:solidFill>
              </a:rPr>
              <a:t>Солнечная система</a:t>
            </a:r>
            <a:endParaRPr lang="ru-RU" sz="2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468312" y="5157118"/>
            <a:ext cx="2879551" cy="792162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Развитие жизни 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на Земле</a:t>
            </a: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468312" y="2564830"/>
            <a:ext cx="2879551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FAFBF7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В мире чисел</a:t>
            </a: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468312" y="3428926"/>
            <a:ext cx="2879551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</a:rPr>
              <a:t>Что у Земли внутри?</a:t>
            </a:r>
          </a:p>
        </p:txBody>
      </p:sp>
      <p:pic>
        <p:nvPicPr>
          <p:cNvPr id="37" name="Рисунок 36" descr="Рисунок36.png"/>
          <p:cNvPicPr>
            <a:picLocks noChangeAspect="1"/>
          </p:cNvPicPr>
          <p:nvPr/>
        </p:nvPicPr>
        <p:blipFill>
          <a:blip r:embed="rId29" cstate="screen"/>
          <a:srcRect/>
          <a:stretch>
            <a:fillRect/>
          </a:stretch>
        </p:blipFill>
        <p:spPr>
          <a:xfrm>
            <a:off x="1475656" y="260648"/>
            <a:ext cx="6891166" cy="792088"/>
          </a:xfrm>
          <a:prstGeom prst="rect">
            <a:avLst/>
          </a:prstGeom>
        </p:spPr>
      </p:pic>
      <p:pic>
        <p:nvPicPr>
          <p:cNvPr id="38" name="Рисунок 37" descr="Рисунок40.png">
            <a:hlinkClick r:id="rId30" action="ppaction://hlinksldjump"/>
          </p:cNvPr>
          <p:cNvPicPr>
            <a:picLocks noChangeAspect="1"/>
          </p:cNvPicPr>
          <p:nvPr/>
        </p:nvPicPr>
        <p:blipFill>
          <a:blip r:embed="rId31" cstate="screen"/>
          <a:srcRect/>
          <a:stretch>
            <a:fillRect/>
          </a:stretch>
        </p:blipFill>
        <p:spPr>
          <a:xfrm>
            <a:off x="7308304" y="6237312"/>
            <a:ext cx="1152128" cy="300800"/>
          </a:xfrm>
          <a:prstGeom prst="rect">
            <a:avLst/>
          </a:prstGeom>
        </p:spPr>
      </p:pic>
      <p:sp>
        <p:nvSpPr>
          <p:cNvPr id="34" name="AutoShape 47"/>
          <p:cNvSpPr>
            <a:spLocks noChangeArrowheads="1"/>
          </p:cNvSpPr>
          <p:nvPr/>
        </p:nvSpPr>
        <p:spPr bwMode="auto">
          <a:xfrm>
            <a:off x="468311" y="4293556"/>
            <a:ext cx="2879551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FAFBF7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Разные задачи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611560" y="1645794"/>
            <a:ext cx="770485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/>
              <a:t>Из 12 спичек составлены 4 квадрата. Отнимите теперь две спички так, чтобы осталось два квадрата</a:t>
            </a:r>
          </a:p>
          <a:p>
            <a:endParaRPr lang="ru-RU" sz="2800" dirty="0">
              <a:solidFill>
                <a:srgbClr val="FFC000"/>
              </a:solidFill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712639"/>
            <a:ext cx="1944216" cy="18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705">
            <a:off x="1160403" y="3621954"/>
            <a:ext cx="2065616" cy="197094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9369" y="6115037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7" name="Управляющая кнопка: звук 16">
            <a:hlinkClick r:id="" action="ppaction://noaction" highlightClick="1">
              <a:snd r:embed="rId9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300809" y="419675"/>
            <a:ext cx="648072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Разные</a:t>
            </a:r>
            <a:r>
              <a:rPr lang="ru-RU" sz="4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задачи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5652120" y="3573016"/>
            <a:ext cx="1858889" cy="12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400" dirty="0">
                <a:solidFill>
                  <a:srgbClr val="C00000"/>
                </a:solidFill>
              </a:rPr>
              <a:t>15</a:t>
            </a:r>
          </a:p>
          <a:p>
            <a:pPr>
              <a:spcBef>
                <a:spcPct val="20000"/>
              </a:spcBef>
            </a:pP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59532" y="1628800"/>
            <a:ext cx="849694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/>
              <a:t>Любушка да </a:t>
            </a:r>
            <a:r>
              <a:rPr lang="ru-RU" sz="2800" dirty="0" err="1"/>
              <a:t>Марьюшка</a:t>
            </a:r>
            <a:r>
              <a:rPr lang="ru-RU" sz="2800" dirty="0"/>
              <a:t> вместе съели 9 яблочек, Любушка да Лизонька 10 яблочек, </a:t>
            </a:r>
            <a:endParaRPr lang="ru-RU" sz="2800" dirty="0" smtClean="0"/>
          </a:p>
          <a:p>
            <a:r>
              <a:rPr lang="ru-RU" sz="2800" dirty="0" smtClean="0"/>
              <a:t>Лизонька </a:t>
            </a:r>
            <a:r>
              <a:rPr lang="ru-RU" sz="2800" dirty="0"/>
              <a:t>да </a:t>
            </a:r>
            <a:r>
              <a:rPr lang="ru-RU" sz="2800" dirty="0" err="1"/>
              <a:t>Марьюшка</a:t>
            </a:r>
            <a:r>
              <a:rPr lang="ru-RU" sz="2800" dirty="0"/>
              <a:t> 11 яблочек. </a:t>
            </a:r>
            <a:endParaRPr lang="ru-RU" sz="2800" dirty="0" smtClean="0"/>
          </a:p>
          <a:p>
            <a:r>
              <a:rPr lang="ru-RU" sz="2800" dirty="0" smtClean="0"/>
              <a:t>Сколько </a:t>
            </a:r>
            <a:r>
              <a:rPr lang="ru-RU" sz="2800" dirty="0"/>
              <a:t>яблочек вместе съели </a:t>
            </a:r>
            <a:r>
              <a:rPr lang="ru-RU" sz="2800" dirty="0" err="1"/>
              <a:t>Марьюшка</a:t>
            </a:r>
            <a:r>
              <a:rPr lang="ru-RU" sz="2800" dirty="0"/>
              <a:t>, Любушка и Лизонька?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9369" y="6099893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2" name="Управляющая кнопка: звук 11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300809" y="419675"/>
            <a:ext cx="648072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Разные</a:t>
            </a:r>
            <a:r>
              <a:rPr lang="ru-RU" sz="4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задачи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6" grpId="0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5204"/>
            <a:ext cx="1512168" cy="233731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455876" y="3385930"/>
            <a:ext cx="230425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C00000"/>
                </a:solidFill>
              </a:rPr>
              <a:t>2 воза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ru-RU" sz="2800" dirty="0"/>
              <a:t>Лошадь съедает один воз сена за месяц, осел - за полтора месяца, а коза - за три месяца. Сколько возов сена лошадь, осел и коза съедают за один месяц?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9552" y="6021288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2" name="Управляющая кнопка: звук 11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300809" y="419675"/>
            <a:ext cx="648072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Разные</a:t>
            </a:r>
            <a:r>
              <a:rPr lang="ru-RU" sz="4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4400" b="1" spc="50" dirty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задачи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6" grpId="0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23544" y="404664"/>
            <a:ext cx="676875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Развитие жизни на Земле</a:t>
            </a:r>
          </a:p>
          <a:p>
            <a:pPr algn="ctr"/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735796" y="3124320"/>
            <a:ext cx="48245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3,5 - 4 миллиарда лет назад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/>
              <a:t>Сколько примерно лет назад появилась на Земле </a:t>
            </a:r>
            <a:r>
              <a:rPr lang="ru-RU" sz="3600" dirty="0" smtClean="0"/>
              <a:t>жизнь?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9369" y="6062030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2" name="Управляющая кнопка: звук 11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187624" y="404664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Развитие жизни на Земле</a:t>
            </a:r>
          </a:p>
          <a:p>
            <a:pPr algn="ctr"/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325686" y="3284984"/>
            <a:ext cx="434265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Каменный уголь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59448" y="1674674"/>
            <a:ext cx="849694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/>
              <a:t>Из древних папоротников, хвощей, плаунов образовалось это полезное ископаемое.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9369" y="6099893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2" name="Управляющая кнопка: звук 11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79571" y="404664"/>
            <a:ext cx="722596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Развитие жизни на Земле</a:t>
            </a:r>
          </a:p>
          <a:p>
            <a:pPr algn="ctr"/>
            <a:endParaRPr lang="ru-RU" sz="36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043608" y="3167390"/>
            <a:ext cx="71287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chemeClr val="accent2">
                    <a:lumMod val="75000"/>
                  </a:schemeClr>
                </a:solidFill>
              </a:rPr>
              <a:t>Отпечатки, окаменелости, скелеты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/>
              <a:t>Какие виды ископаемых остатков могут рассказать о прошлом Земли?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9369" y="6099893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2" name="Управляющая кнопка: звук 11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78402" y="440863"/>
            <a:ext cx="714718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Развитие жизни на Земле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45395" y="3058492"/>
            <a:ext cx="84969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r"/>
            <a:r>
              <a:rPr lang="ru-RU" sz="4000" dirty="0">
                <a:solidFill>
                  <a:srgbClr val="C0504D">
                    <a:lumMod val="75000"/>
                  </a:srgbClr>
                </a:solidFill>
              </a:rPr>
              <a:t>Древние пресмыкающиеся - ящеры</a:t>
            </a: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/>
              <a:t>Какие животные процветали в Юрском периоде?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2155" y="6099893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3" name="Управляющая кнопка: звук 12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8" grpId="0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141546" y="404664"/>
            <a:ext cx="686090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Развитие жизни на Земле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000" cy="233350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491880" y="3238057"/>
            <a:ext cx="266429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Мамонт</a:t>
            </a:r>
            <a:endParaRPr lang="ru-RU" sz="4400" i="1" dirty="0" smtClean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/>
              <a:t>Древний родственник слона, обитал на территории Якутии. 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0024" y="6098588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2" name="Управляющая кнопка: звук 11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6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8" grpId="0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9" name="AutoShape 4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541186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</a:t>
            </a:r>
          </a:p>
        </p:txBody>
      </p:sp>
      <p:sp>
        <p:nvSpPr>
          <p:cNvPr id="3121" name="AutoShape 4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724128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</a:t>
            </a:r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3122" name="AutoShape 5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948735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15</a:t>
            </a:r>
            <a:endParaRPr lang="ru-RU" sz="3200" b="1" dirty="0"/>
          </a:p>
        </p:txBody>
      </p:sp>
      <p:sp>
        <p:nvSpPr>
          <p:cNvPr id="3125" name="AutoShape 5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541186" y="255705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3126" name="AutoShape 54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732580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</a:t>
            </a:r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3127" name="AutoShape 5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948735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15</a:t>
            </a:r>
            <a:endParaRPr lang="ru-RU" sz="3200" b="1" dirty="0"/>
          </a:p>
        </p:txBody>
      </p:sp>
      <p:sp>
        <p:nvSpPr>
          <p:cNvPr id="3130" name="AutoShape 5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541186" y="345833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5</a:t>
            </a:r>
            <a:endParaRPr lang="ru-RU" sz="3200" b="1" dirty="0"/>
          </a:p>
        </p:txBody>
      </p:sp>
      <p:sp>
        <p:nvSpPr>
          <p:cNvPr id="3131" name="AutoShape 59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741032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</a:t>
            </a:r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3132" name="AutoShape 6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948734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 smtClean="0"/>
              <a:t>15</a:t>
            </a:r>
            <a:endParaRPr lang="ru-RU" sz="3200" b="1" dirty="0"/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827584" y="1700734"/>
            <a:ext cx="2879551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600" dirty="0" smtClean="0">
                <a:solidFill>
                  <a:schemeClr val="accent2">
                    <a:lumMod val="50000"/>
                  </a:schemeClr>
                </a:solidFill>
              </a:rPr>
              <a:t>Математика</a:t>
            </a:r>
            <a:endParaRPr lang="ru-RU" sz="2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827583" y="2564830"/>
            <a:ext cx="2879551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FAFBF7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Биология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843743" y="3471111"/>
            <a:ext cx="2879551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География</a:t>
            </a:r>
          </a:p>
        </p:txBody>
      </p:sp>
      <p:pic>
        <p:nvPicPr>
          <p:cNvPr id="38" name="Рисунок 37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12" cstate="screen"/>
          <a:srcRect/>
          <a:stretch>
            <a:fillRect/>
          </a:stretch>
        </p:blipFill>
        <p:spPr>
          <a:xfrm>
            <a:off x="7308304" y="6237312"/>
            <a:ext cx="1152128" cy="3008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19672" y="404664"/>
            <a:ext cx="684076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ОТГАДАЙТЕ</a:t>
            </a:r>
            <a:r>
              <a:rPr lang="ru-RU" sz="4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РЕБУСЫ</a:t>
            </a:r>
            <a:endParaRPr lang="ru-RU" sz="44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88848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5" grpId="0" animBg="1"/>
      <p:bldP spid="3126" grpId="0" animBg="1"/>
      <p:bldP spid="3127" grpId="0" animBg="1"/>
      <p:bldP spid="3130" grpId="0" animBg="1"/>
      <p:bldP spid="3131" grpId="0" animBg="1"/>
      <p:bldP spid="313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+mn-ea"/>
                <a:cs typeface="Times New Roman" pitchFamily="18" charset="0"/>
              </a:rPr>
              <a:t>Математика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971600" y="5157192"/>
            <a:ext cx="216024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5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ТОЧКА</a:t>
            </a:r>
            <a:endParaRPr lang="ru-RU" sz="5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Рисунок30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51920" y="4493856"/>
            <a:ext cx="1512168" cy="2337309"/>
          </a:xfrm>
          <a:prstGeom prst="rect">
            <a:avLst/>
          </a:prstGeom>
        </p:spPr>
      </p:pic>
      <p:pic>
        <p:nvPicPr>
          <p:cNvPr id="9" name="Рисунок 8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detsky-mir.com/uploads/images/2/2/8/f/2/1bbcafd7e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980" y="1373478"/>
            <a:ext cx="60960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115616" y="3122965"/>
            <a:ext cx="72008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</a:rPr>
              <a:t>Огромное раскаленное небесное тело, излучающее тепло и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свет.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45395" y="2132856"/>
            <a:ext cx="849694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chemeClr val="tx2">
                    <a:lumMod val="50000"/>
                  </a:schemeClr>
                </a:solidFill>
              </a:rPr>
              <a:t>Что такое звезда?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31640" y="501932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Солнечная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6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система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9369" y="6103240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7" name="Управляющая кнопка: звук 6">
            <a:hlinkClick r:id="" action="ppaction://noaction" highlightClick="1">
              <a:snd r:embed="rId3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6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8" grpId="0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+mn-ea"/>
                <a:cs typeface="Times New Roman" pitchFamily="18" charset="0"/>
              </a:rPr>
              <a:t>Математика</a:t>
            </a:r>
            <a:endParaRPr lang="ru-RU" sz="4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067944" y="4577168"/>
            <a:ext cx="28083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i="1" dirty="0" smtClean="0">
                <a:solidFill>
                  <a:srgbClr val="C00000"/>
                </a:solidFill>
              </a:rPr>
              <a:t>РАЗУМ</a:t>
            </a:r>
            <a:endParaRPr lang="ru-RU" sz="4400" i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Рисунок30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59632" y="4077072"/>
            <a:ext cx="1512168" cy="2337309"/>
          </a:xfrm>
          <a:prstGeom prst="rect">
            <a:avLst/>
          </a:prstGeom>
        </p:spPr>
      </p:pic>
      <p:pic>
        <p:nvPicPr>
          <p:cNvPr id="9" name="Рисунок 8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ребус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18690"/>
            <a:ext cx="666074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009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pc="50" dirty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+mn-ea"/>
                <a:cs typeface="Times New Roman" pitchFamily="18" charset="0"/>
              </a:rPr>
              <a:t>Математика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622438" y="4869160"/>
            <a:ext cx="26642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5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endParaRPr lang="ru-RU" sz="5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Рисунок30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635896" y="4334001"/>
            <a:ext cx="1512168" cy="2337309"/>
          </a:xfrm>
          <a:prstGeom prst="rect">
            <a:avLst/>
          </a:prstGeom>
        </p:spPr>
      </p:pic>
      <p:pic>
        <p:nvPicPr>
          <p:cNvPr id="9" name="Рисунок 8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1026" name="Picture 2" descr="http://detsky-mir.com/uploads/images/0/d/a/7/2/e14694b23b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2" t="14332" r="6286" b="17528"/>
          <a:stretch/>
        </p:blipFill>
        <p:spPr bwMode="auto">
          <a:xfrm>
            <a:off x="2015715" y="1484784"/>
            <a:ext cx="5100701" cy="2849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63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+mn-ea"/>
                <a:cs typeface="Times New Roman" pitchFamily="18" charset="0"/>
              </a:rPr>
              <a:t>Биология</a:t>
            </a:r>
            <a:endParaRPr lang="ru-RU" sz="4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506347" y="5013176"/>
            <a:ext cx="172819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ТИГР</a:t>
            </a:r>
            <a:endParaRPr lang="ru-RU" sz="4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Рисунок30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51920" y="4493856"/>
            <a:ext cx="1512168" cy="2337309"/>
          </a:xfrm>
          <a:prstGeom prst="rect">
            <a:avLst/>
          </a:prstGeom>
        </p:spPr>
      </p:pic>
      <p:pic>
        <p:nvPicPr>
          <p:cNvPr id="9" name="Рисунок 8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encrypted-tbn2.gstatic.com/images?q=tbn:ANd9GcTzfiG8rXYjb25fXCE45JxG_PfLJAs7JsyW2WOM2hHQA679tjLX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56792"/>
            <a:ext cx="674576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210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+mn-ea"/>
                <a:cs typeface="Times New Roman" pitchFamily="18" charset="0"/>
              </a:rPr>
              <a:t>Биология</a:t>
            </a:r>
            <a:endParaRPr lang="ru-RU" sz="4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348442" y="4864037"/>
            <a:ext cx="23141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СОКОЛ</a:t>
            </a:r>
            <a:endParaRPr lang="ru-RU" sz="4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Рисунок30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508104" y="4297533"/>
            <a:ext cx="1512168" cy="2337309"/>
          </a:xfrm>
          <a:prstGeom prst="rect">
            <a:avLst/>
          </a:prstGeom>
        </p:spPr>
      </p:pic>
      <p:pic>
        <p:nvPicPr>
          <p:cNvPr id="9" name="Рисунок 8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ребусы по биологи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098" y="1412776"/>
            <a:ext cx="7262939" cy="290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31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+mn-ea"/>
                <a:cs typeface="Times New Roman" pitchFamily="18" charset="0"/>
              </a:rPr>
              <a:t>Биология</a:t>
            </a:r>
            <a:endParaRPr lang="ru-RU" sz="4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347864" y="5479942"/>
            <a:ext cx="309634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ОРГАНИЗМ</a:t>
            </a:r>
            <a:endParaRPr lang="ru-RU" sz="4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 descr="дом-6.pn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 descr="ребусы по биологи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881" y="1757813"/>
            <a:ext cx="5375049" cy="347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971600" y="2368560"/>
            <a:ext cx="1512168" cy="2337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3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+mn-ea"/>
                <a:cs typeface="Times New Roman" pitchFamily="18" charset="0"/>
              </a:rPr>
              <a:t>География</a:t>
            </a:r>
            <a:endParaRPr lang="ru-RU" sz="4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506347" y="5013176"/>
            <a:ext cx="172819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Прага</a:t>
            </a:r>
            <a:endParaRPr lang="ru-RU" sz="4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Рисунок30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084168" y="2132856"/>
            <a:ext cx="1512168" cy="2337309"/>
          </a:xfrm>
          <a:prstGeom prst="rect">
            <a:avLst/>
          </a:prstGeom>
        </p:spPr>
      </p:pic>
      <p:pic>
        <p:nvPicPr>
          <p:cNvPr id="9" name="Рисунок 8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Ребусы по географии: Город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4638675" cy="347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19672" y="5589240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город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49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+mn-ea"/>
                <a:cs typeface="Times New Roman" pitchFamily="18" charset="0"/>
              </a:rPr>
              <a:t>География</a:t>
            </a:r>
            <a:endParaRPr lang="ru-RU" sz="4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506347" y="5013176"/>
            <a:ext cx="207277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Россия</a:t>
            </a:r>
            <a:endParaRPr lang="ru-RU" sz="4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Рисунок30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51920" y="4366845"/>
            <a:ext cx="1512168" cy="2337309"/>
          </a:xfrm>
          <a:prstGeom prst="rect">
            <a:avLst/>
          </a:prstGeom>
        </p:spPr>
      </p:pic>
      <p:pic>
        <p:nvPicPr>
          <p:cNvPr id="9" name="Рисунок 8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4869543"/>
            <a:ext cx="17641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страна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42" name="Picture 2" descr="ребусы по географи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55" y="1328192"/>
            <a:ext cx="7528084" cy="3011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60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pc="5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ea typeface="+mn-ea"/>
                <a:cs typeface="Times New Roman" pitchFamily="18" charset="0"/>
              </a:rPr>
              <a:t>География</a:t>
            </a:r>
            <a:endParaRPr lang="ru-RU" sz="4000" b="1" spc="5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506347" y="5013176"/>
            <a:ext cx="172819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УФА</a:t>
            </a:r>
            <a:endParaRPr lang="ru-RU" sz="4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Рисунок30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51920" y="4256230"/>
            <a:ext cx="1512168" cy="2337309"/>
          </a:xfrm>
          <a:prstGeom prst="rect">
            <a:avLst/>
          </a:prstGeom>
        </p:spPr>
      </p:pic>
      <p:pic>
        <p:nvPicPr>
          <p:cNvPr id="9" name="Рисунок 8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ребус Рек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31" y="1397512"/>
            <a:ext cx="7146794" cy="285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11660" y="4366845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река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92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3316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9703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431800" cy="358775"/>
          </a:xfrm>
          <a:prstGeom prst="actionButtonBeginning">
            <a:avLst/>
          </a:prstGeom>
          <a:gradFill rotWithShape="1">
            <a:gsLst>
              <a:gs pos="0">
                <a:schemeClr val="bg1"/>
              </a:gs>
              <a:gs pos="100000">
                <a:srgbClr val="FFE7EC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E7EC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Рисунок 11" descr="Рисунок41.pn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1763688" y="404664"/>
            <a:ext cx="6480720" cy="648072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51520" y="1484784"/>
            <a:ext cx="8640960" cy="1000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1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http://www.hereisfree.com/content1//pic/zip/201122421113324977801.jpg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идея кнопки «домик»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http://gatet.files.wordpress.com/2010/06/me.jpg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знак вопроса с человечком</a:t>
            </a: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http://www.design-web.com.ua/wp-content/uploads/2012/11/owl.jpg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мудрая сова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059832" y="3212976"/>
            <a:ext cx="3888432" cy="12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400" dirty="0">
                <a:solidFill>
                  <a:srgbClr val="C00000"/>
                </a:solidFill>
              </a:rPr>
              <a:t>Меркурий</a:t>
            </a:r>
          </a:p>
          <a:p>
            <a:pPr>
              <a:spcBef>
                <a:spcPct val="20000"/>
              </a:spcBef>
            </a:pP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285054" y="2296036"/>
            <a:ext cx="65172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/>
              <a:t>Самая ближняя к Солнцу планета? </a:t>
            </a:r>
            <a:endParaRPr lang="ru-RU" sz="2800" dirty="0">
              <a:latin typeface="Times New Roman" pitchFamily="18" charset="0"/>
              <a:cs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Солнечная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6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система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27584" y="6099893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4" name="Управляющая кнопка: звук 13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6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8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84969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Юпитер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/>
              <a:t>Большая планета Солнечной системы, на которой обнаружено Красное пятно.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Солнечная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6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система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9369" y="6099893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4" name="Управляющая кнопка: звук 13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6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8" grpId="0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3429000"/>
            <a:ext cx="84969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Кометы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67543" y="1717913"/>
            <a:ext cx="849694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/>
              <a:t>Появление этих небесных тел на небосводе пугало людей, предсказывали начало войн, наступление голода. </a:t>
            </a:r>
            <a:endParaRPr lang="ru-RU" sz="2800" dirty="0">
              <a:latin typeface="Times New Roman" pitchFamily="18" charset="0"/>
              <a:cs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Солнечная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система</a:t>
            </a:r>
            <a:endParaRPr lang="ru-RU" sz="36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9369" y="6091882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4" name="Управляющая кнопка: звук 13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6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8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555776" y="3128784"/>
            <a:ext cx="44644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C00000"/>
                </a:solidFill>
              </a:rPr>
              <a:t>Пояс астероидов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/>
              <a:t>Пояс из этих небесных тел находится между Марсом и Юпитером.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Солнечная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система</a:t>
            </a:r>
            <a:endParaRPr lang="ru-RU" sz="36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9369" y="6080524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4" name="Управляющая кнопка: звук 13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6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28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чисел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851920" y="4077072"/>
            <a:ext cx="1512168" cy="2337309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627784" y="3294499"/>
            <a:ext cx="324036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400" dirty="0">
                <a:solidFill>
                  <a:schemeClr val="accent6">
                    <a:lumMod val="50000"/>
                  </a:schemeClr>
                </a:solidFill>
              </a:rPr>
              <a:t>1023456789</a:t>
            </a:r>
            <a:endParaRPr lang="ru-RU" sz="4400" i="1" dirty="0" smtClean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628800"/>
            <a:ext cx="849694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dirty="0"/>
              <a:t>Напишите наименьшее 10-значное число,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все </a:t>
            </a:r>
            <a:r>
              <a:rPr lang="ru-RU" sz="3600" dirty="0"/>
              <a:t>цифры которого </a:t>
            </a:r>
            <a:r>
              <a:rPr lang="ru-RU" sz="3600" dirty="0" smtClean="0"/>
              <a:t>различны.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WordArt 40"/>
          <p:cNvSpPr>
            <a:spLocks noChangeArrowheads="1" noChangeShapeType="1" noTextEdit="1"/>
          </p:cNvSpPr>
          <p:nvPr/>
        </p:nvSpPr>
        <p:spPr bwMode="auto">
          <a:xfrm>
            <a:off x="7020272" y="2277493"/>
            <a:ext cx="935037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i="1" kern="10" dirty="0">
              <a:ln w="38100">
                <a:solidFill>
                  <a:srgbClr val="9933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9369" y="6099893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7" name="Управляющая кнопка: звук 16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6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3" grpId="0"/>
      <p:bldP spid="9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331640" y="40466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В мире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чисел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871700" y="4084404"/>
            <a:ext cx="1512168" cy="2337309"/>
          </a:xfrm>
          <a:prstGeom prst="rect">
            <a:avLst/>
          </a:prstGeom>
        </p:spPr>
      </p:pic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447614" y="1842569"/>
            <a:ext cx="849694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7188">
              <a:defRPr/>
            </a:pPr>
            <a:r>
              <a:rPr lang="ru-RU" sz="2800" dirty="0"/>
              <a:t>Число 2002 "симметричное", т.е. читается одинаково слева-направо и справа-налево. Напишите следующее за ним симметричное число.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427984" y="3385690"/>
            <a:ext cx="1800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2112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19369" y="6062031"/>
            <a:ext cx="1192494" cy="3699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старт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9369" y="6099893"/>
            <a:ext cx="1192494" cy="369969"/>
          </a:xfrm>
          <a:prstGeom prst="rect">
            <a:avLst/>
          </a:prstGeom>
          <a:solidFill>
            <a:srgbClr val="8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3" name="Управляющая кнопка: звук 12">
            <a:hlinkClick r:id="" action="ppaction://noaction" highlightClick="1">
              <a:snd r:embed="rId6" name="hammer.wav"/>
            </a:hlinkClick>
          </p:cNvPr>
          <p:cNvSpPr/>
          <p:nvPr/>
        </p:nvSpPr>
        <p:spPr>
          <a:xfrm>
            <a:off x="145395" y="6414381"/>
            <a:ext cx="373974" cy="326987"/>
          </a:xfrm>
          <a:prstGeom prst="actionButtonSou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6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652</Words>
  <Application>Microsoft Office PowerPoint</Application>
  <PresentationFormat>Экран (4:3)</PresentationFormat>
  <Paragraphs>211</Paragraphs>
  <Slides>38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Математика</vt:lpstr>
      <vt:lpstr>Математика</vt:lpstr>
      <vt:lpstr>Математика</vt:lpstr>
      <vt:lpstr>Биология</vt:lpstr>
      <vt:lpstr>Биология</vt:lpstr>
      <vt:lpstr>Биология</vt:lpstr>
      <vt:lpstr>География</vt:lpstr>
      <vt:lpstr>География</vt:lpstr>
      <vt:lpstr>География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Guest</cp:lastModifiedBy>
  <cp:revision>86</cp:revision>
  <dcterms:created xsi:type="dcterms:W3CDTF">2014-01-06T16:00:12Z</dcterms:created>
  <dcterms:modified xsi:type="dcterms:W3CDTF">2015-02-28T16:47:42Z</dcterms:modified>
</cp:coreProperties>
</file>