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8" r:id="rId2"/>
    <p:sldId id="256" r:id="rId3"/>
    <p:sldId id="257" r:id="rId4"/>
    <p:sldId id="258" r:id="rId5"/>
    <p:sldId id="259" r:id="rId6"/>
    <p:sldId id="260" r:id="rId7"/>
    <p:sldId id="261" r:id="rId8"/>
    <p:sldId id="269" r:id="rId9"/>
    <p:sldId id="262" r:id="rId10"/>
    <p:sldId id="263" r:id="rId11"/>
    <p:sldId id="264" r:id="rId12"/>
    <p:sldId id="265"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B873481-E7BB-4155-8679-273E3D79686F}" type="datetimeFigureOut">
              <a:rPr lang="ru-RU" smtClean="0"/>
              <a:pPr/>
              <a:t>14.12.2011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8A9FA4A3-EA35-41B1-A904-D34879263DBC}"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B873481-E7BB-4155-8679-273E3D79686F}" type="datetimeFigureOut">
              <a:rPr lang="ru-RU" smtClean="0"/>
              <a:pPr/>
              <a:t>14.12.2011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9FA4A3-EA35-41B1-A904-D34879263DBC}" type="slidenum">
              <a:rPr lang="ru-RU" smtClean="0"/>
              <a:pPr/>
              <a:t>‹#›</a:t>
            </a:fld>
            <a:endParaRPr lang="ru-RU"/>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B873481-E7BB-4155-8679-273E3D79686F}" type="datetimeFigureOut">
              <a:rPr lang="ru-RU" smtClean="0"/>
              <a:pPr/>
              <a:t>14.12.2011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9FA4A3-EA35-41B1-A904-D34879263DBC}" type="slidenum">
              <a:rPr lang="ru-RU" smtClean="0"/>
              <a:pPr/>
              <a:t>‹#›</a:t>
            </a:fld>
            <a:endParaRPr lang="ru-RU"/>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B873481-E7BB-4155-8679-273E3D79686F}" type="datetimeFigureOut">
              <a:rPr lang="ru-RU" smtClean="0"/>
              <a:pPr/>
              <a:t>14.12.2011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9FA4A3-EA35-41B1-A904-D34879263DBC}" type="slidenum">
              <a:rPr lang="ru-RU" smtClean="0"/>
              <a:pPr/>
              <a:t>‹#›</a:t>
            </a:fld>
            <a:endParaRPr lang="ru-RU"/>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B873481-E7BB-4155-8679-273E3D79686F}" type="datetimeFigureOut">
              <a:rPr lang="ru-RU" smtClean="0"/>
              <a:pPr/>
              <a:t>14.12.2011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8A9FA4A3-EA35-41B1-A904-D34879263DB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B873481-E7BB-4155-8679-273E3D79686F}" type="datetimeFigureOut">
              <a:rPr lang="ru-RU" smtClean="0"/>
              <a:pPr/>
              <a:t>14.12.2011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9FA4A3-EA35-41B1-A904-D34879263DBC}" type="slidenum">
              <a:rPr lang="ru-RU" smtClean="0"/>
              <a:pPr/>
              <a:t>‹#›</a:t>
            </a:fld>
            <a:endParaRPr lang="ru-RU"/>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B873481-E7BB-4155-8679-273E3D79686F}" type="datetimeFigureOut">
              <a:rPr lang="ru-RU" smtClean="0"/>
              <a:pPr/>
              <a:t>14.12.2011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A9FA4A3-EA35-41B1-A904-D34879263DBC}" type="slidenum">
              <a:rPr lang="ru-RU" smtClean="0"/>
              <a:pPr/>
              <a:t>‹#›</a:t>
            </a:fld>
            <a:endParaRPr lang="ru-RU"/>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B873481-E7BB-4155-8679-273E3D79686F}" type="datetimeFigureOut">
              <a:rPr lang="ru-RU" smtClean="0"/>
              <a:pPr/>
              <a:t>14.12.2011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A9FA4A3-EA35-41B1-A904-D34879263DBC}" type="slidenum">
              <a:rPr lang="ru-RU" smtClean="0"/>
              <a:pPr/>
              <a:t>‹#›</a:t>
            </a:fld>
            <a:endParaRPr lang="ru-RU"/>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B873481-E7BB-4155-8679-273E3D79686F}" type="datetimeFigureOut">
              <a:rPr lang="ru-RU" smtClean="0"/>
              <a:pPr/>
              <a:t>14.12.2011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A9FA4A3-EA35-41B1-A904-D34879263DBC}" type="slidenum">
              <a:rPr lang="ru-RU" smtClean="0"/>
              <a:pPr/>
              <a:t>‹#›</a:t>
            </a:fld>
            <a:endParaRPr lang="ru-RU"/>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B873481-E7BB-4155-8679-273E3D79686F}" type="datetimeFigureOut">
              <a:rPr lang="ru-RU" smtClean="0"/>
              <a:pPr/>
              <a:t>14.12.2011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9FA4A3-EA35-41B1-A904-D34879263DBC}" type="slidenum">
              <a:rPr lang="ru-RU" smtClean="0"/>
              <a:pPr/>
              <a:t>‹#›</a:t>
            </a:fld>
            <a:endParaRPr lang="ru-RU"/>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B873481-E7BB-4155-8679-273E3D79686F}" type="datetimeFigureOut">
              <a:rPr lang="ru-RU" smtClean="0"/>
              <a:pPr/>
              <a:t>14.12.2011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9FA4A3-EA35-41B1-A904-D34879263DBC}" type="slidenum">
              <a:rPr lang="ru-RU" smtClean="0"/>
              <a:pPr/>
              <a:t>‹#›</a:t>
            </a:fld>
            <a:endParaRPr lang="ru-RU"/>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B873481-E7BB-4155-8679-273E3D79686F}" type="datetimeFigureOut">
              <a:rPr lang="ru-RU" smtClean="0"/>
              <a:pPr/>
              <a:t>14.12.2011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A9FA4A3-EA35-41B1-A904-D34879263DB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amond/>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40048"/>
          </a:xfrm>
        </p:spPr>
        <p:txBody>
          <a:bodyPr>
            <a:normAutofit fontScale="90000"/>
          </a:bodyPr>
          <a:lstStyle/>
          <a:p>
            <a:r>
              <a:rPr lang="ru-RU" dirty="0" smtClean="0"/>
              <a:t>Отчётная работа по курсам «Подходы к внедрению </a:t>
            </a:r>
            <a:r>
              <a:rPr lang="ru-RU" dirty="0" err="1" smtClean="0"/>
              <a:t>здаровьесберегающих</a:t>
            </a:r>
            <a:r>
              <a:rPr lang="ru-RU" dirty="0" smtClean="0"/>
              <a:t> технологий»</a:t>
            </a:r>
            <a:br>
              <a:rPr lang="ru-RU" dirty="0" smtClean="0"/>
            </a:br>
            <a:endParaRPr lang="ru-RU" dirty="0"/>
          </a:p>
        </p:txBody>
      </p:sp>
      <p:sp>
        <p:nvSpPr>
          <p:cNvPr id="3" name="Содержимое 2"/>
          <p:cNvSpPr>
            <a:spLocks noGrp="1"/>
          </p:cNvSpPr>
          <p:nvPr>
            <p:ph idx="1"/>
          </p:nvPr>
        </p:nvSpPr>
        <p:spPr>
          <a:xfrm>
            <a:off x="457200" y="3643314"/>
            <a:ext cx="8229600" cy="3000396"/>
          </a:xfrm>
        </p:spPr>
        <p:txBody>
          <a:bodyPr>
            <a:normAutofit/>
          </a:bodyPr>
          <a:lstStyle/>
          <a:p>
            <a:r>
              <a:rPr lang="ru-RU" sz="2400" dirty="0" smtClean="0"/>
              <a:t>Над презентацией </a:t>
            </a:r>
            <a:r>
              <a:rPr lang="ru-RU" sz="2400" dirty="0" smtClean="0"/>
              <a:t>работала:</a:t>
            </a:r>
            <a:endParaRPr lang="ru-RU" sz="2400" dirty="0" smtClean="0"/>
          </a:p>
          <a:p>
            <a:r>
              <a:rPr lang="ru-RU" sz="2400" dirty="0" smtClean="0"/>
              <a:t>Жирненкова Нина Юрьевна – учитель ИЗО и физики                </a:t>
            </a:r>
          </a:p>
          <a:p>
            <a:pPr>
              <a:buNone/>
            </a:pPr>
            <a:r>
              <a:rPr lang="ru-RU" sz="2400" dirty="0" smtClean="0"/>
              <a:t>       МОУ-СОШ № </a:t>
            </a:r>
            <a:r>
              <a:rPr lang="ru-RU" sz="2400" dirty="0" smtClean="0"/>
              <a:t>17 г.Клин  </a:t>
            </a:r>
          </a:p>
          <a:p>
            <a:pPr>
              <a:buNone/>
            </a:pPr>
            <a:endParaRPr lang="ru-RU" sz="2400" dirty="0" smtClean="0"/>
          </a:p>
          <a:p>
            <a:pPr algn="ctr">
              <a:buNone/>
            </a:pPr>
            <a:r>
              <a:rPr lang="ru-RU" sz="2400" dirty="0" smtClean="0"/>
              <a:t>2011 </a:t>
            </a:r>
            <a:r>
              <a:rPr lang="ru-RU" sz="2400" dirty="0" smtClean="0"/>
              <a:t>г</a:t>
            </a:r>
          </a:p>
          <a:p>
            <a:pPr>
              <a:buNone/>
            </a:pPr>
            <a:endParaRPr lang="ru-RU" sz="2000" dirty="0" smtClean="0"/>
          </a:p>
          <a:p>
            <a:pPr>
              <a:buNone/>
            </a:pPr>
            <a:r>
              <a:rPr lang="ru-RU" sz="2000" dirty="0" smtClean="0"/>
              <a:t> </a:t>
            </a:r>
          </a:p>
          <a:p>
            <a:endParaRPr lang="ru-RU" sz="2000" dirty="0" smtClean="0"/>
          </a:p>
          <a:p>
            <a:pPr>
              <a:buNone/>
            </a:pPr>
            <a:endParaRPr lang="ru-RU" sz="2000" dirty="0" smtClean="0"/>
          </a:p>
          <a:p>
            <a:pPr>
              <a:buNone/>
            </a:pPr>
            <a:endParaRPr lang="ru-RU" sz="2000" dirty="0" smtClean="0"/>
          </a:p>
          <a:p>
            <a:pPr>
              <a:buNone/>
            </a:pPr>
            <a:endParaRPr lang="ru-RU" sz="2000" dirty="0" smtClean="0"/>
          </a:p>
          <a:p>
            <a:endParaRPr lang="ru-RU" dirty="0" smtClean="0"/>
          </a:p>
          <a:p>
            <a:endParaRPr lang="ru-RU" dirty="0"/>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Правильная поза учащегося во время занятий</a:t>
            </a:r>
            <a:endParaRPr lang="ru-RU" sz="2400" dirty="0"/>
          </a:p>
        </p:txBody>
      </p:sp>
      <p:sp>
        <p:nvSpPr>
          <p:cNvPr id="4" name="Текст 3"/>
          <p:cNvSpPr>
            <a:spLocks noGrp="1"/>
          </p:cNvSpPr>
          <p:nvPr>
            <p:ph type="body" idx="2"/>
          </p:nvPr>
        </p:nvSpPr>
        <p:spPr>
          <a:xfrm>
            <a:off x="428596" y="1500174"/>
            <a:ext cx="3008313" cy="4691063"/>
          </a:xfrm>
        </p:spPr>
        <p:txBody>
          <a:bodyPr>
            <a:noAutofit/>
          </a:bodyPr>
          <a:lstStyle/>
          <a:p>
            <a:pPr algn="just"/>
            <a:r>
              <a:rPr lang="ru-RU" sz="1800" b="1" dirty="0"/>
              <a:t>П</a:t>
            </a:r>
            <a:r>
              <a:rPr lang="ru-RU" sz="1800" b="1" dirty="0" smtClean="0"/>
              <a:t>ри письме</a:t>
            </a:r>
          </a:p>
          <a:p>
            <a:pPr algn="just"/>
            <a:r>
              <a:rPr lang="ru-RU" sz="1600" dirty="0" smtClean="0"/>
              <a:t>Сидеть нужно с одинаковой нагрузкой на обе ягодицы, позвоночник опирается на спинку стула. Предплечья лежат на поверхности стола симметрично и свободно. Плечи находятся на одном уровне. Голова чуть наклонена вперед. Расстояние от глаз до стола (тетради, книги) </a:t>
            </a:r>
            <a:r>
              <a:rPr lang="ru-RU" sz="1600" dirty="0" err="1" smtClean="0"/>
              <a:t>соот</a:t>
            </a:r>
            <a:r>
              <a:rPr lang="ru-RU" sz="1600" dirty="0" smtClean="0"/>
              <a:t>- </a:t>
            </a:r>
            <a:r>
              <a:rPr lang="ru-RU" sz="1600" dirty="0" err="1" smtClean="0"/>
              <a:t>ветствует</a:t>
            </a:r>
            <a:r>
              <a:rPr lang="ru-RU" sz="1600" dirty="0" smtClean="0"/>
              <a:t> 30 - 35 см. Тетрадь при письме должна лежать на столе под углом 30 . Левая рука (у левшей - правая) поддерживает и двигает тетрадь снизу вверх. </a:t>
            </a:r>
            <a:r>
              <a:rPr lang="ru-RU" sz="1800" dirty="0" smtClean="0"/>
              <a:t/>
            </a:r>
            <a:br>
              <a:rPr lang="ru-RU" sz="1800" dirty="0" smtClean="0"/>
            </a:br>
            <a:endParaRPr lang="ru-RU" sz="1800" dirty="0"/>
          </a:p>
        </p:txBody>
      </p:sp>
      <p:pic>
        <p:nvPicPr>
          <p:cNvPr id="2050" name="Picture 2" descr="E:\санпин\DSC_0134.JPG"/>
          <p:cNvPicPr>
            <a:picLocks noGrp="1" noChangeAspect="1" noChangeArrowheads="1"/>
          </p:cNvPicPr>
          <p:nvPr>
            <p:ph sz="half" idx="1"/>
          </p:nvPr>
        </p:nvPicPr>
        <p:blipFill>
          <a:blip r:embed="rId2" cstate="print"/>
          <a:srcRect/>
          <a:stretch>
            <a:fillRect/>
          </a:stretch>
        </p:blipFill>
        <p:spPr bwMode="auto">
          <a:xfrm>
            <a:off x="4429124" y="357166"/>
            <a:ext cx="3887515" cy="5853113"/>
          </a:xfrm>
          <a:prstGeom prst="rect">
            <a:avLst/>
          </a:prstGeom>
          <a:noFill/>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Правильная поза учащегося во время занятий</a:t>
            </a:r>
            <a:endParaRPr lang="ru-RU" sz="2400" dirty="0"/>
          </a:p>
        </p:txBody>
      </p:sp>
      <p:sp>
        <p:nvSpPr>
          <p:cNvPr id="4" name="Текст 3"/>
          <p:cNvSpPr>
            <a:spLocks noGrp="1"/>
          </p:cNvSpPr>
          <p:nvPr>
            <p:ph type="body" idx="2"/>
          </p:nvPr>
        </p:nvSpPr>
        <p:spPr>
          <a:xfrm>
            <a:off x="457200" y="1524000"/>
            <a:ext cx="4972056" cy="4548205"/>
          </a:xfrm>
        </p:spPr>
        <p:txBody>
          <a:bodyPr>
            <a:normAutofit/>
          </a:bodyPr>
          <a:lstStyle/>
          <a:p>
            <a:endParaRPr lang="ru-RU" sz="2000" b="1" dirty="0" smtClean="0"/>
          </a:p>
          <a:p>
            <a:r>
              <a:rPr lang="ru-RU" sz="2000" b="1" dirty="0" smtClean="0"/>
              <a:t>При чтении</a:t>
            </a:r>
          </a:p>
          <a:p>
            <a:r>
              <a:rPr lang="ru-RU" sz="2400" dirty="0" smtClean="0"/>
              <a:t>Поза при чтении в </a:t>
            </a:r>
          </a:p>
          <a:p>
            <a:r>
              <a:rPr lang="ru-RU" sz="2400" dirty="0" smtClean="0"/>
              <a:t>основном совпадает </a:t>
            </a:r>
          </a:p>
          <a:p>
            <a:r>
              <a:rPr lang="ru-RU" sz="2400" dirty="0" smtClean="0"/>
              <a:t>с позой при письме. </a:t>
            </a:r>
          </a:p>
          <a:p>
            <a:r>
              <a:rPr lang="ru-RU" sz="2400" dirty="0" smtClean="0"/>
              <a:t>Предплечья симметрично, без напряжения лежат на поверхности стола (парты),кисти поддерживают книгу с наклоном по отношению к глазам под углом 15 .</a:t>
            </a:r>
            <a:endParaRPr lang="ru-RU" sz="2400" dirty="0"/>
          </a:p>
        </p:txBody>
      </p:sp>
      <p:pic>
        <p:nvPicPr>
          <p:cNvPr id="3074" name="Picture 2" descr="E:\санпин\DSC_0136.JPG"/>
          <p:cNvPicPr>
            <a:picLocks noGrp="1" noChangeAspect="1" noChangeArrowheads="1"/>
          </p:cNvPicPr>
          <p:nvPr>
            <p:ph sz="half" idx="1"/>
          </p:nvPr>
        </p:nvPicPr>
        <p:blipFill>
          <a:blip r:embed="rId2" cstate="print"/>
          <a:srcRect/>
          <a:stretch>
            <a:fillRect/>
          </a:stretch>
        </p:blipFill>
        <p:spPr bwMode="auto">
          <a:xfrm>
            <a:off x="5857884" y="3143248"/>
            <a:ext cx="2214578" cy="3334309"/>
          </a:xfrm>
          <a:prstGeom prst="rect">
            <a:avLst/>
          </a:prstGeom>
          <a:noFill/>
        </p:spPr>
      </p:pic>
      <p:pic>
        <p:nvPicPr>
          <p:cNvPr id="3075" name="Picture 3" descr="E:\санпин\DSC_0132.JPG"/>
          <p:cNvPicPr>
            <a:picLocks noChangeAspect="1" noChangeArrowheads="1"/>
          </p:cNvPicPr>
          <p:nvPr/>
        </p:nvPicPr>
        <p:blipFill>
          <a:blip r:embed="rId3" cstate="print"/>
          <a:srcRect/>
          <a:stretch>
            <a:fillRect/>
          </a:stretch>
        </p:blipFill>
        <p:spPr bwMode="auto">
          <a:xfrm>
            <a:off x="4071934" y="428604"/>
            <a:ext cx="3979795" cy="2643206"/>
          </a:xfrm>
          <a:prstGeom prst="rect">
            <a:avLst/>
          </a:prstGeom>
          <a:noFill/>
        </p:spPr>
      </p:pic>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Правильная поза учащегося во время занятий</a:t>
            </a:r>
            <a:endParaRPr lang="ru-RU" sz="2400" dirty="0"/>
          </a:p>
        </p:txBody>
      </p:sp>
      <p:sp>
        <p:nvSpPr>
          <p:cNvPr id="4" name="Текст 3"/>
          <p:cNvSpPr>
            <a:spLocks noGrp="1"/>
          </p:cNvSpPr>
          <p:nvPr>
            <p:ph type="body" idx="2"/>
          </p:nvPr>
        </p:nvSpPr>
        <p:spPr/>
        <p:txBody>
          <a:bodyPr>
            <a:normAutofit fontScale="92500" lnSpcReduction="10000"/>
          </a:bodyPr>
          <a:lstStyle/>
          <a:p>
            <a:r>
              <a:rPr lang="ru-RU" sz="2000" b="1" dirty="0" smtClean="0"/>
              <a:t>Стоя</a:t>
            </a:r>
          </a:p>
          <a:p>
            <a:r>
              <a:rPr lang="ru-RU" sz="2000" dirty="0" smtClean="0"/>
              <a:t>Стоять надо свободно, без напряжения, с равномерной нагрузкой на обе ноги. Голову не наклонять, следить за симметричным положением </a:t>
            </a:r>
            <a:r>
              <a:rPr lang="ru-RU" sz="2000" dirty="0" err="1" smtClean="0"/>
              <a:t>надплечий</a:t>
            </a:r>
            <a:r>
              <a:rPr lang="ru-RU" sz="2000" dirty="0" smtClean="0"/>
              <a:t>, углов лопаток. Непродолжительные отклонения от указанных поз нужны для отдыха, расслабления, но они не должны быть привычными, так как это приводит к нарушению осанки.</a:t>
            </a:r>
            <a:endParaRPr lang="ru-RU" sz="2000" dirty="0"/>
          </a:p>
        </p:txBody>
      </p:sp>
      <p:pic>
        <p:nvPicPr>
          <p:cNvPr id="4098" name="Picture 2" descr="E:\санпин\DSC_0133.JPG"/>
          <p:cNvPicPr>
            <a:picLocks noGrp="1" noChangeAspect="1" noChangeArrowheads="1"/>
          </p:cNvPicPr>
          <p:nvPr>
            <p:ph sz="half" idx="1"/>
          </p:nvPr>
        </p:nvPicPr>
        <p:blipFill>
          <a:blip r:embed="rId2" cstate="print"/>
          <a:srcRect/>
          <a:stretch>
            <a:fillRect/>
          </a:stretch>
        </p:blipFill>
        <p:spPr bwMode="auto">
          <a:xfrm>
            <a:off x="4214810" y="500042"/>
            <a:ext cx="3887515" cy="5853113"/>
          </a:xfrm>
          <a:prstGeom prst="rect">
            <a:avLst/>
          </a:prstGeom>
          <a:noFill/>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174" y="285728"/>
            <a:ext cx="3571900" cy="571504"/>
          </a:xfrm>
        </p:spPr>
        <p:txBody>
          <a:bodyPr>
            <a:normAutofit fontScale="90000"/>
          </a:bodyPr>
          <a:lstStyle/>
          <a:p>
            <a:r>
              <a:rPr lang="ru-RU" dirty="0" smtClean="0"/>
              <a:t>Алгоритм</a:t>
            </a:r>
            <a:endParaRPr lang="ru-RU" dirty="0"/>
          </a:p>
        </p:txBody>
      </p:sp>
      <p:sp>
        <p:nvSpPr>
          <p:cNvPr id="4" name="Блок-схема: альтернативный процесс 3"/>
          <p:cNvSpPr/>
          <p:nvPr/>
        </p:nvSpPr>
        <p:spPr>
          <a:xfrm>
            <a:off x="3143240" y="928670"/>
            <a:ext cx="2714644" cy="71438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smtClean="0">
                <a:solidFill>
                  <a:schemeClr val="bg1">
                    <a:lumMod val="85000"/>
                    <a:lumOff val="15000"/>
                  </a:schemeClr>
                </a:solidFill>
              </a:rPr>
              <a:t>НАЧАЛО</a:t>
            </a:r>
            <a:endParaRPr lang="ru-RU" dirty="0">
              <a:solidFill>
                <a:schemeClr val="bg1">
                  <a:lumMod val="85000"/>
                  <a:lumOff val="15000"/>
                </a:schemeClr>
              </a:solidFill>
            </a:endParaRPr>
          </a:p>
        </p:txBody>
      </p:sp>
      <p:sp>
        <p:nvSpPr>
          <p:cNvPr id="5" name="Блок-схема: данные 4"/>
          <p:cNvSpPr/>
          <p:nvPr/>
        </p:nvSpPr>
        <p:spPr>
          <a:xfrm>
            <a:off x="1000100" y="2000240"/>
            <a:ext cx="7000924" cy="612648"/>
          </a:xfrm>
          <a:prstGeom prst="flowChartInputOutp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smtClean="0">
                <a:solidFill>
                  <a:schemeClr val="bg1">
                    <a:lumMod val="85000"/>
                    <a:lumOff val="15000"/>
                  </a:schemeClr>
                </a:solidFill>
              </a:rPr>
              <a:t>Приобрести </a:t>
            </a:r>
            <a:r>
              <a:rPr lang="ru-RU" dirty="0">
                <a:solidFill>
                  <a:schemeClr val="bg1">
                    <a:lumMod val="85000"/>
                    <a:lumOff val="15000"/>
                  </a:schemeClr>
                </a:solidFill>
              </a:rPr>
              <a:t> </a:t>
            </a:r>
            <a:r>
              <a:rPr lang="ru-RU" dirty="0" smtClean="0">
                <a:solidFill>
                  <a:schemeClr val="bg1">
                    <a:lumMod val="85000"/>
                    <a:lumOff val="15000"/>
                  </a:schemeClr>
                </a:solidFill>
              </a:rPr>
              <a:t>парты и стулья для учащихся 1 – 11 классов</a:t>
            </a:r>
            <a:endParaRPr lang="ru-RU" dirty="0">
              <a:solidFill>
                <a:schemeClr val="bg1">
                  <a:lumMod val="85000"/>
                  <a:lumOff val="15000"/>
                </a:schemeClr>
              </a:solidFill>
            </a:endParaRPr>
          </a:p>
        </p:txBody>
      </p:sp>
      <p:sp>
        <p:nvSpPr>
          <p:cNvPr id="6" name="Блок-схема: решение 5"/>
          <p:cNvSpPr/>
          <p:nvPr/>
        </p:nvSpPr>
        <p:spPr>
          <a:xfrm>
            <a:off x="2357422" y="2786058"/>
            <a:ext cx="4071966" cy="1214446"/>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smtClean="0">
                <a:solidFill>
                  <a:schemeClr val="bg1">
                    <a:lumMod val="85000"/>
                    <a:lumOff val="15000"/>
                  </a:schemeClr>
                </a:solidFill>
              </a:rPr>
              <a:t>Общешкольное родительское собрание</a:t>
            </a:r>
            <a:endParaRPr lang="ru-RU" dirty="0">
              <a:solidFill>
                <a:schemeClr val="bg1">
                  <a:lumMod val="85000"/>
                  <a:lumOff val="15000"/>
                </a:schemeClr>
              </a:solidFill>
            </a:endParaRPr>
          </a:p>
        </p:txBody>
      </p:sp>
      <p:sp>
        <p:nvSpPr>
          <p:cNvPr id="7" name="Блок-схема: процесс 6"/>
          <p:cNvSpPr/>
          <p:nvPr/>
        </p:nvSpPr>
        <p:spPr>
          <a:xfrm>
            <a:off x="214282" y="3857628"/>
            <a:ext cx="3071834" cy="10715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85000"/>
                    <a:lumOff val="15000"/>
                  </a:schemeClr>
                </a:solidFill>
              </a:rPr>
              <a:t>Сбор средств </a:t>
            </a:r>
            <a:r>
              <a:rPr lang="ru-RU" dirty="0">
                <a:solidFill>
                  <a:schemeClr val="bg1">
                    <a:lumMod val="85000"/>
                    <a:lumOff val="15000"/>
                  </a:schemeClr>
                </a:solidFill>
              </a:rPr>
              <a:t> </a:t>
            </a:r>
            <a:r>
              <a:rPr lang="ru-RU" dirty="0" smtClean="0">
                <a:solidFill>
                  <a:schemeClr val="bg1">
                    <a:lumMod val="85000"/>
                    <a:lumOff val="15000"/>
                  </a:schemeClr>
                </a:solidFill>
              </a:rPr>
              <a:t>членами  общешкольного </a:t>
            </a:r>
            <a:r>
              <a:rPr lang="ru-RU" dirty="0" err="1" smtClean="0">
                <a:solidFill>
                  <a:schemeClr val="bg1">
                    <a:lumMod val="85000"/>
                    <a:lumOff val="15000"/>
                  </a:schemeClr>
                </a:solidFill>
              </a:rPr>
              <a:t>родительско-го</a:t>
            </a:r>
            <a:r>
              <a:rPr lang="ru-RU" dirty="0" smtClean="0">
                <a:solidFill>
                  <a:schemeClr val="bg1">
                    <a:lumMod val="85000"/>
                    <a:lumOff val="15000"/>
                  </a:schemeClr>
                </a:solidFill>
              </a:rPr>
              <a:t> комитета на школьную мебель</a:t>
            </a:r>
            <a:endParaRPr lang="ru-RU" dirty="0">
              <a:solidFill>
                <a:schemeClr val="bg1">
                  <a:lumMod val="85000"/>
                  <a:lumOff val="15000"/>
                </a:schemeClr>
              </a:solidFill>
            </a:endParaRPr>
          </a:p>
        </p:txBody>
      </p:sp>
      <p:sp>
        <p:nvSpPr>
          <p:cNvPr id="8" name="Блок-схема: процесс 7"/>
          <p:cNvSpPr/>
          <p:nvPr/>
        </p:nvSpPr>
        <p:spPr>
          <a:xfrm>
            <a:off x="5572132" y="3857628"/>
            <a:ext cx="3286148" cy="10001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85000"/>
                    <a:lumOff val="15000"/>
                  </a:schemeClr>
                </a:solidFill>
              </a:rPr>
              <a:t>Найти спонсоров для приобретения школьной мебели</a:t>
            </a:r>
            <a:endParaRPr lang="ru-RU" dirty="0">
              <a:solidFill>
                <a:schemeClr val="bg1">
                  <a:lumMod val="85000"/>
                  <a:lumOff val="15000"/>
                </a:schemeClr>
              </a:solidFill>
            </a:endParaRPr>
          </a:p>
        </p:txBody>
      </p:sp>
      <p:sp>
        <p:nvSpPr>
          <p:cNvPr id="9" name="Блок-схема: данные 8"/>
          <p:cNvSpPr/>
          <p:nvPr/>
        </p:nvSpPr>
        <p:spPr>
          <a:xfrm>
            <a:off x="3214678" y="5000636"/>
            <a:ext cx="2357454" cy="571504"/>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85000"/>
                    <a:lumOff val="15000"/>
                  </a:schemeClr>
                </a:solidFill>
              </a:rPr>
              <a:t>Купить</a:t>
            </a:r>
            <a:endParaRPr lang="ru-RU" dirty="0">
              <a:solidFill>
                <a:schemeClr val="bg1">
                  <a:lumMod val="85000"/>
                  <a:lumOff val="15000"/>
                </a:schemeClr>
              </a:solidFill>
            </a:endParaRPr>
          </a:p>
        </p:txBody>
      </p:sp>
      <p:sp>
        <p:nvSpPr>
          <p:cNvPr id="10" name="Блок-схема: альтернативный процесс 9"/>
          <p:cNvSpPr/>
          <p:nvPr/>
        </p:nvSpPr>
        <p:spPr>
          <a:xfrm>
            <a:off x="3214678" y="5929330"/>
            <a:ext cx="2428892"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85000"/>
                    <a:lumOff val="15000"/>
                  </a:schemeClr>
                </a:solidFill>
              </a:rPr>
              <a:t>КОНЕЦ</a:t>
            </a:r>
            <a:endParaRPr lang="ru-RU" dirty="0">
              <a:solidFill>
                <a:schemeClr val="bg1">
                  <a:lumMod val="85000"/>
                  <a:lumOff val="15000"/>
                </a:schemeClr>
              </a:solidFill>
            </a:endParaRPr>
          </a:p>
        </p:txBody>
      </p:sp>
      <p:sp>
        <p:nvSpPr>
          <p:cNvPr id="11" name="Стрелка вниз 10"/>
          <p:cNvSpPr/>
          <p:nvPr/>
        </p:nvSpPr>
        <p:spPr>
          <a:xfrm>
            <a:off x="4214810" y="1643050"/>
            <a:ext cx="48463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4143372" y="2571744"/>
            <a:ext cx="48463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Прямая соединительная линия 13"/>
          <p:cNvCxnSpPr>
            <a:stCxn id="6" idx="1"/>
          </p:cNvCxnSpPr>
          <p:nvPr/>
        </p:nvCxnSpPr>
        <p:spPr>
          <a:xfrm rot="10800000" flipV="1">
            <a:off x="1428728" y="3393281"/>
            <a:ext cx="928694" cy="107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stCxn id="6" idx="3"/>
          </p:cNvCxnSpPr>
          <p:nvPr/>
        </p:nvCxnSpPr>
        <p:spPr>
          <a:xfrm>
            <a:off x="6429388" y="3393281"/>
            <a:ext cx="1000132" cy="3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7" idx="2"/>
            <a:endCxn id="7" idx="2"/>
          </p:cNvCxnSpPr>
          <p:nvPr/>
        </p:nvCxnSpPr>
        <p:spPr>
          <a:xfrm rot="5400000">
            <a:off x="1750199" y="4929198"/>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8" idx="2"/>
            <a:endCxn id="8" idx="2"/>
          </p:cNvCxnSpPr>
          <p:nvPr/>
        </p:nvCxnSpPr>
        <p:spPr>
          <a:xfrm rot="5400000">
            <a:off x="7215206" y="485776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3286116" y="4714884"/>
            <a:ext cx="2286016" cy="1588"/>
          </a:xfrm>
          <a:prstGeom prst="line">
            <a:avLst/>
          </a:prstGeom>
        </p:spPr>
        <p:style>
          <a:lnRef idx="1">
            <a:schemeClr val="accent1"/>
          </a:lnRef>
          <a:fillRef idx="0">
            <a:schemeClr val="accent1"/>
          </a:fillRef>
          <a:effectRef idx="0">
            <a:schemeClr val="accent1"/>
          </a:effectRef>
          <a:fontRef idx="minor">
            <a:schemeClr val="tx1"/>
          </a:fontRef>
        </p:style>
      </p:cxnSp>
      <p:sp>
        <p:nvSpPr>
          <p:cNvPr id="27" name="Стрелка вниз 26"/>
          <p:cNvSpPr/>
          <p:nvPr/>
        </p:nvSpPr>
        <p:spPr>
          <a:xfrm>
            <a:off x="4071934" y="5572140"/>
            <a:ext cx="48463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низ 27"/>
          <p:cNvSpPr/>
          <p:nvPr/>
        </p:nvSpPr>
        <p:spPr>
          <a:xfrm>
            <a:off x="4143372" y="4714884"/>
            <a:ext cx="48463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1214414" y="3500438"/>
            <a:ext cx="48463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низ 29"/>
          <p:cNvSpPr/>
          <p:nvPr/>
        </p:nvSpPr>
        <p:spPr>
          <a:xfrm>
            <a:off x="7143768" y="3429000"/>
            <a:ext cx="48463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00298" y="857233"/>
            <a:ext cx="5957902" cy="2000263"/>
          </a:xfrm>
        </p:spPr>
        <p:txBody>
          <a:bodyPr>
            <a:normAutofit fontScale="90000"/>
          </a:bodyPr>
          <a:lstStyle/>
          <a:p>
            <a:r>
              <a:rPr lang="ru-RU" dirty="0" smtClean="0"/>
              <a:t>ЗДОРОВОЕ ПОКОЛЕНИЕ — ЗДОРОВАЯ РОССИЯ</a:t>
            </a:r>
            <a:endParaRPr lang="ru-RU" dirty="0"/>
          </a:p>
        </p:txBody>
      </p:sp>
      <p:sp>
        <p:nvSpPr>
          <p:cNvPr id="3" name="Подзаголовок 2"/>
          <p:cNvSpPr>
            <a:spLocks noGrp="1"/>
          </p:cNvSpPr>
          <p:nvPr>
            <p:ph type="subTitle" idx="1"/>
          </p:nvPr>
        </p:nvSpPr>
        <p:spPr>
          <a:xfrm>
            <a:off x="214282" y="3429000"/>
            <a:ext cx="5786478" cy="1428760"/>
          </a:xfrm>
        </p:spPr>
        <p:txBody>
          <a:bodyPr>
            <a:normAutofit/>
          </a:bodyPr>
          <a:lstStyle/>
          <a:p>
            <a:r>
              <a:rPr lang="ru-RU" sz="4000" b="1" dirty="0" err="1" smtClean="0"/>
              <a:t>Здоровьесберегающее</a:t>
            </a:r>
            <a:r>
              <a:rPr lang="ru-RU" sz="4000" b="1" dirty="0" smtClean="0"/>
              <a:t> образование</a:t>
            </a:r>
          </a:p>
          <a:p>
            <a:endParaRPr lang="ru-RU" sz="4000" b="1" dirty="0"/>
          </a:p>
          <a:p>
            <a:endParaRPr lang="ru-RU" sz="4000" b="1" dirty="0" smtClean="0"/>
          </a:p>
          <a:p>
            <a:endParaRPr lang="ru-RU" dirty="0"/>
          </a:p>
        </p:txBody>
      </p:sp>
      <p:pic>
        <p:nvPicPr>
          <p:cNvPr id="1026" name="Picture 2"/>
          <p:cNvPicPr>
            <a:picLocks noChangeAspect="1" noChangeArrowheads="1"/>
          </p:cNvPicPr>
          <p:nvPr/>
        </p:nvPicPr>
        <p:blipFill>
          <a:blip r:embed="rId2"/>
          <a:srcRect/>
          <a:stretch>
            <a:fillRect/>
          </a:stretch>
        </p:blipFill>
        <p:spPr bwMode="auto">
          <a:xfrm>
            <a:off x="0" y="0"/>
            <a:ext cx="2571736" cy="24288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5405434"/>
            <a:ext cx="4714908" cy="145256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715008" y="4594865"/>
            <a:ext cx="3428993" cy="2263135"/>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66"/>
            <a:ext cx="8229600" cy="642966"/>
          </a:xfrm>
        </p:spPr>
        <p:txBody>
          <a:bodyPr>
            <a:normAutofit fontScale="90000"/>
          </a:bodyPr>
          <a:lstStyle/>
          <a:p>
            <a:r>
              <a:rPr lang="ru-RU" sz="5300" b="1" i="1" dirty="0" smtClean="0"/>
              <a:t/>
            </a:r>
            <a:br>
              <a:rPr lang="ru-RU" sz="5300" b="1" i="1" dirty="0" smtClean="0"/>
            </a:br>
            <a:r>
              <a:rPr lang="ru-RU" sz="5300" b="1" i="1" dirty="0" smtClean="0"/>
              <a:t/>
            </a:r>
            <a:br>
              <a:rPr lang="ru-RU" sz="5300" b="1" i="1" dirty="0" smtClean="0"/>
            </a:br>
            <a:r>
              <a:rPr lang="ru-RU" sz="5300" b="1" i="1" dirty="0" smtClean="0"/>
              <a:t/>
            </a:r>
            <a:br>
              <a:rPr lang="ru-RU" sz="5300" b="1" i="1" dirty="0" smtClean="0"/>
            </a:br>
            <a:r>
              <a:rPr lang="ru-RU" sz="5300" b="1" i="1" dirty="0" smtClean="0"/>
              <a:t/>
            </a:r>
            <a:br>
              <a:rPr lang="ru-RU" sz="5300" b="1" i="1" dirty="0" smtClean="0"/>
            </a:br>
            <a:r>
              <a:rPr lang="ru-RU" sz="5300" b="1" i="1" dirty="0" smtClean="0"/>
              <a:t>История вопроса</a:t>
            </a:r>
            <a:r>
              <a:rPr lang="ru-RU" b="1" i="1" dirty="0" smtClean="0"/>
              <a:t/>
            </a:r>
            <a:br>
              <a:rPr lang="ru-RU" b="1" i="1" dirty="0" smtClean="0"/>
            </a:br>
            <a:endParaRPr lang="ru-RU" i="1" dirty="0"/>
          </a:p>
        </p:txBody>
      </p:sp>
      <p:sp>
        <p:nvSpPr>
          <p:cNvPr id="3" name="Содержимое 2"/>
          <p:cNvSpPr>
            <a:spLocks noGrp="1"/>
          </p:cNvSpPr>
          <p:nvPr>
            <p:ph idx="1"/>
          </p:nvPr>
        </p:nvSpPr>
        <p:spPr/>
        <p:txBody>
          <a:bodyPr>
            <a:normAutofit lnSpcReduction="10000"/>
          </a:bodyPr>
          <a:lstStyle/>
          <a:p>
            <a:pPr algn="just"/>
            <a:r>
              <a:rPr lang="ru-RU" dirty="0" smtClean="0"/>
              <a:t>Понятие «школьные болезни» было введено немецким врачом Р. </a:t>
            </a:r>
            <a:r>
              <a:rPr lang="ru-RU" dirty="0" err="1" smtClean="0"/>
              <a:t>Вирховым</a:t>
            </a:r>
            <a:r>
              <a:rPr lang="ru-RU" dirty="0" smtClean="0"/>
              <a:t> в 1870 г. Уже тогда для «устранения главнейших причин школьных болезней» предлагалось использовать в образовательных учреждениях игры, танцы, гимнастику и все виды изобразительного искусства. Тем самым на место «пассивно-воспринимающего обучения» должно было прийти обучение «наблюдательно-изобразительное». «Словесная школа» заменялась «школой действия».</a:t>
            </a:r>
            <a:endParaRPr lang="ru-RU" dirty="0"/>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2900354" cy="2000240"/>
          </a:xfrm>
        </p:spPr>
        <p:txBody>
          <a:bodyPr>
            <a:noAutofit/>
          </a:bodyPr>
          <a:lstStyle/>
          <a:p>
            <a:r>
              <a:rPr lang="ru-RU" sz="2900" dirty="0" smtClean="0"/>
              <a:t/>
            </a:r>
            <a:br>
              <a:rPr lang="ru-RU" sz="2900" dirty="0" smtClean="0"/>
            </a:br>
            <a:r>
              <a:rPr lang="ru-RU" sz="2900" dirty="0" smtClean="0"/>
              <a:t/>
            </a:r>
            <a:br>
              <a:rPr lang="ru-RU" sz="2900" dirty="0" smtClean="0"/>
            </a:br>
            <a:r>
              <a:rPr lang="ru-RU" sz="2900" dirty="0" smtClean="0"/>
              <a:t/>
            </a:r>
            <a:br>
              <a:rPr lang="ru-RU" sz="2900" dirty="0" smtClean="0"/>
            </a:br>
            <a:r>
              <a:rPr lang="ru-RU" sz="2900" dirty="0" smtClean="0"/>
              <a:t/>
            </a:r>
            <a:br>
              <a:rPr lang="ru-RU" sz="2900" dirty="0" smtClean="0"/>
            </a:br>
            <a:r>
              <a:rPr lang="ru-RU" sz="2900" dirty="0" smtClean="0"/>
              <a:t/>
            </a:r>
            <a:br>
              <a:rPr lang="ru-RU" sz="2900" dirty="0" smtClean="0"/>
            </a:br>
            <a:r>
              <a:rPr lang="ru-RU" sz="2900" dirty="0" smtClean="0"/>
              <a:t/>
            </a:r>
            <a:br>
              <a:rPr lang="ru-RU" sz="2900" dirty="0" smtClean="0"/>
            </a:br>
            <a:r>
              <a:rPr lang="ru-RU" sz="2900" dirty="0" smtClean="0"/>
              <a:t/>
            </a:r>
            <a:br>
              <a:rPr lang="ru-RU" sz="2900" dirty="0" smtClean="0"/>
            </a:br>
            <a:r>
              <a:rPr lang="ru-RU" sz="2900" dirty="0" smtClean="0"/>
              <a:t/>
            </a:r>
            <a:br>
              <a:rPr lang="ru-RU" sz="2900" dirty="0" smtClean="0"/>
            </a:br>
            <a:r>
              <a:rPr lang="ru-RU" sz="2900" dirty="0" smtClean="0"/>
              <a:t>История </a:t>
            </a:r>
            <a:r>
              <a:rPr lang="ru-RU" sz="2900" dirty="0"/>
              <a:t>вопроса</a:t>
            </a:r>
            <a:r>
              <a:rPr lang="ru-RU" sz="4000" dirty="0"/>
              <a:t/>
            </a:r>
            <a:br>
              <a:rPr lang="ru-RU" sz="4000" dirty="0"/>
            </a:br>
            <a:endParaRPr lang="ru-RU" sz="4000" dirty="0"/>
          </a:p>
        </p:txBody>
      </p:sp>
      <p:sp>
        <p:nvSpPr>
          <p:cNvPr id="3" name="Содержимое 2"/>
          <p:cNvSpPr>
            <a:spLocks noGrp="1"/>
          </p:cNvSpPr>
          <p:nvPr>
            <p:ph sz="half" idx="1"/>
          </p:nvPr>
        </p:nvSpPr>
        <p:spPr>
          <a:xfrm>
            <a:off x="3571868" y="357166"/>
            <a:ext cx="5111750" cy="5929354"/>
          </a:xfrm>
        </p:spPr>
        <p:txBody>
          <a:bodyPr>
            <a:normAutofit/>
          </a:bodyPr>
          <a:lstStyle/>
          <a:p>
            <a:pPr algn="just"/>
            <a:r>
              <a:rPr lang="ru-RU" sz="2200" dirty="0" smtClean="0"/>
              <a:t>Основы концепции здоровье- сбережения в России были заложены еще в 1904 г., когда съезд Российских врачей обратил внимание на ряд «вредных влияний со стороны школы на состояние здоровья и физическое развитие учащихся. Причем несмотря на многочисленные попытки модернизировать школу на разных этапах истории нашего государства основы этой концепции практически не менялись, а, значит, поставленные задачи по сохранению здоровья подрастающего поколения не были выполнены.</a:t>
            </a:r>
            <a:endParaRPr lang="ru-RU" sz="2200" dirty="0"/>
          </a:p>
        </p:txBody>
      </p:sp>
      <p:pic>
        <p:nvPicPr>
          <p:cNvPr id="3074" name="Picture 2"/>
          <p:cNvPicPr>
            <a:picLocks noChangeAspect="1" noChangeArrowheads="1"/>
          </p:cNvPicPr>
          <p:nvPr/>
        </p:nvPicPr>
        <p:blipFill>
          <a:blip r:embed="rId2"/>
          <a:srcRect/>
          <a:stretch>
            <a:fillRect/>
          </a:stretch>
        </p:blipFill>
        <p:spPr bwMode="auto">
          <a:xfrm>
            <a:off x="428596" y="1928802"/>
            <a:ext cx="3128983" cy="2143140"/>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2971792" cy="1441438"/>
          </a:xfrm>
        </p:spPr>
        <p:txBody>
          <a:bodyPr>
            <a:normAutofit/>
          </a:bodyPr>
          <a:lstStyle/>
          <a:p>
            <a:r>
              <a:rPr lang="ru-RU" sz="3200" dirty="0"/>
              <a:t>История вопроса</a:t>
            </a:r>
            <a:r>
              <a:rPr lang="ru-RU" dirty="0"/>
              <a:t/>
            </a:r>
            <a:br>
              <a:rPr lang="ru-RU" dirty="0"/>
            </a:br>
            <a:endParaRPr lang="ru-RU" dirty="0"/>
          </a:p>
        </p:txBody>
      </p:sp>
      <p:sp>
        <p:nvSpPr>
          <p:cNvPr id="4" name="Текст 3"/>
          <p:cNvSpPr>
            <a:spLocks noGrp="1"/>
          </p:cNvSpPr>
          <p:nvPr>
            <p:ph type="body" idx="2"/>
          </p:nvPr>
        </p:nvSpPr>
        <p:spPr/>
        <p:txBody>
          <a:bodyPr>
            <a:normAutofit/>
          </a:bodyPr>
          <a:lstStyle/>
          <a:p>
            <a:r>
              <a:rPr lang="ru-RU" sz="2400" dirty="0" smtClean="0"/>
              <a:t>Вплоть до 1980-х годов </a:t>
            </a:r>
            <a:r>
              <a:rPr lang="ru-RU" sz="2400" dirty="0" err="1" smtClean="0"/>
              <a:t>здоровьесбе</a:t>
            </a:r>
            <a:r>
              <a:rPr lang="ru-RU" sz="2400" dirty="0" smtClean="0"/>
              <a:t> -</a:t>
            </a:r>
            <a:r>
              <a:rPr lang="ru-RU" sz="2400" dirty="0" err="1" smtClean="0"/>
              <a:t>режение</a:t>
            </a:r>
            <a:r>
              <a:rPr lang="ru-RU" sz="2400" dirty="0" smtClean="0"/>
              <a:t> в </a:t>
            </a:r>
            <a:r>
              <a:rPr lang="ru-RU" sz="2400" dirty="0" err="1" smtClean="0"/>
              <a:t>образо</a:t>
            </a:r>
            <a:r>
              <a:rPr lang="ru-RU" sz="2400" dirty="0" smtClean="0"/>
              <a:t> -</a:t>
            </a:r>
            <a:r>
              <a:rPr lang="ru-RU" sz="2400" dirty="0" err="1" smtClean="0"/>
              <a:t>вательных</a:t>
            </a:r>
            <a:r>
              <a:rPr lang="ru-RU" sz="2400" dirty="0" smtClean="0"/>
              <a:t>  </a:t>
            </a:r>
            <a:r>
              <a:rPr lang="ru-RU" sz="2400" dirty="0" err="1" smtClean="0"/>
              <a:t>учреж</a:t>
            </a:r>
            <a:r>
              <a:rPr lang="ru-RU" sz="2400" dirty="0" smtClean="0"/>
              <a:t> -</a:t>
            </a:r>
            <a:r>
              <a:rPr lang="ru-RU" sz="2400" dirty="0" err="1" smtClean="0"/>
              <a:t>дениях</a:t>
            </a:r>
            <a:r>
              <a:rPr lang="ru-RU" sz="2400" dirty="0" smtClean="0"/>
              <a:t> строилось на основе «трехкомпонентной» модели:</a:t>
            </a:r>
            <a:endParaRPr lang="ru-RU" sz="2400" dirty="0"/>
          </a:p>
        </p:txBody>
      </p:sp>
      <p:sp>
        <p:nvSpPr>
          <p:cNvPr id="3" name="Содержимое 2"/>
          <p:cNvSpPr>
            <a:spLocks noGrp="1"/>
          </p:cNvSpPr>
          <p:nvPr>
            <p:ph sz="half" idx="1"/>
          </p:nvPr>
        </p:nvSpPr>
        <p:spPr>
          <a:xfrm>
            <a:off x="3857620" y="785794"/>
            <a:ext cx="4643470" cy="5643602"/>
          </a:xfrm>
        </p:spPr>
        <p:txBody>
          <a:bodyPr>
            <a:normAutofit fontScale="92500" lnSpcReduction="20000"/>
          </a:bodyPr>
          <a:lstStyle/>
          <a:p>
            <a:pPr algn="just"/>
            <a:r>
              <a:rPr lang="ru-RU" dirty="0" smtClean="0"/>
              <a:t>В учебном курсе внимание учащихся акцентировалось на принципах здоровья и изменении поведения с ориентацией на здоровье.</a:t>
            </a:r>
          </a:p>
          <a:p>
            <a:pPr algn="just"/>
            <a:r>
              <a:rPr lang="ru-RU" dirty="0" smtClean="0"/>
              <a:t>Школьная медицинская служба осуществляла профилактику, раннюю диагностику и устранение возникающих проблем со здоровьем у детей.</a:t>
            </a:r>
          </a:p>
          <a:p>
            <a:pPr algn="just"/>
            <a:r>
              <a:rPr lang="ru-RU" dirty="0" smtClean="0"/>
              <a:t>Здоровая среда в процессе обучения связывалась с гигиенической и позитивной психологической атмосферой, с безопасностью и рациональным питанием детей.</a:t>
            </a:r>
          </a:p>
          <a:p>
            <a:endParaRPr lang="ru-RU" dirty="0"/>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2543164" cy="1084248"/>
          </a:xfrm>
        </p:spPr>
        <p:txBody>
          <a:bodyPr>
            <a:normAutofit/>
          </a:bodyPr>
          <a:lstStyle/>
          <a:p>
            <a:r>
              <a:rPr lang="ru-RU" sz="2900" dirty="0" smtClean="0"/>
              <a:t>История вопроса</a:t>
            </a:r>
            <a:endParaRPr lang="ru-RU" sz="2900" dirty="0"/>
          </a:p>
        </p:txBody>
      </p:sp>
      <p:sp>
        <p:nvSpPr>
          <p:cNvPr id="3" name="Содержимое 2"/>
          <p:cNvSpPr>
            <a:spLocks noGrp="1"/>
          </p:cNvSpPr>
          <p:nvPr>
            <p:ph sz="half" idx="1"/>
          </p:nvPr>
        </p:nvSpPr>
        <p:spPr>
          <a:xfrm>
            <a:off x="3575050" y="642918"/>
            <a:ext cx="5111750" cy="5483245"/>
          </a:xfrm>
        </p:spPr>
        <p:txBody>
          <a:bodyPr>
            <a:normAutofit fontScale="85000" lnSpcReduction="20000"/>
          </a:bodyPr>
          <a:lstStyle/>
          <a:p>
            <a:pPr algn="just"/>
            <a:r>
              <a:rPr lang="ru-RU" dirty="0" smtClean="0"/>
              <a:t>Страсбургская конференция 1990 г. решением Всемирной организации здравоохранения (ВОЗ) и Европейского экономического сообщества (ЕЭС) одобрила создание так называемых «школ здоровья» для реализации разработанной в середине 1980-х гг. новой, более расширенной, модели </a:t>
            </a:r>
            <a:r>
              <a:rPr lang="ru-RU" dirty="0" err="1" smtClean="0"/>
              <a:t>здоровьесбережения</a:t>
            </a:r>
            <a:r>
              <a:rPr lang="ru-RU" dirty="0" smtClean="0"/>
              <a:t>. В нее вошли служба питания с расширенным ассортиментом здоровой пищи; проведение мероприятий по физическому воспитанию подрастающего поколения и «служба здоровья персонала школы» с привлечением родителей и помощи широкой общественности.</a:t>
            </a:r>
            <a:endParaRPr lang="ru-RU" dirty="0"/>
          </a:p>
        </p:txBody>
      </p:sp>
      <p:pic>
        <p:nvPicPr>
          <p:cNvPr id="4098" name="Picture 2"/>
          <p:cNvPicPr>
            <a:picLocks noChangeAspect="1" noChangeArrowheads="1"/>
          </p:cNvPicPr>
          <p:nvPr/>
        </p:nvPicPr>
        <p:blipFill>
          <a:blip r:embed="rId2"/>
          <a:srcRect/>
          <a:stretch>
            <a:fillRect/>
          </a:stretch>
        </p:blipFill>
        <p:spPr bwMode="auto">
          <a:xfrm>
            <a:off x="285720" y="2143116"/>
            <a:ext cx="3181238" cy="2394300"/>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3008313" cy="1214422"/>
          </a:xfrm>
        </p:spPr>
        <p:txBody>
          <a:bodyPr>
            <a:normAutofit/>
          </a:bodyPr>
          <a:lstStyle/>
          <a:p>
            <a:r>
              <a:rPr lang="ru-RU" sz="2900" dirty="0" smtClean="0"/>
              <a:t>История вопроса</a:t>
            </a:r>
            <a:endParaRPr lang="ru-RU" sz="2900" dirty="0"/>
          </a:p>
        </p:txBody>
      </p:sp>
      <p:sp>
        <p:nvSpPr>
          <p:cNvPr id="3" name="Содержимое 2"/>
          <p:cNvSpPr>
            <a:spLocks noGrp="1"/>
          </p:cNvSpPr>
          <p:nvPr>
            <p:ph sz="half" idx="1"/>
          </p:nvPr>
        </p:nvSpPr>
        <p:spPr/>
        <p:txBody>
          <a:bodyPr>
            <a:normAutofit fontScale="92500"/>
          </a:bodyPr>
          <a:lstStyle/>
          <a:p>
            <a:pPr algn="just"/>
            <a:r>
              <a:rPr lang="ru-RU" dirty="0" smtClean="0"/>
              <a:t>В рамках федеральной целевой программе "Дети России" был организован ежегодный Всероссийский съезд "Здоровое поколение - Здоровая Россия" и портал </a:t>
            </a:r>
            <a:r>
              <a:rPr lang="ru-RU" dirty="0" err="1" smtClean="0"/>
              <a:t>www.zpzr.ru</a:t>
            </a:r>
            <a:r>
              <a:rPr lang="ru-RU" dirty="0" smtClean="0"/>
              <a:t> с целью обобщить и систематизировать накопленный опыт "школ здоровья" страны. Создать и клонировать на все образовательное пространство Российской Федерации отлаженную универсальную систему </a:t>
            </a:r>
            <a:r>
              <a:rPr lang="ru-RU" dirty="0" err="1" smtClean="0"/>
              <a:t>здоровьесберегающего</a:t>
            </a:r>
            <a:r>
              <a:rPr lang="ru-RU" dirty="0" smtClean="0"/>
              <a:t> образования.</a:t>
            </a:r>
            <a:endParaRPr lang="ru-RU" dirty="0"/>
          </a:p>
        </p:txBody>
      </p:sp>
      <p:pic>
        <p:nvPicPr>
          <p:cNvPr id="5122" name="Picture 2"/>
          <p:cNvPicPr>
            <a:picLocks noChangeAspect="1" noChangeArrowheads="1"/>
          </p:cNvPicPr>
          <p:nvPr/>
        </p:nvPicPr>
        <p:blipFill>
          <a:blip r:embed="rId2"/>
          <a:srcRect/>
          <a:stretch>
            <a:fillRect/>
          </a:stretch>
        </p:blipFill>
        <p:spPr bwMode="auto">
          <a:xfrm>
            <a:off x="1500166" y="1500174"/>
            <a:ext cx="2143140" cy="214314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85720" y="4071942"/>
            <a:ext cx="2428892" cy="2428892"/>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000" dirty="0" smtClean="0"/>
              <a:t>ГЛАВНЫЙ ГОСУДАРСТВЕННЫЙ САНИТАРНЫЙ ВРАЧ</a:t>
            </a:r>
            <a:br>
              <a:rPr lang="ru-RU" sz="4000" dirty="0" smtClean="0"/>
            </a:br>
            <a:r>
              <a:rPr lang="ru-RU" sz="4000" dirty="0" smtClean="0"/>
              <a:t>РОССИЙСКОЙ ФЕДЕРАЦИИ</a:t>
            </a:r>
            <a:br>
              <a:rPr lang="ru-RU" sz="4000" dirty="0" smtClean="0"/>
            </a:br>
            <a:r>
              <a:rPr lang="ru-RU" sz="4000" dirty="0" smtClean="0"/>
              <a:t>П О С Т А Н О В Л Е Н И Е</a:t>
            </a:r>
            <a:br>
              <a:rPr lang="ru-RU" sz="4000" dirty="0" smtClean="0"/>
            </a:br>
            <a:endParaRPr lang="ru-RU" dirty="0"/>
          </a:p>
        </p:txBody>
      </p:sp>
      <p:sp>
        <p:nvSpPr>
          <p:cNvPr id="3" name="Подзаголовок 2"/>
          <p:cNvSpPr>
            <a:spLocks noGrp="1"/>
          </p:cNvSpPr>
          <p:nvPr>
            <p:ph type="subTitle" idx="1"/>
          </p:nvPr>
        </p:nvSpPr>
        <p:spPr>
          <a:xfrm>
            <a:off x="500034" y="2786058"/>
            <a:ext cx="8215370" cy="3857652"/>
          </a:xfrm>
        </p:spPr>
        <p:txBody>
          <a:bodyPr>
            <a:normAutofit fontScale="77500" lnSpcReduction="20000"/>
          </a:bodyPr>
          <a:lstStyle/>
          <a:p>
            <a:r>
              <a:rPr lang="ru-RU" dirty="0" smtClean="0"/>
              <a:t> </a:t>
            </a:r>
          </a:p>
          <a:p>
            <a:r>
              <a:rPr lang="ru-RU" sz="3800" dirty="0" smtClean="0"/>
              <a:t>Зарегистрировано в Минюсте России 03.03.2011, регистрационный номер 19993</a:t>
            </a:r>
            <a:br>
              <a:rPr lang="ru-RU" sz="3800" dirty="0" smtClean="0"/>
            </a:br>
            <a:r>
              <a:rPr lang="ru-RU" sz="3800" dirty="0" smtClean="0"/>
              <a:t/>
            </a:r>
            <a:br>
              <a:rPr lang="ru-RU" sz="3800" dirty="0" smtClean="0"/>
            </a:br>
            <a:r>
              <a:rPr lang="ru-RU" sz="3800" dirty="0" smtClean="0"/>
              <a:t/>
            </a:r>
            <a:br>
              <a:rPr lang="ru-RU" sz="3800" dirty="0" smtClean="0"/>
            </a:br>
            <a:r>
              <a:rPr lang="ru-RU" sz="3800" b="1" dirty="0" smtClean="0"/>
              <a:t>Об утверждении </a:t>
            </a:r>
            <a:r>
              <a:rPr lang="ru-RU" sz="3800" b="1" dirty="0" err="1" smtClean="0"/>
              <a:t>СанПиН</a:t>
            </a:r>
            <a:r>
              <a:rPr lang="ru-RU" sz="3800" b="1" dirty="0" smtClean="0"/>
              <a:t> 2.4.2.2821-10 "Санитарно-эпидемиологические требования к условиям и организации обучения в общеобразовательных учреждениях</a:t>
            </a:r>
            <a:r>
              <a:rPr lang="ru-RU" b="1" dirty="0" smtClean="0"/>
              <a:t>"</a:t>
            </a:r>
            <a:endParaRPr lang="ru-RU" dirty="0" smtClean="0"/>
          </a:p>
          <a:p>
            <a:endParaRPr lang="ru-RU" dirty="0"/>
          </a:p>
        </p:txBody>
      </p:sp>
    </p:spTree>
  </p:cSld>
  <p:clrMapOvr>
    <a:masterClrMapping/>
  </p:clrMapOvr>
  <p:transition>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370000"/>
          </a:xfrm>
        </p:spPr>
        <p:txBody>
          <a:bodyPr>
            <a:normAutofit fontScale="90000"/>
          </a:bodyPr>
          <a:lstStyle/>
          <a:p>
            <a:r>
              <a:rPr lang="ru-RU" sz="2700" dirty="0"/>
              <a:t>Правильная поза учащегося во время занятий</a:t>
            </a:r>
            <a:r>
              <a:rPr lang="ru-RU" dirty="0"/>
              <a:t/>
            </a:r>
            <a:br>
              <a:rPr lang="ru-RU" dirty="0"/>
            </a:br>
            <a:endParaRPr lang="ru-RU" dirty="0"/>
          </a:p>
        </p:txBody>
      </p:sp>
      <p:sp>
        <p:nvSpPr>
          <p:cNvPr id="4" name="Текст 3"/>
          <p:cNvSpPr>
            <a:spLocks noGrp="1"/>
          </p:cNvSpPr>
          <p:nvPr>
            <p:ph type="body" idx="2"/>
          </p:nvPr>
        </p:nvSpPr>
        <p:spPr/>
        <p:txBody>
          <a:bodyPr>
            <a:normAutofit/>
          </a:bodyPr>
          <a:lstStyle/>
          <a:p>
            <a:r>
              <a:rPr lang="ru-RU" sz="1800" b="1" dirty="0"/>
              <a:t>З</a:t>
            </a:r>
            <a:r>
              <a:rPr lang="ru-RU" sz="1800" b="1" dirty="0" smtClean="0"/>
              <a:t>а столом (партой)</a:t>
            </a:r>
          </a:p>
          <a:p>
            <a:pPr algn="just"/>
            <a:r>
              <a:rPr lang="ru-RU" sz="1800" dirty="0" smtClean="0"/>
              <a:t>Длина сиденья стула должна соответствовать длине бедер ребенка. Высота ножек стула должна равняться длине голеней. Голеностопный, коленный, тазобедренный суставы при сидении образуют прямой угол. Между краем стола и грудной клеткой сидящего ученика необходимо выдержать расстояние, равное ширине кисти ребенка. </a:t>
            </a:r>
            <a:br>
              <a:rPr lang="ru-RU" sz="1800" dirty="0" smtClean="0"/>
            </a:br>
            <a:endParaRPr lang="ru-RU" sz="1800" dirty="0"/>
          </a:p>
        </p:txBody>
      </p:sp>
      <p:pic>
        <p:nvPicPr>
          <p:cNvPr id="1026" name="Picture 2" descr="E:\санпин\DSC_0135.JPG"/>
          <p:cNvPicPr>
            <a:picLocks noGrp="1" noChangeAspect="1" noChangeArrowheads="1"/>
          </p:cNvPicPr>
          <p:nvPr>
            <p:ph sz="half" idx="1"/>
          </p:nvPr>
        </p:nvPicPr>
        <p:blipFill>
          <a:blip r:embed="rId2" cstate="print"/>
          <a:srcRect/>
          <a:stretch>
            <a:fillRect/>
          </a:stretch>
        </p:blipFill>
        <p:spPr bwMode="auto">
          <a:xfrm>
            <a:off x="4357686" y="428604"/>
            <a:ext cx="3887515" cy="5853113"/>
          </a:xfrm>
          <a:prstGeom prst="rect">
            <a:avLst/>
          </a:prstGeom>
          <a:noFill/>
        </p:spPr>
      </p:pic>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301</TotalTime>
  <Words>667</Words>
  <Application>Microsoft Office PowerPoint</Application>
  <PresentationFormat>Экран (4:3)</PresentationFormat>
  <Paragraphs>55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Отчётная работа по курсам «Подходы к внедрению здаровьесберегающих технологий» </vt:lpstr>
      <vt:lpstr>ЗДОРОВОЕ ПОКОЛЕНИЕ — ЗДОРОВАЯ РОССИЯ</vt:lpstr>
      <vt:lpstr>    История вопроса </vt:lpstr>
      <vt:lpstr>        История вопроса </vt:lpstr>
      <vt:lpstr>История вопроса </vt:lpstr>
      <vt:lpstr>История вопроса</vt:lpstr>
      <vt:lpstr>История вопроса</vt:lpstr>
      <vt:lpstr>ГЛАВНЫЙ ГОСУДАРСТВЕННЫЙ САНИТАРНЫЙ ВРАЧ РОССИЙСКОЙ ФЕДЕРАЦИИ П О С Т А Н О В Л Е Н И Е </vt:lpstr>
      <vt:lpstr>Правильная поза учащегося во время занятий </vt:lpstr>
      <vt:lpstr>Правильная поза учащегося во время занятий</vt:lpstr>
      <vt:lpstr>Правильная поза учащегося во время занятий</vt:lpstr>
      <vt:lpstr>Правильная поза учащегося во время занятий</vt:lpstr>
      <vt:lpstr>Алгоритм</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ЗДОРОВОЕ ПОКОЛЕНИЕ — ЗДОРОВАЯ РОССИЯ</dc:title>
  <dc:creator>Роман</dc:creator>
  <cp:lastModifiedBy>Роман</cp:lastModifiedBy>
  <cp:revision>34</cp:revision>
  <dcterms:created xsi:type="dcterms:W3CDTF">2011-12-03T10:12:33Z</dcterms:created>
  <dcterms:modified xsi:type="dcterms:W3CDTF">2011-12-14T17:24:31Z</dcterms:modified>
</cp:coreProperties>
</file>