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65" r:id="rId13"/>
    <p:sldId id="267" r:id="rId14"/>
    <p:sldId id="272" r:id="rId15"/>
    <p:sldId id="269" r:id="rId16"/>
    <p:sldId id="270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FFFF00">
                <a:alpha val="63000"/>
              </a:srgbClr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kanechka0504/file/1471359/" TargetMode="External"/><Relationship Id="rId2" Type="http://schemas.openxmlformats.org/officeDocument/2006/relationships/hyperlink" Target="http://www.stihi.ru/2011/05/10/78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6843706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Урок 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 теме: </a:t>
            </a: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4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«Золотое правило нравственности».</a:t>
            </a:r>
            <a:br>
              <a:rPr lang="ru-RU" sz="4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5 класс</a:t>
            </a:r>
            <a:endParaRPr lang="ru-RU" sz="4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21860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Подготовили:</a:t>
            </a: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              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Лазеева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Т.Н., учитель истории </a:t>
            </a:r>
            <a:endParaRPr lang="ru-RU" dirty="0" smtClean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МОУ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«Гимназия №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1</a:t>
            </a: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      МО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«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Ахтубинский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район»</a:t>
            </a: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Сейдалиева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Т.П., учитель русского языка </a:t>
            </a:r>
            <a:endParaRPr lang="ru-RU" dirty="0" smtClean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МОУ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«Успенская ООШ </a:t>
            </a:r>
            <a:endParaRPr lang="ru-RU" dirty="0" smtClean="0">
              <a:solidFill>
                <a:srgbClr val="7030A0"/>
              </a:solidFill>
              <a:latin typeface="Century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     МО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«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Ахтубинский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район»</a:t>
            </a:r>
            <a:endParaRPr lang="ru-RU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21431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     « </a:t>
            </a:r>
            <a:r>
              <a:rPr lang="ru-RU" sz="3300" b="1" i="1" dirty="0" smtClean="0">
                <a:latin typeface="Century" pitchFamily="18" charset="0"/>
              </a:rPr>
              <a:t>На высокой колонне, над городом стояла статуя Счастливого Принца. Он был очень красив, весь покрыт листочками золота, а вместо глаз сияли драгоценные камни. Такой же камень был и на рукоятке шпаги.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   Однажды над городом пролетала Ласточка. Лететь ей нужно было далеко, в теплые края, и она решила переночевать у ног статуи.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  Неожиданно на нее упала капля, потом вторая, третья. Ласточка поняла, что это слезы Принца.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- Почему ты плачешь? Ведь ты такой красивый! – спросила она.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- Я жил во дворце, за огромными стенами,  и считал, что кругом только счастье и красота. Придворные величали меня «Счастливый Принц». А после смерти меня поставили здесь, так высоко, что мне стали видны все скорби и нищета моей столицы. И хотя сердце мое теперь оловянное, я не могу сдержать слез.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 И вдруг попросил: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- Ласточка, пожалуйста, выклюй драгоценный камень из моей шпаги и отнеси женщине с больным ребенком.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- Мне надо скорее улетать, идет зима, - ответила Ласточка.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- Останься хоть на одну ночь, помоги мне, - опять попросил Принц.</a:t>
            </a:r>
            <a:endParaRPr lang="ru-RU" sz="33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3300" b="1" i="1" dirty="0" smtClean="0">
                <a:latin typeface="Century" pitchFamily="18" charset="0"/>
              </a:rPr>
              <a:t>   Не смогла отказать ему Ласточка, выклевала драгоценность и отнесла больному ребенку. А когда вернулась, призналась Принцу, что ей совсем не холодно…»</a:t>
            </a:r>
            <a:endParaRPr lang="ru-RU" sz="3300" dirty="0" smtClean="0">
              <a:latin typeface="Century" pitchFamily="18" charset="0"/>
            </a:endParaRPr>
          </a:p>
          <a:p>
            <a:endParaRPr lang="ru-RU" sz="3300" dirty="0" smtClean="0"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" pitchFamily="18" charset="0"/>
              </a:rPr>
              <a:t>Счастливый принц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71490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" pitchFamily="18" charset="0"/>
              </a:rPr>
              <a:t>3. Беседа по содержанию сказки.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Отчего </a:t>
            </a: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Ласточке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стало </a:t>
            </a: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тепло, </a:t>
            </a: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ведь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приближалась </a:t>
            </a:r>
            <a:r>
              <a:rPr lang="ru-RU" b="1" i="1" dirty="0" smtClean="0">
                <a:solidFill>
                  <a:srgbClr val="800000"/>
                </a:solidFill>
                <a:latin typeface="Century" pitchFamily="18" charset="0"/>
              </a:rPr>
              <a:t>зима?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 </a:t>
            </a:r>
            <a:endParaRPr lang="ru-RU" dirty="0" smtClean="0">
              <a:solidFill>
                <a:srgbClr val="800000"/>
              </a:solidFill>
            </a:endParaRPr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 почему люди 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ценят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добро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86446" y="3071810"/>
            <a:ext cx="1143008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" pitchFamily="18" charset="0"/>
              </a:rPr>
              <a:t>добро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-2040000">
            <a:off x="6743893" y="2355565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" pitchFamily="18" charset="0"/>
              </a:rPr>
              <a:t>благодарность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560000">
            <a:off x="6841941" y="3902717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" pitchFamily="18" charset="0"/>
              </a:rPr>
              <a:t>уважение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4680000">
            <a:off x="5629390" y="4767294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" pitchFamily="18" charset="0"/>
              </a:rPr>
              <a:t>дружелюбие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-5220000">
            <a:off x="5481109" y="1731811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Оказание помощи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560000">
            <a:off x="3917331" y="2547830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забота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-2040000">
            <a:off x="4100688" y="4141516"/>
            <a:ext cx="2000264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" pitchFamily="18" charset="0"/>
              </a:rPr>
              <a:t>понимание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5984" y="1285860"/>
            <a:ext cx="669924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altLang="zh-CN" b="1" dirty="0" smtClean="0">
                <a:solidFill>
                  <a:srgbClr val="2B2B81"/>
                </a:solidFill>
                <a:latin typeface="Century" pitchFamily="18" charset="0"/>
              </a:rPr>
              <a:t> 1. </a:t>
            </a:r>
            <a:r>
              <a:rPr lang="ru-RU" dirty="0" smtClean="0">
                <a:latin typeface="Century" pitchFamily="18" charset="0"/>
              </a:rPr>
              <a:t>« </a:t>
            </a:r>
            <a:r>
              <a:rPr lang="ru-RU" dirty="0" smtClean="0">
                <a:latin typeface="Century" pitchFamily="18" charset="0"/>
              </a:rPr>
              <a:t>К древнему китайскому мудрецу  Конфуцию пришел ученик и спросил: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«Есть ли правило, которым можно было бы руководствоваться всю жизнь?» </a:t>
            </a:r>
            <a:r>
              <a:rPr lang="ru-RU" dirty="0" smtClean="0">
                <a:latin typeface="Century" pitchFamily="18" charset="0"/>
              </a:rPr>
              <a:t>Мудрец ответил: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«Это взаимность. Чего сам не желаешь, того не делай другим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Century" pitchFamily="18" charset="0"/>
              </a:rPr>
              <a:t>2. «</a:t>
            </a:r>
            <a:r>
              <a:rPr lang="ru-RU" dirty="0" smtClean="0">
                <a:latin typeface="Century" pitchFamily="18" charset="0"/>
              </a:rPr>
              <a:t>Молодой еврейский юноша просил умных людей изложить ему содержание  священных книг так кратко, чтобы мудрость их можно было усвоить, стоя на одной ноге и не утомившись. И тогда ответил ему мудрей: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«Не делай никому того, чего не  хочешь, чтобы было сделано тебе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Century" pitchFamily="18" charset="0"/>
              </a:rPr>
              <a:t>3. « </a:t>
            </a:r>
            <a:r>
              <a:rPr lang="ru-RU" dirty="0" smtClean="0">
                <a:latin typeface="Century" pitchFamily="18" charset="0"/>
              </a:rPr>
              <a:t>В начале нашей эры из уст проповедовавшего Иисуса Христа прозвучало: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И так во всем, как хотите, чтобы с вами поступали люди, так поступайте и вы с ними»</a:t>
            </a:r>
            <a:r>
              <a:rPr lang="ru-RU" dirty="0" smtClean="0">
                <a:latin typeface="Century" pitchFamily="18" charset="0"/>
              </a:rPr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altLang="zh-CN" sz="2000" b="1" i="1" dirty="0" smtClean="0">
                <a:solidFill>
                  <a:srgbClr val="B00000"/>
                </a:solidFill>
                <a:latin typeface="Century" pitchFamily="18" charset="0"/>
              </a:rPr>
              <a:t> </a:t>
            </a:r>
            <a:endParaRPr lang="ru-RU" altLang="zh-CN" sz="2000" b="1" i="1" dirty="0">
              <a:solidFill>
                <a:srgbClr val="B00000"/>
              </a:solidFill>
              <a:latin typeface="Century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411413" y="2857496"/>
            <a:ext cx="6408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zh-CN" sz="2000" b="1" dirty="0" smtClean="0">
                <a:solidFill>
                  <a:srgbClr val="2B2B81"/>
                </a:solidFill>
                <a:latin typeface="Century" pitchFamily="18" charset="0"/>
              </a:rPr>
              <a:t> </a:t>
            </a:r>
            <a:endParaRPr lang="ru-RU" altLang="zh-CN" sz="2400" b="1" dirty="0">
              <a:solidFill>
                <a:srgbClr val="B00000"/>
              </a:solidFill>
              <a:latin typeface="Century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484438" y="3573463"/>
            <a:ext cx="6480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zh-CN" b="1" dirty="0">
                <a:solidFill>
                  <a:srgbClr val="2B2B81"/>
                </a:solidFill>
              </a:rPr>
              <a:t>      </a:t>
            </a:r>
            <a:r>
              <a:rPr lang="ru-RU" altLang="zh-CN" sz="2000" b="1" dirty="0" smtClean="0">
                <a:solidFill>
                  <a:srgbClr val="2B2B81"/>
                </a:solidFill>
                <a:latin typeface="Century" pitchFamily="18" charset="0"/>
              </a:rPr>
              <a:t> </a:t>
            </a:r>
            <a:endParaRPr lang="ru-RU" altLang="zh-CN" dirty="0">
              <a:solidFill>
                <a:srgbClr val="B00000"/>
              </a:solidFill>
              <a:latin typeface="Century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28662" y="4868863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zh-CN" sz="2400" b="1" i="1" dirty="0">
                <a:solidFill>
                  <a:srgbClr val="004A48"/>
                </a:solidFill>
                <a:latin typeface="Century" pitchFamily="18" charset="0"/>
              </a:rPr>
              <a:t>Ч</a:t>
            </a:r>
            <a:r>
              <a:rPr lang="ru-RU" altLang="zh-CN" sz="2400" b="1" dirty="0">
                <a:solidFill>
                  <a:srgbClr val="004A48"/>
                </a:solidFill>
                <a:latin typeface="Century" pitchFamily="18" charset="0"/>
              </a:rPr>
              <a:t>ему  же учат эти правила, что их объединяет?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5720" y="5373688"/>
            <a:ext cx="8483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zh-CN" sz="3600" b="1" i="1" dirty="0">
                <a:solidFill>
                  <a:srgbClr val="C00000"/>
                </a:solidFill>
                <a:latin typeface="Century" pitchFamily="18" charset="0"/>
              </a:rPr>
              <a:t>Относись к другим так, как хочешь,</a:t>
            </a:r>
          </a:p>
          <a:p>
            <a:pPr algn="ctr"/>
            <a:r>
              <a:rPr lang="ru-RU" altLang="zh-CN" sz="3600" b="1" i="1" dirty="0">
                <a:solidFill>
                  <a:srgbClr val="C00000"/>
                </a:solidFill>
                <a:latin typeface="Century" pitchFamily="18" charset="0"/>
              </a:rPr>
              <a:t> чтобы они относились к тебе.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50825" y="188913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zh-CN" sz="32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4. </a:t>
            </a:r>
            <a:r>
              <a:rPr lang="ru-RU" altLang="zh-CN" sz="3200" b="1" dirty="0" smtClean="0">
                <a:solidFill>
                  <a:srgbClr val="002060"/>
                </a:solidFill>
                <a:latin typeface="Century" pitchFamily="18" charset="0"/>
              </a:rPr>
              <a:t>Работа в группах</a:t>
            </a:r>
            <a:r>
              <a:rPr lang="ru-RU" altLang="zh-CN" sz="2800" b="1" dirty="0" smtClean="0">
                <a:solidFill>
                  <a:srgbClr val="9A003E"/>
                </a:solidFill>
                <a:latin typeface="Century" pitchFamily="18" charset="0"/>
              </a:rPr>
              <a:t>: Высказывания </a:t>
            </a:r>
            <a:r>
              <a:rPr lang="ru-RU" altLang="zh-CN" sz="2800" b="1" dirty="0">
                <a:solidFill>
                  <a:srgbClr val="9A003E"/>
                </a:solidFill>
                <a:latin typeface="Century" pitchFamily="18" charset="0"/>
              </a:rPr>
              <a:t>мудрецов,</a:t>
            </a:r>
          </a:p>
          <a:p>
            <a:pPr algn="ctr"/>
            <a:r>
              <a:rPr lang="ru-RU" altLang="zh-CN" sz="2800" b="1" dirty="0">
                <a:solidFill>
                  <a:srgbClr val="9A003E"/>
                </a:solidFill>
                <a:latin typeface="Century" pitchFamily="18" charset="0"/>
              </a:rPr>
              <a:t> </a:t>
            </a:r>
            <a:r>
              <a:rPr lang="ru-RU" altLang="zh-CN" sz="2800" b="1" dirty="0" smtClean="0">
                <a:solidFill>
                  <a:srgbClr val="9A003E"/>
                </a:solidFill>
                <a:latin typeface="Century" pitchFamily="18" charset="0"/>
              </a:rPr>
              <a:t>живших </a:t>
            </a:r>
            <a:r>
              <a:rPr lang="ru-RU" altLang="zh-CN" sz="2800" b="1" dirty="0">
                <a:solidFill>
                  <a:srgbClr val="9A003E"/>
                </a:solidFill>
                <a:latin typeface="Century" pitchFamily="18" charset="0"/>
              </a:rPr>
              <a:t>в разные времена, в разных землях.</a:t>
            </a:r>
            <a:r>
              <a:rPr lang="ru-RU" altLang="zh-CN" sz="2400" b="1" dirty="0">
                <a:solidFill>
                  <a:srgbClr val="9A003E"/>
                </a:solidFill>
                <a:latin typeface="Century" pitchFamily="18" charset="0"/>
              </a:rPr>
              <a:t> </a:t>
            </a:r>
          </a:p>
        </p:txBody>
      </p:sp>
      <p:pic>
        <p:nvPicPr>
          <p:cNvPr id="2063" name="Picture 15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673350" cy="331152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 rev="1"/>
      <p:bldP spid="2057" grpId="0" build="allAtOnce"/>
      <p:bldP spid="205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0" y="549275"/>
            <a:ext cx="8101013" cy="207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B2B81"/>
                    </a:gs>
                    <a:gs pos="100000">
                      <a:srgbClr val="9A003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entury" pitchFamily="18" charset="0"/>
                <a:cs typeface="Arial"/>
              </a:rPr>
              <a:t>Золотое 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B2B81"/>
                  </a:gs>
                  <a:gs pos="100000">
                    <a:srgbClr val="9A003E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Century" pitchFamily="18" charset="0"/>
              <a:cs typeface="Arial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B2B81"/>
                    </a:gs>
                    <a:gs pos="100000">
                      <a:srgbClr val="9A003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entury" pitchFamily="18" charset="0"/>
                <a:cs typeface="Arial"/>
              </a:rPr>
              <a:t>правило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B2B81"/>
                    </a:gs>
                    <a:gs pos="100000">
                      <a:srgbClr val="9A003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entury" pitchFamily="18" charset="0"/>
                <a:cs typeface="Arial"/>
              </a:rPr>
              <a:t>нравственности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288" y="3068638"/>
            <a:ext cx="8497887" cy="1441450"/>
            <a:chOff x="249" y="1570"/>
            <a:chExt cx="5353" cy="908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95" y="1570"/>
              <a:ext cx="5307" cy="908"/>
            </a:xfrm>
            <a:prstGeom prst="plaque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9" y="1661"/>
              <a:ext cx="5262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5800"/>
                  </a:solidFill>
                  <a:latin typeface="Arial"/>
                  <a:cs typeface="Arial"/>
                </a:rPr>
                <a:t> - </a:t>
              </a: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5800"/>
                  </a:solidFill>
                  <a:latin typeface="Century" pitchFamily="18" charset="0"/>
                  <a:cs typeface="Arial"/>
                </a:rPr>
                <a:t>Поступай по отношению к другим так,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5800"/>
                  </a:solidFill>
                  <a:latin typeface="Century" pitchFamily="18" charset="0"/>
                  <a:cs typeface="Arial"/>
                </a:rPr>
                <a:t> как ты хотел бы, чтобы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5800"/>
                  </a:solidFill>
                  <a:latin typeface="Century" pitchFamily="18" charset="0"/>
                  <a:cs typeface="Arial"/>
                </a:rPr>
                <a:t>поступали по отношению к </a:t>
              </a:r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5800"/>
                  </a:solidFill>
                  <a:latin typeface="Century" pitchFamily="18" charset="0"/>
                  <a:cs typeface="Arial"/>
                </a:rPr>
                <a:t>тебе.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5800"/>
                </a:solidFill>
                <a:latin typeface="Century" pitchFamily="18" charset="0"/>
                <a:cs typeface="Arial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8313" y="4941888"/>
            <a:ext cx="8281987" cy="1441450"/>
            <a:chOff x="385" y="2704"/>
            <a:chExt cx="5217" cy="908"/>
          </a:xfrm>
        </p:grpSpPr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431" y="2704"/>
              <a:ext cx="5171" cy="908"/>
            </a:xfrm>
            <a:prstGeom prst="plaque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5" y="2795"/>
              <a:ext cx="5088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C006C"/>
                  </a:solidFill>
                  <a:latin typeface="Arial"/>
                  <a:cs typeface="Arial"/>
                </a:rPr>
                <a:t> - </a:t>
              </a: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C006C"/>
                  </a:solidFill>
                  <a:latin typeface="Century" pitchFamily="18" charset="0"/>
                  <a:cs typeface="Arial"/>
                </a:rPr>
                <a:t>Не поступай по отношению к другим так,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C006C"/>
                  </a:solidFill>
                  <a:latin typeface="Century" pitchFamily="18" charset="0"/>
                  <a:cs typeface="Arial"/>
                </a:rPr>
                <a:t> как ты не хотел бы, чтобы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C006C"/>
                  </a:solidFill>
                  <a:latin typeface="Century" pitchFamily="18" charset="0"/>
                  <a:cs typeface="Arial"/>
                </a:rPr>
                <a:t>поступали по отношению к </a:t>
              </a:r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C006C"/>
                  </a:solidFill>
                  <a:latin typeface="Century" pitchFamily="18" charset="0"/>
                  <a:cs typeface="Arial"/>
                </a:rPr>
                <a:t>тебе.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C006C"/>
                </a:solidFill>
                <a:latin typeface="Century" pitchFamily="18" charset="0"/>
                <a:cs typeface="Arial"/>
              </a:endParaRPr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15888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40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</a:rPr>
              <a:t>Ребята, давайте жить дружно!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086534" y="3623753"/>
            <a:ext cx="1368425" cy="1027113"/>
          </a:xfrm>
          <a:prstGeom prst="rect">
            <a:avLst/>
          </a:prstGeom>
          <a:noFill/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51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Физкультминутка.</a:t>
            </a:r>
            <a:endParaRPr lang="ru-RU" dirty="0"/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0" grpId="0" animBg="1"/>
      <p:bldP spid="5140" grpId="1" animBg="1"/>
      <p:bldP spid="5141" grpId="0"/>
      <p:bldP spid="5141" grpId="1"/>
      <p:bldP spid="5147" grpId="0" animBg="1"/>
      <p:bldP spid="51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715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</a:t>
            </a:r>
            <a:r>
              <a:rPr lang="ru-RU" b="1" dirty="0" smtClean="0">
                <a:latin typeface="Century" pitchFamily="18" charset="0"/>
              </a:rPr>
              <a:t>. Постижение основных понятий и идей урока.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8215370" cy="43577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                  Следуйте  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трем основным правилам:</a:t>
            </a: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                     </a:t>
            </a:r>
            <a:r>
              <a:rPr lang="ru-RU" sz="2600" b="1" dirty="0" smtClean="0">
                <a:latin typeface="Century" pitchFamily="18" charset="0"/>
              </a:rPr>
              <a:t>Первое</a:t>
            </a:r>
            <a:r>
              <a:rPr lang="ru-RU" sz="2600" b="1" dirty="0" smtClean="0">
                <a:latin typeface="Century" pitchFamily="18" charset="0"/>
              </a:rPr>
              <a:t>: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делай добрые дела!</a:t>
            </a:r>
          </a:p>
          <a:p>
            <a:pPr>
              <a:buNone/>
            </a:pPr>
            <a:r>
              <a:rPr lang="ru-RU" sz="2600" b="1" dirty="0" smtClean="0">
                <a:latin typeface="Century" pitchFamily="18" charset="0"/>
              </a:rPr>
              <a:t>                      Второе</a:t>
            </a:r>
            <a:r>
              <a:rPr lang="ru-RU" sz="2600" b="1" dirty="0" smtClean="0">
                <a:latin typeface="Century" pitchFamily="18" charset="0"/>
              </a:rPr>
              <a:t>: 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накапливай опыт добрых дел!</a:t>
            </a:r>
          </a:p>
          <a:p>
            <a:pPr>
              <a:buNone/>
            </a:pPr>
            <a:r>
              <a:rPr lang="ru-RU" sz="2600" b="1" dirty="0" smtClean="0">
                <a:latin typeface="Century" pitchFamily="18" charset="0"/>
              </a:rPr>
              <a:t>                      Третье</a:t>
            </a:r>
            <a:r>
              <a:rPr lang="ru-RU" sz="2600" b="1" dirty="0" smtClean="0">
                <a:latin typeface="Century" pitchFamily="18" charset="0"/>
              </a:rPr>
              <a:t>:</a:t>
            </a:r>
            <a:r>
              <a:rPr lang="ru-RU" sz="2600" dirty="0" smtClean="0">
                <a:latin typeface="Century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говори добрые слова и 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улыбайся!</a:t>
            </a:r>
          </a:p>
          <a:p>
            <a:pPr>
              <a:buNone/>
            </a:pPr>
            <a:endParaRPr lang="ru-RU" sz="2900" dirty="0" smtClean="0">
              <a:solidFill>
                <a:srgbClr val="7030A0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7030A0"/>
                </a:solidFill>
                <a:latin typeface="Century" pitchFamily="18" charset="0"/>
              </a:rPr>
              <a:t>Закон </a:t>
            </a:r>
            <a:r>
              <a:rPr lang="ru-RU" sz="2900" dirty="0" smtClean="0">
                <a:solidFill>
                  <a:srgbClr val="7030A0"/>
                </a:solidFill>
                <a:latin typeface="Century" pitchFamily="18" charset="0"/>
              </a:rPr>
              <a:t>доброго отношения к людям:</a:t>
            </a:r>
          </a:p>
          <a:p>
            <a:pPr lvl="0"/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Подумай о товарищах, потом о себе.</a:t>
            </a:r>
          </a:p>
          <a:p>
            <a:pPr lvl="0"/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Уважая себя, уважай других.</a:t>
            </a:r>
          </a:p>
          <a:p>
            <a:pPr lvl="0"/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Будь общителен, активно помогай </a:t>
            </a:r>
            <a:endParaRPr lang="ru-RU" sz="2600" dirty="0" smtClean="0">
              <a:solidFill>
                <a:srgbClr val="FF0000"/>
              </a:solidFill>
              <a:latin typeface="Century" pitchFamily="18" charset="0"/>
            </a:endParaRPr>
          </a:p>
          <a:p>
            <a:pPr lvl="0">
              <a:buNone/>
            </a:pP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   другим</a:t>
            </a:r>
            <a:r>
              <a:rPr lang="ru-RU" sz="2600" dirty="0" smtClean="0">
                <a:solidFill>
                  <a:srgbClr val="FF0000"/>
                </a:solidFill>
                <a:latin typeface="Century" pitchFamily="18" charset="0"/>
              </a:rPr>
              <a:t>.</a:t>
            </a:r>
            <a:endParaRPr lang="ru-RU" sz="2600" dirty="0" smtClean="0">
              <a:solidFill>
                <a:srgbClr val="FF0000"/>
              </a:solidFill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7200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>7. Применение на практике приемов нравственного поведения.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3166" y="2491753"/>
            <a:ext cx="3666667" cy="2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Попробуй не наступить, а уступить.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 Не захватить, а отдать.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 Не кулак показать, а протянуть ладонь.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 Не спрятать, а поделиться.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 Не кричать, а выслушать. 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990033"/>
                </a:solidFill>
                <a:latin typeface="Century" pitchFamily="18" charset="0"/>
              </a:rPr>
              <a:t> Не разорвать, а склеить.</a:t>
            </a:r>
            <a:r>
              <a:rPr lang="ru-RU" dirty="0" smtClean="0">
                <a:latin typeface="Century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Итоги и рефлексия: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2500306"/>
            <a:ext cx="2143140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Тема урока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244401">
            <a:off x="1412098" y="1531846"/>
            <a:ext cx="2843226" cy="1143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Вызвало тревогу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656325">
            <a:off x="958915" y="3578646"/>
            <a:ext cx="2843226" cy="11430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научился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6438148">
            <a:off x="3186214" y="4737732"/>
            <a:ext cx="2843226" cy="12474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убедился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1133151">
            <a:off x="5402642" y="3795589"/>
            <a:ext cx="2676581" cy="1143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новое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9527081">
            <a:off x="5216898" y="1562649"/>
            <a:ext cx="2843226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вспомнил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r>
              <a:rPr lang="ru-RU" b="1" dirty="0" smtClean="0">
                <a:latin typeface="Century" pitchFamily="18" charset="0"/>
              </a:rPr>
              <a:t>. Домашнее задание.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/>
          <a:lstStyle/>
          <a:p>
            <a:r>
              <a:rPr lang="ru-RU" dirty="0" smtClean="0">
                <a:latin typeface="Century" pitchFamily="18" charset="0"/>
              </a:rPr>
              <a:t>Нарисуйте картину доброго дела и подберите или напишите сами к нему стихотворение.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2148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Золотое правило нравственности.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5787" y="1571612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2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70C0"/>
                </a:solidFill>
              </a:rPr>
              <a:t>         </a:t>
            </a:r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Одной из важнейших задач духовно-нравственного развития и воспитания школьников является формирование морали как осознанной личностью необходимости определенного поведения, основанного на принятых в обществе представлениях о добре и зле, должном и недопустимом.</a:t>
            </a:r>
          </a:p>
          <a:p>
            <a:pPr>
              <a:buFont typeface="Wingdings" pitchFamily="2" charset="2"/>
              <a:buChar char="§"/>
            </a:pPr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На уроке учащиеся познакомятся с золотым правилом нравственности, с историей его появления, формулировкой этого правила.</a:t>
            </a:r>
          </a:p>
          <a:p>
            <a:pPr>
              <a:buFont typeface="Wingdings" pitchFamily="2" charset="2"/>
              <a:buChar char="§"/>
            </a:pPr>
            <a:r>
              <a:rPr lang="ru-RU" sz="4200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Урок направлен на формирование  умения осознанно применять золотое  правило нравственности в жизни.</a:t>
            </a:r>
            <a:endParaRPr lang="ru-RU" sz="4200" b="1" i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>Использованная литература, интернет ресурсы.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Основы религиозных культур и светской этики. Основы светской этики. 4-5 классы: учебное пособие для общеобразовательных учреждений. –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М.:Просвещение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, 2010 .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Обществознание: человек, природа, общение: учебник для 5 класса. Под редакцией Л..Боголюбова. 2007.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Пословицы и поговорки народов мира.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Сказки народов мира.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Толковый словарь русского языка: иллюстрированное издание. В.И.Даль. М:Эксмо, 2010.</a:t>
            </a:r>
          </a:p>
          <a:p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http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2"/>
              </a:rPr>
              <a:t>www.stihi.ru/2011/05/10/7816</a:t>
            </a:r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3"/>
              </a:rPr>
              <a:t>http://www.proshkolu.ru/user/kanechka0504/file/1471359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hlinkClick r:id="rId3"/>
              </a:rPr>
              <a:t>/</a:t>
            </a:r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http://www.manwb.ru/articles/persons/great_europ/wild</a:t>
            </a:r>
            <a:endParaRPr lang="ru-RU" u="sng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Цель проекта: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способствовать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воспитанию доброты и милосердия, нравственных качеств, выявлению правильного представления о добре и добрых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делах.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+mj-ea"/>
                <a:cs typeface="+mj-cs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  развивать самостоятельность и оригинальность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формировать способность слушать других людей и принимать во внимание то, что они говорят;  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учить прогнозированию последствий своих поступков;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развивать готовность к социальному взаимодействию.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Оборудование урока: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entury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entury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учебное пособие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мультимедиа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раздаточный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материал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Основные понятия урока:</a:t>
            </a:r>
            <a:endParaRPr lang="ru-RU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Социальные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нормы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Мораль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Нравственность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Добро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зло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Справедливость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Совесть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Дружба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entury" pitchFamily="18" charset="0"/>
              </a:rPr>
              <a:t>Предварительная подготовка: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entury" pitchFamily="18" charset="0"/>
              </a:rPr>
              <a:t>подбор </a:t>
            </a:r>
            <a:r>
              <a:rPr lang="ru-RU" dirty="0" smtClean="0">
                <a:latin typeface="Century" pitchFamily="18" charset="0"/>
              </a:rPr>
              <a:t>текстового материала, </a:t>
            </a:r>
            <a:r>
              <a:rPr lang="ru-RU" dirty="0" smtClean="0">
                <a:latin typeface="Century" pitchFamily="18" charset="0"/>
              </a:rPr>
              <a:t>видеофрагментов</a:t>
            </a:r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театрализация сказки</a:t>
            </a:r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изготовление костюмов</a:t>
            </a:r>
            <a:endParaRPr lang="ru-RU" dirty="0" smtClean="0">
              <a:latin typeface="Century" pitchFamily="18" charset="0"/>
            </a:endParaRPr>
          </a:p>
          <a:p>
            <a:r>
              <a:rPr lang="ru-RU" dirty="0" smtClean="0">
                <a:latin typeface="Century" pitchFamily="18" charset="0"/>
              </a:rPr>
              <a:t>создание </a:t>
            </a:r>
            <a:r>
              <a:rPr lang="ru-RU" dirty="0" smtClean="0">
                <a:latin typeface="Century" pitchFamily="18" charset="0"/>
              </a:rPr>
              <a:t>презентации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876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План урока: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2402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1.Организационный момент. – 2 </a:t>
            </a:r>
            <a:r>
              <a:rPr lang="ru-RU" b="1" dirty="0" smtClean="0">
                <a:latin typeface="Century" pitchFamily="18" charset="0"/>
              </a:rPr>
              <a:t>минуты.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2. Создание проблемной ситуации, имеющей отношение </a:t>
            </a:r>
            <a:r>
              <a:rPr lang="ru-RU" b="1" dirty="0" smtClean="0">
                <a:latin typeface="Century" pitchFamily="18" charset="0"/>
              </a:rPr>
              <a:t>к </a:t>
            </a:r>
            <a:r>
              <a:rPr lang="ru-RU" b="1" dirty="0" smtClean="0">
                <a:latin typeface="Century" pitchFamily="18" charset="0"/>
              </a:rPr>
              <a:t>теме </a:t>
            </a:r>
            <a:r>
              <a:rPr lang="ru-RU" b="1" dirty="0" smtClean="0">
                <a:latin typeface="Century" pitchFamily="18" charset="0"/>
              </a:rPr>
              <a:t>урока: представление сказки ( или ее прочтение). – 5 </a:t>
            </a:r>
            <a:r>
              <a:rPr lang="ru-RU" b="1" dirty="0" smtClean="0">
                <a:latin typeface="Century" pitchFamily="18" charset="0"/>
              </a:rPr>
              <a:t>минут.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3. Беседа по содержанию сказки. – 10 </a:t>
            </a:r>
            <a:r>
              <a:rPr lang="ru-RU" b="1" dirty="0" smtClean="0">
                <a:latin typeface="Century" pitchFamily="18" charset="0"/>
              </a:rPr>
              <a:t>минут.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4.Работа в группах.  - 5 </a:t>
            </a:r>
            <a:r>
              <a:rPr lang="ru-RU" b="1" dirty="0" smtClean="0">
                <a:latin typeface="Century" pitchFamily="18" charset="0"/>
              </a:rPr>
              <a:t>минут.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5. </a:t>
            </a:r>
            <a:r>
              <a:rPr lang="ru-RU" b="1" dirty="0" smtClean="0">
                <a:latin typeface="Century" pitchFamily="18" charset="0"/>
              </a:rPr>
              <a:t>Физкультминутка.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6. Постижение основных понятий и идей урока. </a:t>
            </a:r>
            <a:r>
              <a:rPr lang="ru-RU" b="1" dirty="0" smtClean="0">
                <a:latin typeface="Century" pitchFamily="18" charset="0"/>
              </a:rPr>
              <a:t>- 15 минут.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7. Применение на практике приемов нравственного поведения. – 5 </a:t>
            </a:r>
            <a:r>
              <a:rPr lang="ru-RU" b="1" dirty="0" smtClean="0">
                <a:latin typeface="Century" pitchFamily="18" charset="0"/>
              </a:rPr>
              <a:t>минут.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8. Итоги и рефлексия – 2 </a:t>
            </a:r>
            <a:r>
              <a:rPr lang="ru-RU" b="1" dirty="0" smtClean="0">
                <a:latin typeface="Century" pitchFamily="18" charset="0"/>
              </a:rPr>
              <a:t>минуты.</a:t>
            </a:r>
            <a:endParaRPr lang="ru-RU" b="1" dirty="0" smtClean="0">
              <a:latin typeface="Century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9. Домашнее задание. – 1 </a:t>
            </a:r>
            <a:r>
              <a:rPr lang="ru-RU" b="1" dirty="0" smtClean="0">
                <a:latin typeface="Century" pitchFamily="18" charset="0"/>
              </a:rPr>
              <a:t>минута.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1428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1.Организационный момент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" pitchFamily="18" charset="0"/>
              </a:rPr>
              <a:t>«Жизнь дана на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Century" pitchFamily="18" charset="0"/>
              </a:rPr>
              <a:t>добрые дела».</a:t>
            </a:r>
          </a:p>
          <a:p>
            <a:endParaRPr lang="ru-RU" sz="4000" b="1" i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6" name="Picture 9" descr="3019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367219" cy="426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endParaRPr lang="ru-RU" sz="4000" b="1" dirty="0">
              <a:latin typeface="Century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Century" pitchFamily="18" charset="0"/>
              </a:rPr>
              <a:t>   2</a:t>
            </a:r>
            <a:r>
              <a:rPr lang="ru-RU" sz="4000" b="1" dirty="0" smtClean="0">
                <a:latin typeface="Century" pitchFamily="18" charset="0"/>
              </a:rPr>
              <a:t>. Создание проблемной ситуации, имеющей отношение к теме урока: представление сказки ( или ее </a:t>
            </a:r>
            <a:r>
              <a:rPr lang="ru-RU" sz="4000" b="1" dirty="0" smtClean="0">
                <a:latin typeface="Century" pitchFamily="18" charset="0"/>
              </a:rPr>
              <a:t>прочтение)</a:t>
            </a:r>
            <a:endParaRPr lang="ru-RU" sz="4000" b="1" dirty="0" smtClean="0">
              <a:latin typeface="Century" pitchFamily="18" charset="0"/>
            </a:endParaRPr>
          </a:p>
          <a:p>
            <a:endParaRPr lang="ru-RU" dirty="0"/>
          </a:p>
        </p:txBody>
      </p:sp>
      <p:pic>
        <p:nvPicPr>
          <p:cNvPr id="8" name="Picture 15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3214710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1090</Words>
  <PresentationFormat>Экран (4:3)</PresentationFormat>
  <Paragraphs>141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Урок по теме:  «Золотое правило нравственности». 5 класс</vt:lpstr>
      <vt:lpstr>Золотое правило нравственности.</vt:lpstr>
      <vt:lpstr>Цель проекта:   способствовать воспитанию доброты и милосердия, нравственных качеств, выявлению правильного представления о добре и добрых делах.  </vt:lpstr>
      <vt:lpstr>Оборудование урока:</vt:lpstr>
      <vt:lpstr>Основные понятия урока:</vt:lpstr>
      <vt:lpstr>Предварительная подготовка:</vt:lpstr>
      <vt:lpstr>План урока:</vt:lpstr>
      <vt:lpstr>1.Организационный момент</vt:lpstr>
      <vt:lpstr>Слайд 9</vt:lpstr>
      <vt:lpstr>Слайд 10</vt:lpstr>
      <vt:lpstr>Счастливый принц</vt:lpstr>
      <vt:lpstr>3. Беседа по содержанию сказки.</vt:lpstr>
      <vt:lpstr>Слайд 13</vt:lpstr>
      <vt:lpstr>Слайд 14</vt:lpstr>
      <vt:lpstr>5. Физкультминутка.</vt:lpstr>
      <vt:lpstr>6. Постижение основных понятий и идей урока.</vt:lpstr>
      <vt:lpstr>7. Применение на практике приемов нравственного поведения.</vt:lpstr>
      <vt:lpstr>8. Итоги и рефлексия:</vt:lpstr>
      <vt:lpstr>9. Домашнее задание.</vt:lpstr>
      <vt:lpstr>Использованная литература, интернет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«Золотое правило нравственности». 5 класс</dc:title>
  <cp:lastModifiedBy>Admin</cp:lastModifiedBy>
  <cp:revision>46</cp:revision>
  <dcterms:modified xsi:type="dcterms:W3CDTF">2011-12-11T12:05:38Z</dcterms:modified>
</cp:coreProperties>
</file>