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9" autoAdjust="0"/>
    <p:restoredTop sz="94702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6EB17F-B89E-4847-9DA7-A987B0AD2C56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B142F5-C2BE-4379-8D1D-374A48858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B%D0%B0%D0%B2%D1%8F%D0%BD%D0%B5" TargetMode="External"/><Relationship Id="rId2" Type="http://schemas.openxmlformats.org/officeDocument/2006/relationships/hyperlink" Target="http://ru.wikipedia.org/wiki/%D0%9E%D0%B1%D1%80%D1%8F%D0%B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ugosvet.ru/enc/kultura_i_obrazovanie/muzyka/PRELYUDIYA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0%D0%BB%D1%8C%D0%BD%D1%8B%D0%B5_%D1%82%D0%B0%D0%BD%D1%86%D1%8B" TargetMode="External"/><Relationship Id="rId7" Type="http://schemas.openxmlformats.org/officeDocument/2006/relationships/hyperlink" Target="http://ru.wikipedia.org/wiki/%D0%92%D0%B5%D0%BD%D0%B0_(%D0%B3%D0%BE%D1%80%D0%BE%D0%B4)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1%83%D0%B7%D1%8B%D0%BA%D0%B0%D0%BB%D1%8C%D0%BD%D1%8B%D0%B9_%D1%80%D0%B0%D0%B7%D0%BC%D0%B5%D1%80" TargetMode="External"/><Relationship Id="rId5" Type="http://schemas.openxmlformats.org/officeDocument/2006/relationships/hyperlink" Target="http://ru.wikipedia.org/wiki/%D0%A2%D0%B0%D0%BD%D0%B5%D1%86" TargetMode="External"/><Relationship Id="rId4" Type="http://schemas.openxmlformats.org/officeDocument/2006/relationships/hyperlink" Target="http://ru.wikipedia.org/wiki/%D0%9D%D0%B0%D1%80%D0%BE%D0%B4%D0%BD%D1%8B%D0%B9_%D1%82%D0%B0%D0%BD%D0%B5%D1%8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0%D0%BD%D0%B5%D1%86" TargetMode="External"/><Relationship Id="rId7" Type="http://schemas.openxmlformats.org/officeDocument/2006/relationships/hyperlink" Target="http://ru.wikipedia.org/wiki/%D0%96%D0%B8%D0%B3%D0%B0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8%D1%82%D0%BC" TargetMode="External"/><Relationship Id="rId5" Type="http://schemas.openxmlformats.org/officeDocument/2006/relationships/hyperlink" Target="http://ru.wikipedia.org/wiki/%D0%9B%D1%83%D0%B0%D1%80%D0%B0_%D0%92%D0%B5%D1%80%D1%85%D0%BD%D1%8F%D1%8F" TargetMode="External"/><Relationship Id="rId4" Type="http://schemas.openxmlformats.org/officeDocument/2006/relationships/hyperlink" Target="http://ru.wikipedia.org/wiki/%D0%9E%D0%B2%D0%B5%D1%80%D0%BD%D1%8C_(%D1%80%D0%B5%D0%B3%D0%B8%D0%BE%D0%BD)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0%D0%BB%D1%8C%D0%BD%D1%8B%D0%B5_%D1%82%D0%B0%D0%BD%D1%86%D1%8B" TargetMode="External"/><Relationship Id="rId7" Type="http://schemas.openxmlformats.org/officeDocument/2006/relationships/hyperlink" Target="http://ru.wikipedia.org/wiki/%D0%92%D0%B5%D0%BD%D0%B0_(%D0%B3%D0%BE%D1%80%D0%BE%D0%B4)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1%83%D0%B7%D1%8B%D0%BA%D0%B0%D0%BB%D1%8C%D0%BD%D1%8B%D0%B9_%D1%80%D0%B0%D0%B7%D0%BC%D0%B5%D1%80" TargetMode="External"/><Relationship Id="rId5" Type="http://schemas.openxmlformats.org/officeDocument/2006/relationships/hyperlink" Target="http://ru.wikipedia.org/wiki/%D0%A2%D0%B0%D0%BD%D0%B5%D1%86" TargetMode="External"/><Relationship Id="rId4" Type="http://schemas.openxmlformats.org/officeDocument/2006/relationships/hyperlink" Target="http://ru.wikipedia.org/wiki/%D0%9D%D0%B0%D1%80%D0%BE%D0%B4%D0%BD%D1%8B%D0%B9_%D1%82%D0%B0%D0%BD%D0%B5%D1%86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1%82%D0%B0%D0%BB%D1%8C%D1%8F%D0%BD%D1%81%D0%BA%D0%B8%D0%B9_%D1%8F%D0%B7%D1%8B%D0%BA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1%82%D1%80%D0%B0%D1%83%D1%81,_%D0%98%D0%BE%D0%B3%D0%B0%D0%BD%D0%BD_(%D1%81%D1%8B%D0%BD)" TargetMode="External"/><Relationship Id="rId3" Type="http://schemas.openxmlformats.org/officeDocument/2006/relationships/hyperlink" Target="http://ru.wikipedia.org/wiki/%D0%A4%D0%B0%D0%B9%D0%BB:2-4_rhythm_metre_meter_time_measure.ogg" TargetMode="External"/><Relationship Id="rId7" Type="http://schemas.openxmlformats.org/officeDocument/2006/relationships/hyperlink" Target="http://ru.wikipedia.org/wiki/%D0%A8%D1%82%D1%80%D0%B0%D1%83%D1%81,_%D0%98%D0%BE%D0%B3%D0%B0%D0%BD%D0%BD_(%D0%BE%D1%82%D0%B5%D1%86)" TargetMode="External"/><Relationship Id="rId2" Type="http://schemas.openxmlformats.org/officeDocument/2006/relationships/hyperlink" Target="http://upload.wikimedia.org/wikipedia/commons/5/5b/2-4_rhythm_metre_meter_time_measure.og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0%D1%80%D0%BE%D0%B4%D0%BD%D1%8B%D0%B9_%D1%82%D0%B0%D0%BD%D0%B5%D1%86" TargetMode="External"/><Relationship Id="rId5" Type="http://schemas.openxmlformats.org/officeDocument/2006/relationships/hyperlink" Target="http://ru.wikipedia.org/wiki/%D0%91%D0%BE%D0%B3%D0%B5%D0%BC%D0%B8%D1%8F" TargetMode="External"/><Relationship Id="rId10" Type="http://schemas.openxmlformats.org/officeDocument/2006/relationships/hyperlink" Target="http://ru.wikipedia.org/wiki/%D0%94%D0%B2%D0%BE%D1%80%D0%B6%D0%B0%D0%BA,_%D0%90%D0%BD%D1%82%D0%BE%D0%BD%D0%B8%D0%BD" TargetMode="External"/><Relationship Id="rId4" Type="http://schemas.openxmlformats.org/officeDocument/2006/relationships/hyperlink" Target="http://ru.wikipedia.org/wiki/XIX_%D0%B2%D0%B5%D0%BA" TargetMode="External"/><Relationship Id="rId9" Type="http://schemas.openxmlformats.org/officeDocument/2006/relationships/hyperlink" Target="http://ru.wikipedia.org/wiki/%D0%A1%D0%BC%D0%B5%D1%82%D0%B0%D0%BD%D0%B0,_%D0%91%D0%B5%D0%B4%D1%80%D0%B6%D0%B8%D1%8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1%80%D0%B0%D0%BD%D1%86%D1%83%D0%B7%D1%81%D0%BA%D0%B8%D0%B9_%D1%8F%D0%B7%D1%8B%D0%BA" TargetMode="External"/><Relationship Id="rId2" Type="http://schemas.openxmlformats.org/officeDocument/2006/relationships/hyperlink" Target="http://ru.wikipedia.org/wiki/%D0%98%D1%82%D0%B0%D0%BB%D1%8C%D1%8F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286808" cy="21431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11400" b="1" i="1" dirty="0" smtClean="0"/>
              <a:t>Детский альбом.</a:t>
            </a:r>
          </a:p>
          <a:p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3214685"/>
            <a:ext cx="3500462" cy="221457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868" y="2786058"/>
            <a:ext cx="5072098" cy="34290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anchor="b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4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Открытый урок - концерт класса фортепиано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Педагог – Сысоева Наталья </a:t>
            </a:r>
            <a:r>
              <a:rPr kumimoji="0" lang="ru-RU" sz="4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Анатолевна</a:t>
            </a:r>
            <a:endParaRPr kumimoji="0" lang="ru-RU" sz="4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общий\Рабочий стол\03082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786058"/>
            <a:ext cx="232371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Дюймовочка</a:t>
            </a:r>
            <a:endParaRPr lang="ru-RU" dirty="0"/>
          </a:p>
        </p:txBody>
      </p:sp>
      <p:pic>
        <p:nvPicPr>
          <p:cNvPr id="1026" name="Picture 2" descr="C:\Documents and Settings\общий\Рабочий стол\dyuymovochk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86742" cy="4583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Страшилка</a:t>
            </a:r>
            <a:endParaRPr lang="ru-RU" dirty="0"/>
          </a:p>
        </p:txBody>
      </p:sp>
      <p:pic>
        <p:nvPicPr>
          <p:cNvPr id="1026" name="Picture 2" descr="C:\Documents and Settings\общий\Рабочий стол\89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2595" y="1524000"/>
            <a:ext cx="543881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Королевская охота</a:t>
            </a:r>
            <a:endParaRPr lang="ru-RU" dirty="0"/>
          </a:p>
        </p:txBody>
      </p:sp>
      <p:pic>
        <p:nvPicPr>
          <p:cNvPr id="9219" name="Picture 3" descr="C:\Documents and Settings\общий\Рабочий стол\ohot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6200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Емеля на печке едет</a:t>
            </a:r>
            <a:endParaRPr lang="ru-RU" dirty="0"/>
          </a:p>
        </p:txBody>
      </p:sp>
      <p:pic>
        <p:nvPicPr>
          <p:cNvPr id="10242" name="Picture 2" descr="C:\Documents and Settings\общий\Рабочий стол\еме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00174"/>
            <a:ext cx="3571900" cy="460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11266" name="Picture 2" descr="C:\Documents and Settings\общий\Рабочий стол\прогулк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381859" cy="445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Вечер у реки</a:t>
            </a:r>
            <a:endParaRPr lang="ru-RU" dirty="0"/>
          </a:p>
        </p:txBody>
      </p:sp>
      <p:pic>
        <p:nvPicPr>
          <p:cNvPr id="12290" name="Picture 2" descr="C:\Documents and Settings\общий\Рабочий стол\вечер у ре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143800" cy="474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Мужичок с гармошкой</a:t>
            </a:r>
            <a:endParaRPr lang="ru-RU" dirty="0"/>
          </a:p>
        </p:txBody>
      </p:sp>
      <p:pic>
        <p:nvPicPr>
          <p:cNvPr id="13314" name="Picture 2" descr="C:\Documents and Settings\общий\Рабочий стол\мужичок с гармош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50"/>
            <a:ext cx="435771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Хорово́д</a:t>
            </a:r>
            <a:r>
              <a:rPr lang="ru-RU" dirty="0" smtClean="0"/>
              <a:t> (</a:t>
            </a:r>
            <a:r>
              <a:rPr lang="ru-RU" i="1" dirty="0" err="1" smtClean="0"/>
              <a:t>карагод</a:t>
            </a:r>
            <a:r>
              <a:rPr lang="ru-RU" i="1" dirty="0" smtClean="0"/>
              <a:t>, </a:t>
            </a:r>
            <a:r>
              <a:rPr lang="ru-RU" i="1" dirty="0" err="1" smtClean="0"/>
              <a:t>танок</a:t>
            </a:r>
            <a:r>
              <a:rPr lang="ru-RU" i="1" dirty="0" smtClean="0"/>
              <a:t>, круг, улица</a:t>
            </a:r>
            <a:r>
              <a:rPr lang="ru-RU" dirty="0" smtClean="0"/>
              <a:t>) — древний народный круговой массовый </a:t>
            </a:r>
            <a:r>
              <a:rPr lang="ru-RU" dirty="0" smtClean="0">
                <a:hlinkClick r:id="rId2" tooltip="Обряд"/>
              </a:rPr>
              <a:t>обрядовый танец</a:t>
            </a:r>
            <a:r>
              <a:rPr lang="ru-RU" dirty="0" smtClean="0"/>
              <a:t>, содержащий в себе элементы драматического действия.</a:t>
            </a:r>
          </a:p>
          <a:p>
            <a:r>
              <a:rPr lang="ru-RU" dirty="0" smtClean="0"/>
              <a:t>Распространён в основном у </a:t>
            </a:r>
            <a:r>
              <a:rPr lang="ru-RU" dirty="0" smtClean="0">
                <a:hlinkClick r:id="rId3" tooltip="Славяне"/>
              </a:rPr>
              <a:t>славян</a:t>
            </a:r>
            <a:r>
              <a:rPr lang="ru-RU" dirty="0" smtClean="0"/>
              <a:t>, но встречается (под разными названиями) и у других народов.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Хоровод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Девичий хоровод</a:t>
            </a:r>
            <a:endParaRPr lang="ru-RU" dirty="0"/>
          </a:p>
        </p:txBody>
      </p:sp>
      <p:pic>
        <p:nvPicPr>
          <p:cNvPr id="2050" name="Picture 2" descr="C:\Documents and Settings\общий\Рабочий стол\хоровод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862773" cy="4901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Пир на весь мир</a:t>
            </a:r>
            <a:endParaRPr lang="ru-RU" dirty="0"/>
          </a:p>
        </p:txBody>
      </p:sp>
      <p:pic>
        <p:nvPicPr>
          <p:cNvPr id="15362" name="Picture 2" descr="C:\Documents and Settings\общий\Рабочий стол\пир на весь 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90575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000240"/>
            <a:ext cx="5143536" cy="457203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Композитор Владимир </a:t>
            </a:r>
            <a:r>
              <a:rPr lang="ru-RU" sz="2000" dirty="0" err="1" smtClean="0"/>
              <a:t>Коровицын</a:t>
            </a:r>
            <a:r>
              <a:rPr lang="ru-RU" sz="2000" dirty="0" smtClean="0"/>
              <a:t> родился в Великом Новгороде в 1955 году. Выпускник Новгородской ДМШ №1), выпускник Новгородского музыкального училища (по классу баяна), с отличием окончил Ленинградскую консерваторию имени </a:t>
            </a:r>
            <a:r>
              <a:rPr lang="ru-RU" sz="2000" dirty="0" err="1" smtClean="0"/>
              <a:t>Н.А.Римкского-Корсакова</a:t>
            </a:r>
            <a:r>
              <a:rPr lang="ru-RU" sz="2000" dirty="0" smtClean="0"/>
              <a:t>, лауреат Международных конкурсов, член Союза композиторов России. В настоящее время живет в родном городе. В его творческом багаже - музыка разных жанров: для хора, для камерного и симфонического оркестра, романсы, песни, духовные </a:t>
            </a:r>
            <a:r>
              <a:rPr lang="ru-RU" sz="2000" dirty="0" err="1" smtClean="0"/>
              <a:t>сочинения.Отличительными</a:t>
            </a:r>
            <a:r>
              <a:rPr lang="ru-RU" sz="2000" dirty="0" smtClean="0"/>
              <a:t> чертами музыки Владимира </a:t>
            </a:r>
            <a:r>
              <a:rPr lang="ru-RU" sz="2000" dirty="0" err="1" smtClean="0"/>
              <a:t>Коровицына</a:t>
            </a:r>
            <a:r>
              <a:rPr lang="ru-RU" sz="2000" dirty="0" smtClean="0"/>
              <a:t> являются безусловное преобладание мелодического начала и благородный, тяготеющий к традиционному гармонический язык.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Художественные образы в произведениях Владимира </a:t>
            </a:r>
            <a:r>
              <a:rPr lang="ru-RU" dirty="0" err="1" smtClean="0"/>
              <a:t>Коровицына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C:\Documents and Settings\общий\Рабочий стол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71678"/>
            <a:ext cx="2321949" cy="3127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Кот Василий</a:t>
            </a:r>
            <a:endParaRPr lang="ru-RU" dirty="0"/>
          </a:p>
        </p:txBody>
      </p:sp>
      <p:pic>
        <p:nvPicPr>
          <p:cNvPr id="16386" name="Picture 2" descr="C:\Documents and Settings\общий\Рабочий стол\кот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5743578" cy="4110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Documents and Settings\общий\Рабочий стол\кэк у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10491" cy="585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Кэк</a:t>
            </a:r>
            <a:r>
              <a:rPr lang="ru-RU" dirty="0" smtClean="0"/>
              <a:t> </a:t>
            </a:r>
            <a:r>
              <a:rPr lang="ru-RU" dirty="0" err="1" smtClean="0"/>
              <a:t>уок</a:t>
            </a:r>
            <a:endParaRPr lang="ru-RU" dirty="0"/>
          </a:p>
        </p:txBody>
      </p:sp>
      <p:pic>
        <p:nvPicPr>
          <p:cNvPr id="18434" name="Picture 2" descr="C:\Documents and Settings\общий\Рабочий стол\кэк у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715172" cy="486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Хорошее настроение</a:t>
            </a:r>
            <a:endParaRPr lang="ru-RU" dirty="0"/>
          </a:p>
        </p:txBody>
      </p:sp>
      <p:pic>
        <p:nvPicPr>
          <p:cNvPr id="19458" name="Picture 2" descr="C:\Documents and Settings\общий\Рабочий стол\хороше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961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Уличный фокусник</a:t>
            </a:r>
            <a:endParaRPr lang="ru-RU" dirty="0"/>
          </a:p>
        </p:txBody>
      </p:sp>
      <p:pic>
        <p:nvPicPr>
          <p:cNvPr id="20482" name="Picture 2" descr="C:\Documents and Settings\общий\Рабочий стол\фокус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010916" cy="4667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Два клоуна</a:t>
            </a:r>
            <a:endParaRPr lang="ru-RU" dirty="0"/>
          </a:p>
        </p:txBody>
      </p:sp>
      <p:pic>
        <p:nvPicPr>
          <p:cNvPr id="21506" name="Picture 2" descr="C:\Documents and Settings\общий\Рабочий стол\2 клоу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85804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Первая проталинка</a:t>
            </a:r>
            <a:endParaRPr lang="ru-RU" dirty="0"/>
          </a:p>
        </p:txBody>
      </p:sp>
      <p:pic>
        <p:nvPicPr>
          <p:cNvPr id="22532" name="Picture 4" descr="C:\Documents and Settings\общий\Рабочий стол\1 протал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187029" cy="464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Мама</a:t>
            </a:r>
            <a:endParaRPr lang="ru-RU" dirty="0"/>
          </a:p>
        </p:txBody>
      </p:sp>
      <p:pic>
        <p:nvPicPr>
          <p:cNvPr id="23554" name="Picture 2" descr="C:\Documents and Settings\общий\Рабочий стол\мам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7955507" cy="397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РИЧЕРКАР </a:t>
            </a:r>
            <a:r>
              <a:rPr lang="ru-RU" dirty="0" smtClean="0"/>
              <a:t>(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ru-RU" dirty="0" err="1" smtClean="0"/>
              <a:t>ricercar</a:t>
            </a:r>
            <a:r>
              <a:rPr lang="ru-RU" dirty="0" smtClean="0"/>
              <a:t>; от </a:t>
            </a:r>
            <a:r>
              <a:rPr lang="ru-RU" dirty="0" err="1" smtClean="0"/>
              <a:t>ricercare</a:t>
            </a:r>
            <a:r>
              <a:rPr lang="ru-RU" dirty="0" smtClean="0"/>
              <a:t>, «искать»). Инструментальная форма, весьма распространенная в искусстве 16–17 вв. Для нее характерен постоянный поиск (что отразилось в названии) возвращающихся тем и их места в общей структуре композиции. Первые образцы </a:t>
            </a:r>
            <a:r>
              <a:rPr lang="ru-RU" dirty="0" err="1" smtClean="0"/>
              <a:t>ричеркара</a:t>
            </a:r>
            <a:r>
              <a:rPr lang="ru-RU" dirty="0" smtClean="0"/>
              <a:t> близки </a:t>
            </a:r>
            <a:r>
              <a:rPr lang="ru-RU" u="sng" dirty="0" smtClean="0">
                <a:hlinkClick r:id="rId2"/>
              </a:rPr>
              <a:t>прелюдии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Ричеркар</a:t>
            </a:r>
            <a:r>
              <a:rPr lang="ru-RU" dirty="0" smtClean="0"/>
              <a:t>- старинный танец.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Ричеркар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Ричеркар</a:t>
            </a:r>
            <a:endParaRPr lang="ru-RU" dirty="0"/>
          </a:p>
        </p:txBody>
      </p:sp>
      <p:pic>
        <p:nvPicPr>
          <p:cNvPr id="24578" name="Picture 2" descr="C:\Documents and Settings\общий\Рабочий стол\ричек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7"/>
            <a:ext cx="521497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380984"/>
          </a:xfrm>
        </p:spPr>
        <p:txBody>
          <a:bodyPr>
            <a:normAutofit fontScale="92500" lnSpcReduction="20000"/>
          </a:bodyPr>
          <a:lstStyle/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0625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Вальс</a:t>
            </a:r>
            <a:r>
              <a:rPr lang="ru-RU" sz="3600" dirty="0" smtClean="0"/>
              <a:t> (</a:t>
            </a:r>
            <a:r>
              <a:rPr lang="ru-RU" sz="3600" dirty="0" smtClean="0">
                <a:hlinkClick r:id="rId2" tooltip="Французский язык"/>
              </a:rPr>
              <a:t>фр.</a:t>
            </a:r>
            <a:r>
              <a:rPr lang="ru-RU" sz="3600" dirty="0" smtClean="0"/>
              <a:t> </a:t>
            </a:r>
            <a:r>
              <a:rPr lang="fr-FR" sz="3600" i="1" dirty="0" smtClean="0"/>
              <a:t>valse</a:t>
            </a:r>
            <a:r>
              <a:rPr lang="ru-RU" sz="3600" dirty="0" smtClean="0"/>
              <a:t>) — общее название </a:t>
            </a:r>
            <a:r>
              <a:rPr lang="ru-RU" sz="3600" dirty="0" smtClean="0">
                <a:hlinkClick r:id="rId3" tooltip="Бальные танцы"/>
              </a:rPr>
              <a:t>бальных</a:t>
            </a:r>
            <a:r>
              <a:rPr lang="ru-RU" sz="3600" dirty="0" smtClean="0"/>
              <a:t> и </a:t>
            </a:r>
            <a:r>
              <a:rPr lang="ru-RU" sz="3600" dirty="0" smtClean="0">
                <a:hlinkClick r:id="rId4" tooltip="Народный танец"/>
              </a:rPr>
              <a:t>народных</a:t>
            </a:r>
            <a:r>
              <a:rPr lang="ru-RU" sz="3600" dirty="0" smtClean="0"/>
              <a:t> </a:t>
            </a:r>
            <a:r>
              <a:rPr lang="ru-RU" sz="3600" dirty="0" smtClean="0">
                <a:hlinkClick r:id="rId5" tooltip="Танец"/>
              </a:rPr>
              <a:t>танцев</a:t>
            </a:r>
            <a:r>
              <a:rPr lang="ru-RU" sz="3600" dirty="0" smtClean="0"/>
              <a:t> </a:t>
            </a:r>
            <a:r>
              <a:rPr lang="ru-RU" sz="3600" dirty="0" smtClean="0">
                <a:hlinkClick r:id="rId6" tooltip="Музыкальный размер"/>
              </a:rPr>
              <a:t>музыкального размера</a:t>
            </a:r>
            <a:r>
              <a:rPr lang="ru-RU" sz="3600" dirty="0" smtClean="0"/>
              <a:t> ¾ . Впервые вальс стал популярен в </a:t>
            </a:r>
            <a:r>
              <a:rPr lang="ru-RU" sz="3600" dirty="0" smtClean="0">
                <a:hlinkClick r:id="rId7" tooltip="Вена (город)"/>
              </a:rPr>
              <a:t>Вене</a:t>
            </a:r>
            <a:r>
              <a:rPr lang="ru-RU" sz="3600" dirty="0" smtClean="0"/>
              <a:t> в 80-х годах XVIII века, в последующие годы распространившись во многие страны.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Бурре</a:t>
            </a:r>
            <a:r>
              <a:rPr lang="ru-RU" dirty="0" smtClean="0"/>
              <a:t> (от 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fr-FR" i="1" dirty="0" smtClean="0"/>
              <a:t>bouree</a:t>
            </a:r>
            <a:r>
              <a:rPr lang="ru-RU" dirty="0" smtClean="0"/>
              <a:t>, от глагола 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fr-FR" i="1" dirty="0" smtClean="0"/>
              <a:t>bourrer</a:t>
            </a:r>
            <a:r>
              <a:rPr lang="ru-RU" dirty="0" smtClean="0"/>
              <a:t> — делать неожиданные или резкие прыжки) — старинный французский народный </a:t>
            </a:r>
            <a:r>
              <a:rPr lang="ru-RU" dirty="0" smtClean="0">
                <a:hlinkClick r:id="rId3" tooltip="Танец"/>
              </a:rPr>
              <a:t>танец</a:t>
            </a:r>
            <a:r>
              <a:rPr lang="ru-RU" dirty="0" smtClean="0"/>
              <a:t>. Возник предположительно около середины XV—XVI века в средней Франции (нагорная провинция </a:t>
            </a:r>
            <a:r>
              <a:rPr lang="ru-RU" dirty="0" smtClean="0">
                <a:hlinkClick r:id="rId4" tooltip="Овернь (регион)"/>
              </a:rPr>
              <a:t>Овернь</a:t>
            </a:r>
            <a:r>
              <a:rPr lang="ru-RU" dirty="0" smtClean="0"/>
              <a:t> и </a:t>
            </a:r>
            <a:r>
              <a:rPr lang="ru-RU" dirty="0" smtClean="0">
                <a:hlinkClick r:id="rId5" tooltip="Луара Верхняя"/>
              </a:rPr>
              <a:t>Верхняя Луара</a:t>
            </a:r>
            <a:r>
              <a:rPr lang="ru-RU" dirty="0" smtClean="0"/>
              <a:t>) и вскоре бытовал практически как </a:t>
            </a:r>
            <a:r>
              <a:rPr lang="ru-RU" dirty="0" err="1" smtClean="0"/>
              <a:t>общефранцузский</a:t>
            </a:r>
            <a:r>
              <a:rPr lang="ru-RU" dirty="0" smtClean="0"/>
              <a:t>, то есть уже не имел чёткого районного распространения. В различных регионах Франции можно было обнаружить свои, различные варианты этого танца, или двудольного, (чаще на 4/4) или трёхдольного (чаще на 3/8), но всегда с острым, часто даже синкопированным </a:t>
            </a:r>
            <a:r>
              <a:rPr lang="ru-RU" dirty="0" smtClean="0">
                <a:hlinkClick r:id="rId6" tooltip="Ритм"/>
              </a:rPr>
              <a:t>ритмом</a:t>
            </a:r>
            <a:r>
              <a:rPr lang="ru-RU" dirty="0" smtClean="0"/>
              <a:t> (что отчасти сближало её с </a:t>
            </a:r>
            <a:r>
              <a:rPr lang="ru-RU" dirty="0" smtClean="0">
                <a:hlinkClick r:id="rId7" tooltip="Жига"/>
              </a:rPr>
              <a:t>жигой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Бурре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Бурре</a:t>
            </a:r>
            <a:endParaRPr lang="ru-RU" dirty="0"/>
          </a:p>
        </p:txBody>
      </p:sp>
      <p:pic>
        <p:nvPicPr>
          <p:cNvPr id="25602" name="Picture 2" descr="C:\Documents and Settings\общий\Рабочий стол\бур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78674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Вальс</a:t>
            </a:r>
            <a:r>
              <a:rPr lang="ru-RU" dirty="0" smtClean="0"/>
              <a:t> (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fr-FR" i="1" dirty="0" smtClean="0"/>
              <a:t>valse</a:t>
            </a:r>
            <a:r>
              <a:rPr lang="ru-RU" dirty="0" smtClean="0"/>
              <a:t>) — общее название </a:t>
            </a:r>
            <a:r>
              <a:rPr lang="ru-RU" dirty="0" smtClean="0">
                <a:hlinkClick r:id="rId3" tooltip="Бальные танцы"/>
              </a:rPr>
              <a:t>бальных</a:t>
            </a:r>
            <a:r>
              <a:rPr lang="ru-RU" dirty="0" smtClean="0"/>
              <a:t> и </a:t>
            </a:r>
            <a:r>
              <a:rPr lang="ru-RU" dirty="0" smtClean="0">
                <a:hlinkClick r:id="rId4" tooltip="Народный танец"/>
              </a:rPr>
              <a:t>народных</a:t>
            </a:r>
            <a:r>
              <a:rPr lang="ru-RU" dirty="0" smtClean="0"/>
              <a:t> </a:t>
            </a:r>
            <a:r>
              <a:rPr lang="ru-RU" dirty="0" smtClean="0">
                <a:hlinkClick r:id="rId5" tooltip="Танец"/>
              </a:rPr>
              <a:t>танцев</a:t>
            </a:r>
            <a:r>
              <a:rPr lang="ru-RU" dirty="0" smtClean="0"/>
              <a:t> </a:t>
            </a:r>
            <a:r>
              <a:rPr lang="ru-RU" dirty="0" smtClean="0">
                <a:hlinkClick r:id="rId6" tooltip="Музыкальный размер"/>
              </a:rPr>
              <a:t>музыкального размера</a:t>
            </a:r>
            <a:r>
              <a:rPr lang="ru-RU" dirty="0" smtClean="0"/>
              <a:t> 3/4,. Наиболее распространена фигура в вальсе — полный оборот в два такта с тремя шагами в каждом.</a:t>
            </a:r>
          </a:p>
          <a:p>
            <a:r>
              <a:rPr lang="ru-RU" dirty="0" smtClean="0"/>
              <a:t>Впервые вальс стал популярен в </a:t>
            </a:r>
            <a:r>
              <a:rPr lang="ru-RU" dirty="0" smtClean="0">
                <a:hlinkClick r:id="rId7" tooltip="Вена (город)"/>
              </a:rPr>
              <a:t>Вене</a:t>
            </a:r>
            <a:r>
              <a:rPr lang="ru-RU" dirty="0" smtClean="0"/>
              <a:t> в 80-х годах XVIII века, в последующие годы распространившись во многие страны. Вальс, особенно с закрытыми позициями, стал образцом для создания многих других бальных танцев. Позже были созданы многие разновидности вальса.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Вальс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Благородный вальс</a:t>
            </a:r>
            <a:endParaRPr lang="ru-RU" dirty="0"/>
          </a:p>
        </p:txBody>
      </p:sp>
      <p:pic>
        <p:nvPicPr>
          <p:cNvPr id="26626" name="Picture 2" descr="C:\Documents and Settings\общий\Рабочий стол\валь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65741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Галоп – массовый танец, чаще всего парный. Передвижение танцующих людей происходит по кругу. Музыкальный размер – двудольный, темп – очень быстрый. Галоп и по музыкальному сопровождению и по манере исполнения очень схож с другим быстрым активным и массовым танцем – полькой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Галоп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Галоп</a:t>
            </a:r>
            <a:endParaRPr lang="ru-RU" dirty="0"/>
          </a:p>
        </p:txBody>
      </p:sp>
      <p:pic>
        <p:nvPicPr>
          <p:cNvPr id="27650" name="Picture 2" descr="C:\Documents and Settings\общий\Рабочий стол\гал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50085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вечного огня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C:\Documents and Settings\общий\Рабочий стол\вечный ог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191250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Куклы сеньора </a:t>
            </a:r>
            <a:r>
              <a:rPr lang="ru-RU" dirty="0" err="1" smtClean="0"/>
              <a:t>карабаса</a:t>
            </a:r>
            <a:endParaRPr lang="ru-RU" dirty="0"/>
          </a:p>
        </p:txBody>
      </p:sp>
      <p:pic>
        <p:nvPicPr>
          <p:cNvPr id="29698" name="Picture 2" descr="C:\Documents and Settings\общий\Рабочий стол\куклы б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07223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Серенада</a:t>
            </a:r>
            <a:r>
              <a:rPr lang="ru-RU" dirty="0" smtClean="0"/>
              <a:t> (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fr-FR" i="1" dirty="0" smtClean="0"/>
              <a:t>serenade</a:t>
            </a:r>
            <a:r>
              <a:rPr lang="ru-RU" dirty="0" smtClean="0"/>
              <a:t>, от </a:t>
            </a:r>
            <a:r>
              <a:rPr lang="ru-RU" dirty="0" err="1" smtClean="0">
                <a:hlinkClick r:id="rId3" tooltip="Итальянский язык"/>
              </a:rPr>
              <a:t>итал</a:t>
            </a:r>
            <a:r>
              <a:rPr lang="ru-RU" dirty="0" smtClean="0">
                <a:hlinkClick r:id="rId3" tooltip="Итальянский язык"/>
              </a:rPr>
              <a:t>.</a:t>
            </a:r>
            <a:r>
              <a:rPr lang="ru-RU" dirty="0" smtClean="0"/>
              <a:t> </a:t>
            </a:r>
            <a:r>
              <a:rPr lang="it-IT" i="1" dirty="0" smtClean="0"/>
              <a:t>serenata</a:t>
            </a:r>
            <a:r>
              <a:rPr lang="ru-RU" dirty="0" smtClean="0"/>
              <a:t>, от </a:t>
            </a:r>
            <a:r>
              <a:rPr lang="it-IT" i="1" dirty="0" smtClean="0"/>
              <a:t>sera</a:t>
            </a:r>
            <a:r>
              <a:rPr lang="ru-RU" dirty="0" smtClean="0"/>
              <a:t> — вечер) — музыкальная композиция, исполняемая в чью-то честь. В истории музыки существует несколько трактовок этого понятия.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Серенада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Серенада</a:t>
            </a:r>
            <a:endParaRPr lang="ru-RU" dirty="0"/>
          </a:p>
        </p:txBody>
      </p:sp>
      <p:pic>
        <p:nvPicPr>
          <p:cNvPr id="30722" name="Picture 2" descr="C:\Documents and Settings\общий\Рабочий стол\серена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64360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Вальс Золушки</a:t>
            </a:r>
            <a:endParaRPr lang="ru-RU" dirty="0"/>
          </a:p>
        </p:txBody>
      </p:sp>
      <p:pic>
        <p:nvPicPr>
          <p:cNvPr id="4098" name="Picture 2" descr="C:\Documents and Settings\общий\Рабочий стол\275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143800" cy="454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09876"/>
          </a:xfrm>
        </p:spPr>
        <p:txBody>
          <a:bodyPr/>
          <a:lstStyle/>
          <a:p>
            <a:r>
              <a:rPr lang="ru-RU" dirty="0" smtClean="0"/>
              <a:t>Ярко выраженный </a:t>
            </a:r>
            <a:r>
              <a:rPr lang="ru-RU" dirty="0" err="1" smtClean="0"/>
              <a:t>мелодизм</a:t>
            </a:r>
            <a:r>
              <a:rPr lang="ru-RU" dirty="0" smtClean="0"/>
              <a:t>, современная гармония, удобная пианистическая фактура.</a:t>
            </a:r>
          </a:p>
          <a:p>
            <a:r>
              <a:rPr lang="ru-RU" dirty="0" err="1" smtClean="0"/>
              <a:t>Программность</a:t>
            </a:r>
            <a:r>
              <a:rPr lang="ru-RU" dirty="0" smtClean="0"/>
              <a:t> пьес будит детскую фантазию, стимулирует работу над развитием образа.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23479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Пьесы представленные в сборнике  </a:t>
            </a:r>
            <a:r>
              <a:rPr lang="ru-RU" sz="3600" dirty="0" err="1" smtClean="0"/>
              <a:t>В.Коровицына</a:t>
            </a:r>
            <a:r>
              <a:rPr lang="ru-RU" sz="3600" dirty="0" smtClean="0"/>
              <a:t>   являются хорошим учебным репертуаром ДМШ.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По́лька</a:t>
            </a:r>
            <a:r>
              <a:rPr lang="ru-RU" dirty="0" smtClean="0"/>
              <a:t> — быстрый, живой среднеевропейский танец, а также жанр танцевальной музыки. Музыкальный размер польки — </a:t>
            </a:r>
            <a:r>
              <a:rPr lang="ru-RU" u="sng" dirty="0" smtClean="0">
                <a:hlinkClick r:id="rId2" tooltip="2-4 rhythm metre meter time measure.ogg"/>
              </a:rPr>
              <a:t>2/4</a:t>
            </a:r>
            <a:r>
              <a:rPr lang="ru-RU" dirty="0" smtClean="0"/>
              <a:t> (</a:t>
            </a:r>
            <a:r>
              <a:rPr lang="ru-RU" u="sng" dirty="0" err="1" smtClean="0">
                <a:hlinkClick r:id="rId3" tooltip="Файл:2-4 rhythm metre meter time measure.ogg"/>
              </a:rPr>
              <a:t>инф</a:t>
            </a:r>
            <a:r>
              <a:rPr lang="ru-RU" u="sng" dirty="0" smtClean="0">
                <a:hlinkClick r:id="rId3" tooltip="Файл:2-4 rhythm metre meter time measure.ogg"/>
              </a:rPr>
              <a:t>.</a:t>
            </a:r>
            <a:r>
              <a:rPr lang="ru-RU" dirty="0" smtClean="0"/>
              <a:t>). Полька появилась в середине </a:t>
            </a:r>
            <a:r>
              <a:rPr lang="ru-RU" u="sng" dirty="0" smtClean="0">
                <a:hlinkClick r:id="rId4" tooltip="XIX век"/>
              </a:rPr>
              <a:t>XIX века</a:t>
            </a:r>
            <a:r>
              <a:rPr lang="ru-RU" dirty="0" smtClean="0"/>
              <a:t> </a:t>
            </a:r>
            <a:r>
              <a:rPr lang="ru-RU" dirty="0" err="1" smtClean="0"/>
              <a:t>в</a:t>
            </a:r>
            <a:r>
              <a:rPr lang="ru-RU" u="sng" dirty="0" err="1" smtClean="0">
                <a:hlinkClick r:id="rId5" tooltip="Богемия"/>
              </a:rPr>
              <a:t>Богемии</a:t>
            </a:r>
            <a:r>
              <a:rPr lang="ru-RU" dirty="0" smtClean="0"/>
              <a:t> (современная Чехия), и с тех пор стала известным </a:t>
            </a:r>
            <a:r>
              <a:rPr lang="ru-RU" u="sng" dirty="0" smtClean="0">
                <a:hlinkClick r:id="rId6" tooltip="Народный танец"/>
              </a:rPr>
              <a:t>народным танцем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Польки писал </a:t>
            </a:r>
            <a:r>
              <a:rPr lang="ru-RU" u="sng" dirty="0" smtClean="0">
                <a:hlinkClick r:id="rId7" tooltip="Штраус, Иоганн (отец)"/>
              </a:rPr>
              <a:t>Иоганн Штраус I</a:t>
            </a:r>
            <a:r>
              <a:rPr lang="ru-RU" dirty="0" smtClean="0"/>
              <a:t> и его сын </a:t>
            </a:r>
            <a:r>
              <a:rPr lang="ru-RU" u="sng" dirty="0" smtClean="0">
                <a:hlinkClick r:id="rId8" tooltip="Штраус, Иоганн (сын)"/>
              </a:rPr>
              <a:t>Иоганн Штраус II</a:t>
            </a:r>
            <a:r>
              <a:rPr lang="ru-RU" dirty="0" smtClean="0"/>
              <a:t>. Этот жанр часто встречается в творчестве чешских композиторов ― </a:t>
            </a:r>
            <a:r>
              <a:rPr lang="ru-RU" u="sng" dirty="0" err="1" smtClean="0">
                <a:hlinkClick r:id="rId9" tooltip="Сметана, Бедржих"/>
              </a:rPr>
              <a:t>Бедржиха</a:t>
            </a:r>
            <a:r>
              <a:rPr lang="ru-RU" u="sng" dirty="0" smtClean="0">
                <a:hlinkClick r:id="rId9" tooltip="Сметана, Бедржих"/>
              </a:rPr>
              <a:t> Сметаны</a:t>
            </a:r>
            <a:r>
              <a:rPr lang="ru-RU" dirty="0" smtClean="0"/>
              <a:t>, </a:t>
            </a:r>
            <a:r>
              <a:rPr lang="ru-RU" u="sng" dirty="0" smtClean="0">
                <a:hlinkClick r:id="rId10" tooltip="Дворжак, Антонин"/>
              </a:rPr>
              <a:t>Антонина Дворжака</a:t>
            </a:r>
            <a:r>
              <a:rPr lang="ru-RU" dirty="0" smtClean="0"/>
              <a:t> и других.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Полька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Полька «Деревянные башмачки»</a:t>
            </a:r>
            <a:endParaRPr lang="ru-RU" dirty="0"/>
          </a:p>
        </p:txBody>
      </p:sp>
      <p:pic>
        <p:nvPicPr>
          <p:cNvPr id="5122" name="Picture 2" descr="C:\Documents and Settings\общий\Рабочий стол\Чей-танец-поль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756404" cy="395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Жуткий Детектив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общий\Рабочий стол\детекти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697253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b="1" dirty="0" smtClean="0"/>
              <a:t>Марш</a:t>
            </a:r>
            <a:r>
              <a:rPr lang="ru-RU" dirty="0" smtClean="0"/>
              <a:t> — (</a:t>
            </a:r>
            <a:r>
              <a:rPr lang="ru-RU" dirty="0" err="1" smtClean="0">
                <a:hlinkClick r:id="rId2" tooltip="Итальянский язык"/>
              </a:rPr>
              <a:t>итал</a:t>
            </a:r>
            <a:r>
              <a:rPr lang="ru-RU" dirty="0" smtClean="0">
                <a:hlinkClick r:id="rId2" tooltip="Итальянский язык"/>
              </a:rPr>
              <a:t>.</a:t>
            </a:r>
            <a:r>
              <a:rPr lang="ru-RU" dirty="0" smtClean="0"/>
              <a:t> </a:t>
            </a:r>
            <a:r>
              <a:rPr lang="it-IT" i="1" dirty="0" smtClean="0"/>
              <a:t>marcia</a:t>
            </a:r>
            <a:r>
              <a:rPr lang="ru-RU" dirty="0" smtClean="0"/>
              <a:t>, </a:t>
            </a:r>
            <a:r>
              <a:rPr lang="ru-RU" dirty="0" smtClean="0">
                <a:hlinkClick r:id="rId3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fr-FR" i="1" dirty="0" smtClean="0"/>
              <a:t>marche</a:t>
            </a:r>
            <a:r>
              <a:rPr lang="ru-RU" dirty="0" smtClean="0"/>
              <a:t>, от </a:t>
            </a:r>
            <a:r>
              <a:rPr lang="fr-FR" i="1" dirty="0" smtClean="0"/>
              <a:t>marcher</a:t>
            </a:r>
            <a:r>
              <a:rPr lang="ru-RU" dirty="0" smtClean="0"/>
              <a:t> — идти) — род музыки, сопровождающей или рисующей стройные размеренные движения людей, преимущественно войска. Одной из важных функций военных маршей вплоть до конца XIX века являлась синхронизация шага наступающих колонн. Марш пишется в четыре четверти или 2/4 в двухколенном или коленном складе, с трио. Ритм должен быть ясный, простой и энергичного характера.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Весёлый марш</a:t>
            </a:r>
            <a:endParaRPr lang="ru-RU" dirty="0"/>
          </a:p>
        </p:txBody>
      </p:sp>
      <p:pic>
        <p:nvPicPr>
          <p:cNvPr id="7170" name="Picture 2" descr="C:\Documents and Settings\общий\Рабочий стол\49190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225127" cy="4668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257</Words>
  <Application>Microsoft Office PowerPoint</Application>
  <PresentationFormat>Экран (4:3)</PresentationFormat>
  <Paragraphs>57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Бумажная</vt:lpstr>
      <vt:lpstr> </vt:lpstr>
      <vt:lpstr>Художественные образы в произведениях Владимира Коровицына. </vt:lpstr>
      <vt:lpstr>Вальс (фр. valse) — общее название бальных и народных танцев музыкального размера ¾ . Впервые вальс стал популярен в Вене в 80-х годах XVIII века, в последующие годы распространившись во многие страны.  </vt:lpstr>
      <vt:lpstr>Вальс Золушки</vt:lpstr>
      <vt:lpstr>Полька</vt:lpstr>
      <vt:lpstr>Полька «Деревянные башмачки»</vt:lpstr>
      <vt:lpstr>Жуткий Детектив</vt:lpstr>
      <vt:lpstr>Слайд 8</vt:lpstr>
      <vt:lpstr>                  Весёлый марш</vt:lpstr>
      <vt:lpstr>Дюймовочка</vt:lpstr>
      <vt:lpstr>Страшилка</vt:lpstr>
      <vt:lpstr>Королевская охота</vt:lpstr>
      <vt:lpstr>Емеля на печке едет</vt:lpstr>
      <vt:lpstr>Прогулка</vt:lpstr>
      <vt:lpstr>Вечер у реки</vt:lpstr>
      <vt:lpstr>Мужичок с гармошкой</vt:lpstr>
      <vt:lpstr>Хоровод</vt:lpstr>
      <vt:lpstr>Девичий хоровод</vt:lpstr>
      <vt:lpstr>Пир на весь мир</vt:lpstr>
      <vt:lpstr>Кот Василий</vt:lpstr>
      <vt:lpstr> </vt:lpstr>
      <vt:lpstr>Кэк уок</vt:lpstr>
      <vt:lpstr>Хорошее настроение</vt:lpstr>
      <vt:lpstr>Уличный фокусник</vt:lpstr>
      <vt:lpstr>Два клоуна</vt:lpstr>
      <vt:lpstr>Первая проталинка</vt:lpstr>
      <vt:lpstr>Мама</vt:lpstr>
      <vt:lpstr>Ричеркар</vt:lpstr>
      <vt:lpstr>Ричеркар</vt:lpstr>
      <vt:lpstr>Бурре</vt:lpstr>
      <vt:lpstr>Бурре</vt:lpstr>
      <vt:lpstr>Вальс</vt:lpstr>
      <vt:lpstr>Благородный вальс</vt:lpstr>
      <vt:lpstr>Галоп</vt:lpstr>
      <vt:lpstr>Галоп</vt:lpstr>
      <vt:lpstr>У вечного огня</vt:lpstr>
      <vt:lpstr>Куклы сеньора карабаса</vt:lpstr>
      <vt:lpstr>Серенада</vt:lpstr>
      <vt:lpstr>Серенада</vt:lpstr>
      <vt:lpstr>Пьесы представленные в сборнике  В.Коровицына   являются хорошим учебным репертуаром ДМШ.</vt:lpstr>
    </vt:vector>
  </TitlesOfParts>
  <Company>00000000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Артем</dc:creator>
  <cp:lastModifiedBy>Артем</cp:lastModifiedBy>
  <cp:revision>18</cp:revision>
  <dcterms:created xsi:type="dcterms:W3CDTF">2013-06-13T19:47:50Z</dcterms:created>
  <dcterms:modified xsi:type="dcterms:W3CDTF">2013-06-24T16:58:38Z</dcterms:modified>
</cp:coreProperties>
</file>