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5" r:id="rId4"/>
    <p:sldId id="258" r:id="rId5"/>
    <p:sldId id="259" r:id="rId6"/>
    <p:sldId id="274" r:id="rId7"/>
    <p:sldId id="260" r:id="rId8"/>
    <p:sldId id="261" r:id="rId9"/>
    <p:sldId id="262" r:id="rId10"/>
    <p:sldId id="263" r:id="rId11"/>
    <p:sldId id="264" r:id="rId12"/>
    <p:sldId id="266" r:id="rId13"/>
    <p:sldId id="267" r:id="rId14"/>
    <p:sldId id="268" r:id="rId15"/>
    <p:sldId id="269" r:id="rId16"/>
    <p:sldId id="271" r:id="rId17"/>
    <p:sldId id="272" r:id="rId18"/>
    <p:sldId id="275" r:id="rId19"/>
    <p:sldId id="276" r:id="rId20"/>
    <p:sldId id="270" r:id="rId21"/>
    <p:sldId id="277" r:id="rId22"/>
    <p:sldId id="279" r:id="rId23"/>
    <p:sldId id="280" r:id="rId24"/>
    <p:sldId id="281" r:id="rId25"/>
    <p:sldId id="282" r:id="rId26"/>
    <p:sldId id="283" r:id="rId27"/>
    <p:sldId id="27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6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DC869-3B6D-4475-913E-FB81D89FFD89}" type="datetimeFigureOut">
              <a:rPr lang="ru-RU" smtClean="0"/>
              <a:pPr/>
              <a:t>15.12.2014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56C4EC-5410-4155-9FA4-4BBE70711B5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56C4EC-5410-4155-9FA4-4BBE70711B51}"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Характеристика методов обучения</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6" descr="LECTURE"/>
          <p:cNvPicPr>
            <a:picLocks noChangeAspect="1" noChangeArrowheads="1"/>
          </p:cNvPicPr>
          <p:nvPr/>
        </p:nvPicPr>
        <p:blipFill>
          <a:blip r:embed="rId2" cstate="print"/>
          <a:srcRect/>
          <a:stretch>
            <a:fillRect/>
          </a:stretch>
        </p:blipFill>
        <p:spPr bwMode="auto">
          <a:xfrm>
            <a:off x="6228184" y="4005064"/>
            <a:ext cx="2646363" cy="23161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Классификация методов обучения</a:t>
            </a:r>
            <a:endParaRPr lang="ru-RU" dirty="0"/>
          </a:p>
        </p:txBody>
      </p:sp>
      <p:sp>
        <p:nvSpPr>
          <p:cNvPr id="3" name="Содержимое 2"/>
          <p:cNvSpPr>
            <a:spLocks noGrp="1"/>
          </p:cNvSpPr>
          <p:nvPr>
            <p:ph idx="1"/>
          </p:nvPr>
        </p:nvSpPr>
        <p:spPr/>
        <p:txBody>
          <a:bodyPr/>
          <a:lstStyle/>
          <a:p>
            <a:r>
              <a:rPr lang="ru-RU" b="1" u="sng" dirty="0" smtClean="0"/>
              <a:t>По способам изложения учебного материала</a:t>
            </a:r>
            <a:r>
              <a:rPr lang="ru-RU" dirty="0" smtClean="0"/>
              <a:t>:</a:t>
            </a:r>
            <a:br>
              <a:rPr lang="ru-RU" dirty="0" smtClean="0"/>
            </a:br>
            <a:r>
              <a:rPr lang="ru-RU" dirty="0" smtClean="0"/>
              <a:t>•  монологические - информационно-сообщающие (рассказ, лекция, объяснение);</a:t>
            </a:r>
            <a:br>
              <a:rPr lang="ru-RU" dirty="0" smtClean="0"/>
            </a:br>
            <a:r>
              <a:rPr lang="ru-RU" dirty="0" smtClean="0"/>
              <a:t>•  диалогические (проблемное изложение, беседа, диспут).</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Классификация методов обучения</a:t>
            </a:r>
            <a:endParaRPr lang="ru-RU" dirty="0"/>
          </a:p>
        </p:txBody>
      </p:sp>
      <p:sp>
        <p:nvSpPr>
          <p:cNvPr id="3" name="Содержимое 2"/>
          <p:cNvSpPr>
            <a:spLocks noGrp="1"/>
          </p:cNvSpPr>
          <p:nvPr>
            <p:ph idx="1"/>
          </p:nvPr>
        </p:nvSpPr>
        <p:spPr/>
        <p:txBody>
          <a:bodyPr/>
          <a:lstStyle/>
          <a:p>
            <a:r>
              <a:rPr lang="ru-RU" b="1" u="sng" dirty="0" smtClean="0"/>
              <a:t>По источникам передачи знаний</a:t>
            </a:r>
            <a:r>
              <a:rPr lang="ru-RU" dirty="0" smtClean="0"/>
              <a:t>                    (А.А, </a:t>
            </a:r>
            <a:r>
              <a:rPr lang="ru-RU" dirty="0" err="1" smtClean="0"/>
              <a:t>Вагин</a:t>
            </a:r>
            <a:r>
              <a:rPr lang="ru-RU" dirty="0" smtClean="0"/>
              <a:t>, П.В. Гора):</a:t>
            </a:r>
            <a:br>
              <a:rPr lang="ru-RU" dirty="0" smtClean="0"/>
            </a:br>
            <a:r>
              <a:rPr lang="ru-RU" dirty="0" smtClean="0"/>
              <a:t>• словесные: рассказ, лекция, беседа, инструктаж, дискуссия;</a:t>
            </a:r>
            <a:br>
              <a:rPr lang="ru-RU" dirty="0" smtClean="0"/>
            </a:br>
            <a:r>
              <a:rPr lang="ru-RU" dirty="0" smtClean="0"/>
              <a:t>•  наглядные: демонстрация, иллюстрация, схема, показ материала, график;</a:t>
            </a:r>
            <a:br>
              <a:rPr lang="ru-RU" dirty="0" smtClean="0"/>
            </a:br>
            <a:r>
              <a:rPr lang="ru-RU" dirty="0" smtClean="0"/>
              <a:t>•  практические: упражнение, лабораторная работа, практикум.</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 чего зависит выбор метода?</a:t>
            </a:r>
            <a:endParaRPr lang="ru-RU" dirty="0"/>
          </a:p>
        </p:txBody>
      </p:sp>
      <p:sp>
        <p:nvSpPr>
          <p:cNvPr id="5" name="Содержимое 4"/>
          <p:cNvSpPr>
            <a:spLocks noGrp="1"/>
          </p:cNvSpPr>
          <p:nvPr>
            <p:ph idx="1"/>
          </p:nvPr>
        </p:nvSpPr>
        <p:spPr/>
        <p:txBody>
          <a:bodyPr/>
          <a:lstStyle/>
          <a:p>
            <a:pPr marL="514350" indent="-514350" algn="just">
              <a:buFont typeface="+mj-lt"/>
              <a:buAutoNum type="arabicPeriod"/>
            </a:pPr>
            <a:r>
              <a:rPr lang="ru-RU" dirty="0" smtClean="0"/>
              <a:t>От цели урока</a:t>
            </a:r>
          </a:p>
          <a:p>
            <a:pPr marL="514350" indent="-514350">
              <a:buFont typeface="+mj-lt"/>
              <a:buAutoNum type="arabicPeriod"/>
            </a:pPr>
            <a:r>
              <a:rPr lang="ru-RU" dirty="0" smtClean="0"/>
              <a:t>От этапа урока</a:t>
            </a:r>
          </a:p>
          <a:p>
            <a:pPr marL="514350" indent="-514350">
              <a:buFont typeface="+mj-lt"/>
              <a:buAutoNum type="arabicPeriod"/>
            </a:pPr>
            <a:r>
              <a:rPr lang="ru-RU" dirty="0" smtClean="0"/>
              <a:t>От содержания обучения</a:t>
            </a:r>
          </a:p>
          <a:p>
            <a:pPr marL="514350" indent="-514350">
              <a:buFont typeface="+mj-lt"/>
              <a:buAutoNum type="arabicPeriod"/>
            </a:pPr>
            <a:r>
              <a:rPr lang="ru-RU" dirty="0" smtClean="0"/>
              <a:t>От местных условий</a:t>
            </a:r>
          </a:p>
          <a:p>
            <a:pPr marL="514350" indent="-514350">
              <a:buFont typeface="+mj-lt"/>
              <a:buAutoNum type="arabicPeriod"/>
            </a:pPr>
            <a:r>
              <a:rPr lang="ru-RU" dirty="0" smtClean="0"/>
              <a:t>От наличия учебных пособий</a:t>
            </a:r>
          </a:p>
          <a:p>
            <a:pPr marL="514350" indent="-514350">
              <a:buFont typeface="+mj-lt"/>
              <a:buAutoNum type="arabicPeriod"/>
            </a:pPr>
            <a:r>
              <a:rPr lang="ru-RU" dirty="0" smtClean="0"/>
              <a:t>От личности учителя</a:t>
            </a:r>
          </a:p>
          <a:p>
            <a:pPr marL="514350" indent="-514350">
              <a:buFont typeface="+mj-lt"/>
              <a:buAutoNum type="arabicPeriod"/>
            </a:pPr>
            <a:r>
              <a:rPr lang="ru-RU" dirty="0" smtClean="0"/>
              <a:t>и т.д.</a:t>
            </a:r>
            <a:endParaRPr lang="ru-RU" dirty="0"/>
          </a:p>
        </p:txBody>
      </p:sp>
      <p:pic>
        <p:nvPicPr>
          <p:cNvPr id="8" name="Picture 5" descr="MCj00787110000[1]"/>
          <p:cNvPicPr>
            <a:picLocks noChangeAspect="1" noChangeArrowheads="1"/>
          </p:cNvPicPr>
          <p:nvPr/>
        </p:nvPicPr>
        <p:blipFill>
          <a:blip r:embed="rId2" cstate="print"/>
          <a:srcRect/>
          <a:stretch>
            <a:fillRect/>
          </a:stretch>
        </p:blipFill>
        <p:spPr bwMode="auto">
          <a:xfrm>
            <a:off x="6876256" y="1844824"/>
            <a:ext cx="1622066" cy="393430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Объяснительно-иллюстративный метод</a:t>
            </a:r>
            <a:endParaRPr lang="ru-RU" dirty="0"/>
          </a:p>
        </p:txBody>
      </p:sp>
      <p:sp>
        <p:nvSpPr>
          <p:cNvPr id="3" name="Содержимое 2"/>
          <p:cNvSpPr>
            <a:spLocks noGrp="1"/>
          </p:cNvSpPr>
          <p:nvPr>
            <p:ph idx="1"/>
          </p:nvPr>
        </p:nvSpPr>
        <p:spPr/>
        <p:txBody>
          <a:bodyPr/>
          <a:lstStyle/>
          <a:p>
            <a:r>
              <a:rPr lang="ru-RU" dirty="0" smtClean="0"/>
              <a:t>заключается в передаче готовой информации различными способами:</a:t>
            </a:r>
          </a:p>
          <a:p>
            <a:r>
              <a:rPr lang="ru-RU" dirty="0" smtClean="0"/>
              <a:t>   устное слово учителя,</a:t>
            </a:r>
          </a:p>
          <a:p>
            <a:r>
              <a:rPr lang="ru-RU" dirty="0" smtClean="0"/>
              <a:t>   печатное слово,</a:t>
            </a:r>
          </a:p>
          <a:p>
            <a:r>
              <a:rPr lang="ru-RU" dirty="0" smtClean="0"/>
              <a:t>   наглядные средства.</a:t>
            </a:r>
            <a:endParaRPr lang="ru-RU" dirty="0"/>
          </a:p>
        </p:txBody>
      </p:sp>
      <p:pic>
        <p:nvPicPr>
          <p:cNvPr id="8" name="Picture 2"/>
          <p:cNvPicPr>
            <a:picLocks noChangeAspect="1" noChangeArrowheads="1"/>
          </p:cNvPicPr>
          <p:nvPr/>
        </p:nvPicPr>
        <p:blipFill>
          <a:blip r:embed="rId2" cstate="print"/>
          <a:srcRect/>
          <a:stretch>
            <a:fillRect/>
          </a:stretch>
        </p:blipFill>
        <p:spPr bwMode="auto">
          <a:xfrm>
            <a:off x="5076056" y="2852936"/>
            <a:ext cx="39528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normAutofit fontScale="90000"/>
          </a:bodyPr>
          <a:lstStyle/>
          <a:p>
            <a:pPr algn="l"/>
            <a:r>
              <a:rPr lang="ru-RU" dirty="0" smtClean="0"/>
              <a:t>Примеры использования объяснительно-иллюстративного метода на уроках математики:</a:t>
            </a:r>
            <a:endParaRPr lang="ru-RU" dirty="0"/>
          </a:p>
        </p:txBody>
      </p:sp>
      <p:sp>
        <p:nvSpPr>
          <p:cNvPr id="3" name="Содержимое 2"/>
          <p:cNvSpPr>
            <a:spLocks noGrp="1"/>
          </p:cNvSpPr>
          <p:nvPr>
            <p:ph idx="1"/>
          </p:nvPr>
        </p:nvSpPr>
        <p:spPr>
          <a:xfrm>
            <a:off x="457200" y="2348880"/>
            <a:ext cx="8229600" cy="3777283"/>
          </a:xfrm>
        </p:spPr>
        <p:txBody>
          <a:bodyPr/>
          <a:lstStyle/>
          <a:p>
            <a:endParaRPr lang="ru-RU" dirty="0" smtClean="0"/>
          </a:p>
          <a:p>
            <a:r>
              <a:rPr lang="ru-RU" dirty="0" smtClean="0"/>
              <a:t>Сообщение исторических                               фактов;</a:t>
            </a:r>
          </a:p>
          <a:p>
            <a:r>
              <a:rPr lang="ru-RU" dirty="0" smtClean="0"/>
              <a:t>Изложение выводов;</a:t>
            </a:r>
          </a:p>
          <a:p>
            <a:r>
              <a:rPr lang="ru-RU" dirty="0" smtClean="0"/>
              <a:t>Доказательство теорем                            учителем.</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580112" y="2060848"/>
            <a:ext cx="3316685"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Достоинства и недостатки объяснительно-иллюстративного метода</a:t>
            </a:r>
            <a:endParaRPr lang="ru-RU" dirty="0"/>
          </a:p>
        </p:txBody>
      </p:sp>
      <p:sp>
        <p:nvSpPr>
          <p:cNvPr id="3" name="Содержимое 2"/>
          <p:cNvSpPr>
            <a:spLocks noGrp="1"/>
          </p:cNvSpPr>
          <p:nvPr>
            <p:ph sz="half" idx="1"/>
          </p:nvPr>
        </p:nvSpPr>
        <p:spPr/>
        <p:txBody>
          <a:bodyPr>
            <a:normAutofit lnSpcReduction="10000"/>
          </a:bodyPr>
          <a:lstStyle/>
          <a:p>
            <a:endParaRPr lang="ru-RU" dirty="0"/>
          </a:p>
        </p:txBody>
      </p:sp>
      <p:sp>
        <p:nvSpPr>
          <p:cNvPr id="5" name="Содержимое 4"/>
          <p:cNvSpPr>
            <a:spLocks noGrp="1"/>
          </p:cNvSpPr>
          <p:nvPr>
            <p:ph sz="half" idx="2"/>
          </p:nvPr>
        </p:nvSpPr>
        <p:spPr>
          <a:xfrm>
            <a:off x="3995936" y="1600200"/>
            <a:ext cx="4896544" cy="4853136"/>
          </a:xfrm>
        </p:spPr>
        <p:txBody>
          <a:bodyPr>
            <a:normAutofit lnSpcReduction="10000"/>
          </a:bodyPr>
          <a:lstStyle/>
          <a:p>
            <a:endParaRPr lang="ru-RU" dirty="0" smtClean="0"/>
          </a:p>
          <a:p>
            <a:r>
              <a:rPr lang="ru-RU" u="sng" dirty="0" smtClean="0"/>
              <a:t>Достоинство</a:t>
            </a:r>
            <a:r>
              <a:rPr lang="ru-RU" dirty="0" smtClean="0"/>
              <a:t>: экономичен по времени, можно выдать большое количество информации.</a:t>
            </a:r>
          </a:p>
          <a:p>
            <a:r>
              <a:rPr lang="ru-RU" u="sng" dirty="0" smtClean="0"/>
              <a:t>Недостатки</a:t>
            </a:r>
            <a:r>
              <a:rPr lang="ru-RU" dirty="0" smtClean="0"/>
              <a:t>: учащиеся находятся в стадии отслеживания того, что сообщает учитель (нет развития мышления учащихся). </a:t>
            </a:r>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395536" y="1988840"/>
            <a:ext cx="3398978" cy="38884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edg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Репродуктивный метод обучения</a:t>
            </a:r>
            <a:endParaRPr lang="ru-RU" dirty="0"/>
          </a:p>
        </p:txBody>
      </p:sp>
      <p:sp>
        <p:nvSpPr>
          <p:cNvPr id="6" name="Содержимое 5"/>
          <p:cNvSpPr>
            <a:spLocks noGrp="1"/>
          </p:cNvSpPr>
          <p:nvPr>
            <p:ph sz="half" idx="1"/>
          </p:nvPr>
        </p:nvSpPr>
        <p:spPr>
          <a:xfrm>
            <a:off x="457200" y="1600200"/>
            <a:ext cx="5194920" cy="4525963"/>
          </a:xfrm>
        </p:spPr>
        <p:txBody>
          <a:bodyPr/>
          <a:lstStyle/>
          <a:p>
            <a:r>
              <a:rPr lang="ru-RU" dirty="0" smtClean="0"/>
              <a:t>Заключается в воспроизведении и повторении того, что сделано учителем.</a:t>
            </a:r>
          </a:p>
          <a:p>
            <a:r>
              <a:rPr lang="ru-RU" dirty="0" smtClean="0"/>
              <a:t>Этот метод используется при подготовке учащихся к введению нового и при закреплении новых знаний.</a:t>
            </a:r>
            <a:endParaRPr lang="ru-RU" dirty="0"/>
          </a:p>
        </p:txBody>
      </p:sp>
      <p:sp>
        <p:nvSpPr>
          <p:cNvPr id="7" name="Содержимое 6"/>
          <p:cNvSpPr>
            <a:spLocks noGrp="1"/>
          </p:cNvSpPr>
          <p:nvPr>
            <p:ph sz="half" idx="2"/>
          </p:nvPr>
        </p:nvSpPr>
        <p:spPr/>
        <p:txBody>
          <a:bodyPr/>
          <a:lstStyle/>
          <a:p>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5652120" y="2132856"/>
            <a:ext cx="3197969"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pPr algn="l"/>
            <a:r>
              <a:rPr lang="ru-RU" dirty="0" smtClean="0"/>
              <a:t>Пример использования репродуктивного метода на уроках математики:</a:t>
            </a:r>
            <a:endParaRPr lang="ru-RU" dirty="0"/>
          </a:p>
        </p:txBody>
      </p:sp>
      <p:sp>
        <p:nvSpPr>
          <p:cNvPr id="3" name="Содержимое 2"/>
          <p:cNvSpPr>
            <a:spLocks noGrp="1"/>
          </p:cNvSpPr>
          <p:nvPr>
            <p:ph idx="1"/>
          </p:nvPr>
        </p:nvSpPr>
        <p:spPr>
          <a:xfrm>
            <a:off x="457200" y="1988840"/>
            <a:ext cx="8229600" cy="4608512"/>
          </a:xfrm>
        </p:spPr>
        <p:txBody>
          <a:bodyPr>
            <a:normAutofit fontScale="85000" lnSpcReduction="10000"/>
          </a:bodyPr>
          <a:lstStyle/>
          <a:p>
            <a:r>
              <a:rPr lang="ru-RU" b="1" u="sng" dirty="0" smtClean="0"/>
              <a:t>При закреплении понятия «неправильная дробь»</a:t>
            </a:r>
          </a:p>
          <a:p>
            <a:pPr marL="514350" indent="-514350">
              <a:buFont typeface="+mj-lt"/>
              <a:buAutoNum type="arabicPeriod"/>
            </a:pPr>
            <a:r>
              <a:rPr lang="ru-RU" dirty="0" smtClean="0"/>
              <a:t>Спросить, какую дробь называют неправильной.</a:t>
            </a:r>
          </a:p>
          <a:p>
            <a:pPr marL="514350" indent="-514350">
              <a:buFont typeface="+mj-lt"/>
              <a:buAutoNum type="arabicPeriod"/>
            </a:pPr>
            <a:r>
              <a:rPr lang="ru-RU" dirty="0" smtClean="0"/>
              <a:t>Предложить вставить пропущенные слова в записанное на слайде определение неправильной дроби с пропусками.</a:t>
            </a:r>
          </a:p>
          <a:p>
            <a:pPr marL="514350" indent="-514350">
              <a:buFont typeface="+mj-lt"/>
              <a:buAutoNum type="arabicPeriod"/>
            </a:pPr>
            <a:r>
              <a:rPr lang="ru-RU" dirty="0" smtClean="0"/>
              <a:t>Спросить, как узнать является ли данная дробь неправильной.</a:t>
            </a:r>
          </a:p>
          <a:p>
            <a:pPr marL="514350" indent="-514350">
              <a:buFont typeface="+mj-lt"/>
              <a:buAutoNum type="arabicPeriod"/>
            </a:pPr>
            <a:r>
              <a:rPr lang="ru-RU" dirty="0" smtClean="0"/>
              <a:t>Предложить выбрать из записанных на доске чисел неправильные дроби и ответ обосновать.</a:t>
            </a:r>
          </a:p>
          <a:p>
            <a:pPr marL="514350" indent="-514350">
              <a:buFont typeface="+mj-lt"/>
              <a:buAutoNum type="arabicPeriod"/>
            </a:pPr>
            <a:r>
              <a:rPr lang="ru-RU" dirty="0" smtClean="0"/>
              <a:t>Предложить привести примеры неправильных дробей</a:t>
            </a:r>
            <a:r>
              <a:rPr lang="en-US" dirty="0" smtClean="0"/>
              <a:t> </a:t>
            </a:r>
            <a:r>
              <a:rPr lang="ru-RU" dirty="0" smtClean="0"/>
              <a:t>и ответ обосновать </a:t>
            </a:r>
          </a:p>
          <a:p>
            <a:endParaRPr lang="ru-RU"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Проблемные методы</a:t>
            </a:r>
            <a:endParaRPr lang="ru-RU" dirty="0"/>
          </a:p>
        </p:txBody>
      </p:sp>
      <p:sp>
        <p:nvSpPr>
          <p:cNvPr id="3" name="Содержимое 2"/>
          <p:cNvSpPr>
            <a:spLocks noGrp="1"/>
          </p:cNvSpPr>
          <p:nvPr>
            <p:ph idx="1"/>
          </p:nvPr>
        </p:nvSpPr>
        <p:spPr>
          <a:xfrm>
            <a:off x="457200" y="1340768"/>
            <a:ext cx="8229600" cy="5184576"/>
          </a:xfrm>
        </p:spPr>
        <p:txBody>
          <a:bodyPr>
            <a:normAutofit/>
          </a:bodyPr>
          <a:lstStyle/>
          <a:p>
            <a:r>
              <a:rPr lang="ru-RU" b="1" dirty="0" smtClean="0"/>
              <a:t>Проблемное изложение </a:t>
            </a:r>
            <a:r>
              <a:rPr lang="ru-RU" dirty="0" smtClean="0"/>
              <a:t>– предполагает автономную деятельность учителя, учащиеся находятся в стадии слежения за поиском.</a:t>
            </a:r>
          </a:p>
          <a:p>
            <a:r>
              <a:rPr lang="ru-RU" b="1" dirty="0" smtClean="0"/>
              <a:t>Частично-поисковый метод – </a:t>
            </a:r>
            <a:r>
              <a:rPr lang="ru-RU" dirty="0" smtClean="0"/>
              <a:t>предполагает совместную деятельность учителя и учащихся, но учитель направляет и регулирует эту деятельность.</a:t>
            </a:r>
          </a:p>
          <a:p>
            <a:r>
              <a:rPr lang="ru-RU" b="1" dirty="0" smtClean="0"/>
              <a:t>Исследовательский метод </a:t>
            </a:r>
            <a:r>
              <a:rPr lang="ru-RU" dirty="0" smtClean="0"/>
              <a:t>– предполагает автономную деятельность учащихся.</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Проблемное обучение</a:t>
            </a:r>
            <a:endParaRPr lang="ru-RU" dirty="0"/>
          </a:p>
        </p:txBody>
      </p:sp>
      <p:sp>
        <p:nvSpPr>
          <p:cNvPr id="6" name="Содержимое 5"/>
          <p:cNvSpPr>
            <a:spLocks noGrp="1"/>
          </p:cNvSpPr>
          <p:nvPr>
            <p:ph sz="half" idx="2"/>
          </p:nvPr>
        </p:nvSpPr>
        <p:spPr>
          <a:xfrm>
            <a:off x="3059832" y="1340768"/>
            <a:ext cx="5626968" cy="5184576"/>
          </a:xfrm>
        </p:spPr>
        <p:txBody>
          <a:bodyPr>
            <a:normAutofit lnSpcReduction="10000"/>
          </a:bodyPr>
          <a:lstStyle/>
          <a:p>
            <a:r>
              <a:rPr lang="ru-RU" dirty="0" smtClean="0"/>
              <a:t>Система правил применения приемов учения и преподавания, как пишет </a:t>
            </a:r>
            <a:r>
              <a:rPr lang="ru-RU" dirty="0" err="1" smtClean="0"/>
              <a:t>М.И.Махмутов</a:t>
            </a:r>
            <a:r>
              <a:rPr lang="ru-RU" dirty="0" smtClean="0"/>
              <a:t>, «построенная с учетом логики мыслительных операций (анализа, обобщения и т.д.) и закономерностей поисковой деятельности учащихся.</a:t>
            </a:r>
          </a:p>
          <a:p>
            <a:r>
              <a:rPr lang="ru-RU" dirty="0" smtClean="0"/>
              <a:t>Поэтому оно более всего обеспечивает развитие мыслительных способностей школьника.  </a:t>
            </a:r>
          </a:p>
          <a:p>
            <a:endParaRPr lang="ru-RU" dirty="0"/>
          </a:p>
        </p:txBody>
      </p:sp>
      <p:pic>
        <p:nvPicPr>
          <p:cNvPr id="7" name="Picture 1030" descr="j0415144"/>
          <p:cNvPicPr>
            <a:picLocks noGrp="1" noChangeAspect="1" noChangeArrowheads="1"/>
          </p:cNvPicPr>
          <p:nvPr>
            <p:ph sz="half" idx="1"/>
          </p:nvPr>
        </p:nvPicPr>
        <p:blipFill>
          <a:blip r:embed="rId2" cstate="print">
            <a:lum bright="12000"/>
          </a:blip>
          <a:srcRect/>
          <a:stretch>
            <a:fillRect/>
          </a:stretch>
        </p:blipFill>
        <p:spPr bwMode="auto">
          <a:xfrm>
            <a:off x="611560" y="1916832"/>
            <a:ext cx="2232248" cy="366600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А.В. Луначарский:</a:t>
            </a:r>
            <a:endParaRPr lang="ru-RU" dirty="0"/>
          </a:p>
        </p:txBody>
      </p:sp>
      <p:sp>
        <p:nvSpPr>
          <p:cNvPr id="3" name="Содержимое 2"/>
          <p:cNvSpPr>
            <a:spLocks noGrp="1"/>
          </p:cNvSpPr>
          <p:nvPr>
            <p:ph idx="1"/>
          </p:nvPr>
        </p:nvSpPr>
        <p:spPr>
          <a:xfrm>
            <a:off x="457200" y="1340768"/>
            <a:ext cx="8229600" cy="5256584"/>
          </a:xfrm>
        </p:spPr>
        <p:txBody>
          <a:bodyPr>
            <a:normAutofit fontScale="92500" lnSpcReduction="20000"/>
          </a:bodyPr>
          <a:lstStyle/>
          <a:p>
            <a:r>
              <a:rPr lang="ru-RU" dirty="0" smtClean="0"/>
              <a:t>«</a:t>
            </a:r>
            <a:r>
              <a:rPr lang="ru-RU" b="1" dirty="0" smtClean="0"/>
              <a:t>От метода преподавания </a:t>
            </a:r>
            <a:r>
              <a:rPr lang="ru-RU" dirty="0" smtClean="0"/>
              <a:t>зависит, будет ли оно возбуждать в ребенке скуку, будет ли преподавание скользить по поверхности детского мозга, не оставляя на нем почти никакого следа, или, наоборот, это преподавание будет восприниматься радостно, как часть детской игры, как часть детской жизни, сольется с психикой ребенка, станет его плотью и кровью. От метода преподавания зависит, будет ли класс смотреть на занятия как на каторгу …. или класс этот будет спаян единством интересной работы и проникнут благородной дружбой к своему руководителю.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48680"/>
            <a:ext cx="7772400" cy="2016223"/>
          </a:xfrm>
        </p:spPr>
        <p:txBody>
          <a:bodyPr>
            <a:normAutofit/>
          </a:bodyPr>
          <a:lstStyle/>
          <a:p>
            <a:r>
              <a:rPr lang="ru-RU" dirty="0" smtClean="0"/>
              <a:t>Приемы создания проблемных ситуаций</a:t>
            </a:r>
            <a:endParaRPr lang="ru-RU" dirty="0"/>
          </a:p>
        </p:txBody>
      </p:sp>
      <p:sp>
        <p:nvSpPr>
          <p:cNvPr id="5" name="Подзаголовок 4"/>
          <p:cNvSpPr>
            <a:spLocks noGrp="1"/>
          </p:cNvSpPr>
          <p:nvPr>
            <p:ph type="subTitle" idx="1"/>
          </p:nvPr>
        </p:nvSpPr>
        <p:spPr>
          <a:xfrm>
            <a:off x="1371600" y="2852936"/>
            <a:ext cx="6400800" cy="3528392"/>
          </a:xfrm>
        </p:spPr>
        <p:txBody>
          <a:bodyPr>
            <a:normAutofit lnSpcReduction="10000"/>
          </a:bodyPr>
          <a:lstStyle/>
          <a:p>
            <a:pPr algn="l"/>
            <a:r>
              <a:rPr lang="ru-RU" b="1" i="1" dirty="0" smtClean="0">
                <a:solidFill>
                  <a:srgbClr val="002060"/>
                </a:solidFill>
              </a:rPr>
              <a:t>Проблемная ситуац</a:t>
            </a:r>
            <a:r>
              <a:rPr lang="ru-RU" dirty="0" smtClean="0">
                <a:solidFill>
                  <a:srgbClr val="002060"/>
                </a:solidFill>
              </a:rPr>
              <a:t>ия – это ситуация, вызывающая явно или смутно осознанное затруднение, преодоление которого требует:</a:t>
            </a:r>
          </a:p>
          <a:p>
            <a:pPr algn="l">
              <a:buFontTx/>
              <a:buChar char="-"/>
            </a:pPr>
            <a:r>
              <a:rPr lang="ru-RU" dirty="0" smtClean="0">
                <a:solidFill>
                  <a:srgbClr val="002060"/>
                </a:solidFill>
              </a:rPr>
              <a:t> творческого поиска;</a:t>
            </a:r>
          </a:p>
          <a:p>
            <a:pPr algn="l">
              <a:buFontTx/>
              <a:buChar char="-"/>
            </a:pPr>
            <a:r>
              <a:rPr lang="ru-RU" dirty="0" smtClean="0">
                <a:solidFill>
                  <a:srgbClr val="002060"/>
                </a:solidFill>
              </a:rPr>
              <a:t> новых знаний;</a:t>
            </a:r>
          </a:p>
          <a:p>
            <a:pPr algn="l"/>
            <a:r>
              <a:rPr lang="ru-RU" dirty="0" smtClean="0">
                <a:solidFill>
                  <a:srgbClr val="002060"/>
                </a:solidFill>
              </a:rPr>
              <a:t>- нового способа действий</a:t>
            </a:r>
            <a:r>
              <a:rPr lang="ru-RU" dirty="0" smtClean="0"/>
              <a:t>.</a:t>
            </a:r>
          </a:p>
          <a:p>
            <a:pPr algn="l"/>
            <a:endParaRPr lang="ru-RU" dirty="0"/>
          </a:p>
        </p:txBody>
      </p:sp>
      <p:pic>
        <p:nvPicPr>
          <p:cNvPr id="6" name="Picture 9" descr="GRADUATE"/>
          <p:cNvPicPr>
            <a:picLocks noChangeAspect="1" noChangeArrowheads="1"/>
          </p:cNvPicPr>
          <p:nvPr/>
        </p:nvPicPr>
        <p:blipFill>
          <a:blip r:embed="rId3" cstate="print"/>
          <a:srcRect/>
          <a:stretch>
            <a:fillRect/>
          </a:stretch>
        </p:blipFill>
        <p:spPr bwMode="auto">
          <a:xfrm>
            <a:off x="7452320" y="3645024"/>
            <a:ext cx="1440160" cy="28512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Scale>
                                      <p:cBhvr>
                                        <p:cTn id="12"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xEl>
                                              <p:pRg st="1" end="1"/>
                                            </p:txEl>
                                          </p:spTgt>
                                        </p:tgtEl>
                                        <p:attrNameLst>
                                          <p:attrName>ppt_x</p:attrName>
                                          <p:attrName>ppt_y</p:attrName>
                                        </p:attrNameLst>
                                      </p:cBhvr>
                                    </p:animMotion>
                                    <p:animEffect transition="in" filter="fade">
                                      <p:cBhvr>
                                        <p:cTn id="14" dur="1000"/>
                                        <p:tgtEl>
                                          <p:spTgt spid="5">
                                            <p:txEl>
                                              <p:pRg st="1" end="1"/>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Scale>
                                      <p:cBhvr>
                                        <p:cTn id="17"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xEl>
                                              <p:pRg st="2" end="2"/>
                                            </p:txEl>
                                          </p:spTgt>
                                        </p:tgtEl>
                                        <p:attrNameLst>
                                          <p:attrName>ppt_x</p:attrName>
                                          <p:attrName>ppt_y</p:attrName>
                                        </p:attrNameLst>
                                      </p:cBhvr>
                                    </p:animMotion>
                                    <p:animEffect transition="in" filter="fade">
                                      <p:cBhvr>
                                        <p:cTn id="19" dur="1000"/>
                                        <p:tgtEl>
                                          <p:spTgt spid="5">
                                            <p:txEl>
                                              <p:pRg st="2" end="2"/>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Scale>
                                      <p:cBhvr>
                                        <p:cTn id="22"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xEl>
                                              <p:pRg st="3" end="3"/>
                                            </p:txEl>
                                          </p:spTgt>
                                        </p:tgtEl>
                                        <p:attrNameLst>
                                          <p:attrName>ppt_x</p:attrName>
                                          <p:attrName>ppt_y</p:attrName>
                                        </p:attrNameLst>
                                      </p:cBhvr>
                                    </p:animMotion>
                                    <p:animEffect transition="in" filter="fade">
                                      <p:cBhvr>
                                        <p:cTn id="24" dur="1000"/>
                                        <p:tgtEl>
                                          <p:spTgt spid="5">
                                            <p:txEl>
                                              <p:pRg st="3" end="3"/>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smtClean="0"/>
              <a:t>1. Учитель сам четко ставит проблему.</a:t>
            </a:r>
            <a:endParaRPr lang="ru-RU" dirty="0"/>
          </a:p>
        </p:txBody>
      </p:sp>
      <p:sp>
        <p:nvSpPr>
          <p:cNvPr id="3" name="Содержимое 2"/>
          <p:cNvSpPr>
            <a:spLocks noGrp="1"/>
          </p:cNvSpPr>
          <p:nvPr>
            <p:ph idx="1"/>
          </p:nvPr>
        </p:nvSpPr>
        <p:spPr/>
        <p:txBody>
          <a:bodyPr/>
          <a:lstStyle/>
          <a:p>
            <a:r>
              <a:rPr lang="ru-RU" b="1" i="1" u="sng" dirty="0" smtClean="0"/>
              <a:t>Пример.</a:t>
            </a:r>
            <a:r>
              <a:rPr lang="ru-RU" b="1" i="1" dirty="0" smtClean="0"/>
              <a:t> </a:t>
            </a:r>
            <a:r>
              <a:rPr lang="ru-RU" dirty="0" smtClean="0"/>
              <a:t>Почему стол на трех ножках не качается, а на четырех неустойчив?  </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39552" y="3212976"/>
            <a:ext cx="2719387" cy="294798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99992" y="3284984"/>
            <a:ext cx="4135164" cy="3174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2074242"/>
          </a:xfrm>
        </p:spPr>
        <p:txBody>
          <a:bodyPr>
            <a:normAutofit fontScale="90000"/>
          </a:bodyPr>
          <a:lstStyle/>
          <a:p>
            <a:pPr algn="l"/>
            <a:r>
              <a:rPr lang="ru-RU" dirty="0" smtClean="0"/>
              <a:t>2. Учащимся сообщаются различные, даже противоположные мнения по какому-либо вопросу.</a:t>
            </a:r>
            <a:endParaRPr lang="ru-RU" dirty="0"/>
          </a:p>
        </p:txBody>
      </p:sp>
      <p:sp>
        <p:nvSpPr>
          <p:cNvPr id="3" name="Содержимое 2"/>
          <p:cNvSpPr>
            <a:spLocks noGrp="1"/>
          </p:cNvSpPr>
          <p:nvPr>
            <p:ph idx="1"/>
          </p:nvPr>
        </p:nvSpPr>
        <p:spPr>
          <a:xfrm>
            <a:off x="457200" y="2636912"/>
            <a:ext cx="8229600" cy="4104456"/>
          </a:xfrm>
        </p:spPr>
        <p:txBody>
          <a:bodyPr>
            <a:normAutofit fontScale="92500" lnSpcReduction="10000"/>
          </a:bodyPr>
          <a:lstStyle/>
          <a:p>
            <a:r>
              <a:rPr lang="ru-RU" b="1" i="1" u="sng" dirty="0" smtClean="0"/>
              <a:t>Пример</a:t>
            </a:r>
            <a:r>
              <a:rPr lang="ru-RU" dirty="0" smtClean="0"/>
              <a:t>. В ходе выполнения домашней работы по вычислению суммы углов треугольника с помощью транспортира получили три результата:</a:t>
            </a:r>
          </a:p>
          <a:p>
            <a:pPr>
              <a:buFontTx/>
              <a:buChar char="-"/>
            </a:pPr>
            <a:r>
              <a:rPr lang="ru-RU" dirty="0" smtClean="0"/>
              <a:t>Сумма углов треугольника меньше 180</a:t>
            </a:r>
            <a:r>
              <a:rPr lang="ru-RU" baseline="30000" dirty="0" smtClean="0"/>
              <a:t>0</a:t>
            </a:r>
            <a:r>
              <a:rPr lang="ru-RU" dirty="0" smtClean="0"/>
              <a:t>,</a:t>
            </a:r>
            <a:endParaRPr lang="ru-RU" baseline="30000" dirty="0" smtClean="0"/>
          </a:p>
          <a:p>
            <a:pPr>
              <a:buFontTx/>
              <a:buChar char="-"/>
            </a:pPr>
            <a:r>
              <a:rPr lang="ru-RU" dirty="0" smtClean="0"/>
              <a:t>Сумма углов треугольника равна 180</a:t>
            </a:r>
            <a:r>
              <a:rPr lang="ru-RU" baseline="30000" dirty="0" smtClean="0"/>
              <a:t>0</a:t>
            </a:r>
            <a:r>
              <a:rPr lang="ru-RU" dirty="0" smtClean="0"/>
              <a:t>,</a:t>
            </a:r>
            <a:endParaRPr lang="ru-RU" baseline="30000" dirty="0" smtClean="0"/>
          </a:p>
          <a:p>
            <a:pPr>
              <a:buFontTx/>
              <a:buChar char="-"/>
            </a:pPr>
            <a:r>
              <a:rPr lang="ru-RU" dirty="0" smtClean="0"/>
              <a:t>Сумма углов треугольника больше 180</a:t>
            </a:r>
            <a:r>
              <a:rPr lang="ru-RU" baseline="30000" dirty="0" smtClean="0"/>
              <a:t>0</a:t>
            </a:r>
            <a:r>
              <a:rPr lang="ru-RU" dirty="0" smtClean="0"/>
              <a:t>.</a:t>
            </a:r>
          </a:p>
          <a:p>
            <a:pPr>
              <a:buNone/>
            </a:pPr>
            <a:r>
              <a:rPr lang="ru-RU" dirty="0" smtClean="0"/>
              <a:t>Так чему равна сумма углов треугольника?</a:t>
            </a:r>
          </a:p>
          <a:p>
            <a:pPr>
              <a:buFontTx/>
              <a:buChar char="-"/>
            </a:pPr>
            <a:endParaRPr lang="ru-RU" baseline="30000" dirty="0" smtClean="0"/>
          </a:p>
          <a:p>
            <a:pPr>
              <a:buFontTx/>
              <a:buChar char="-"/>
            </a:pPr>
            <a:endParaRPr lang="ru-RU" baseline="30000" dirty="0"/>
          </a:p>
        </p:txBody>
      </p:sp>
      <p:pic>
        <p:nvPicPr>
          <p:cNvPr id="2053" name="Picture 5"/>
          <p:cNvPicPr>
            <a:picLocks noChangeAspect="1" noChangeArrowheads="1"/>
          </p:cNvPicPr>
          <p:nvPr/>
        </p:nvPicPr>
        <p:blipFill>
          <a:blip r:embed="rId2" cstate="print"/>
          <a:srcRect/>
          <a:stretch>
            <a:fillRect/>
          </a:stretch>
        </p:blipFill>
        <p:spPr bwMode="auto">
          <a:xfrm rot="3326313">
            <a:off x="7322212" y="4743809"/>
            <a:ext cx="2146667" cy="1336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pPr algn="l"/>
            <a:r>
              <a:rPr lang="ru-RU" dirty="0" smtClean="0"/>
              <a:t>3. Внимание учащихся обращается на те или иные жизненные явления, которым надо дать объяснение.</a:t>
            </a:r>
            <a:endParaRPr lang="ru-RU" dirty="0"/>
          </a:p>
        </p:txBody>
      </p:sp>
      <p:sp>
        <p:nvSpPr>
          <p:cNvPr id="3" name="Содержимое 2"/>
          <p:cNvSpPr>
            <a:spLocks noGrp="1"/>
          </p:cNvSpPr>
          <p:nvPr>
            <p:ph idx="1"/>
          </p:nvPr>
        </p:nvSpPr>
        <p:spPr>
          <a:xfrm>
            <a:off x="457200" y="2132856"/>
            <a:ext cx="8229600" cy="3993307"/>
          </a:xfrm>
        </p:spPr>
        <p:txBody>
          <a:bodyPr/>
          <a:lstStyle/>
          <a:p>
            <a:r>
              <a:rPr lang="ru-RU" b="1" i="1" u="sng" dirty="0" smtClean="0"/>
              <a:t>Пример.</a:t>
            </a:r>
            <a:r>
              <a:rPr lang="ru-RU" dirty="0" smtClean="0"/>
              <a:t> Перед изучением </a:t>
            </a:r>
            <a:r>
              <a:rPr lang="en-US" dirty="0" smtClean="0"/>
              <a:t>I </a:t>
            </a:r>
            <a:r>
              <a:rPr lang="ru-RU" dirty="0" smtClean="0"/>
              <a:t>признака равенства треугольников можно рассмотреть следующую задачу. </a:t>
            </a:r>
            <a:endParaRPr lang="ru-RU" dirty="0"/>
          </a:p>
        </p:txBody>
      </p:sp>
      <p:pic>
        <p:nvPicPr>
          <p:cNvPr id="5" name="Picture 8" descr="AMPLAN2"/>
          <p:cNvPicPr>
            <a:picLocks noChangeAspect="1" noChangeArrowheads="1"/>
          </p:cNvPicPr>
          <p:nvPr/>
        </p:nvPicPr>
        <p:blipFill>
          <a:blip r:embed="rId2" cstate="print"/>
          <a:srcRect/>
          <a:stretch>
            <a:fillRect/>
          </a:stretch>
        </p:blipFill>
        <p:spPr bwMode="auto">
          <a:xfrm>
            <a:off x="6372200" y="3645024"/>
            <a:ext cx="2115402" cy="302433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92088"/>
          </a:xfrm>
        </p:spPr>
        <p:txBody>
          <a:bodyPr/>
          <a:lstStyle/>
          <a:p>
            <a:r>
              <a:rPr lang="ru-RU" dirty="0" smtClean="0"/>
              <a:t>Задача.</a:t>
            </a:r>
            <a:endParaRPr lang="ru-RU" dirty="0"/>
          </a:p>
        </p:txBody>
      </p:sp>
      <p:sp>
        <p:nvSpPr>
          <p:cNvPr id="3" name="Содержимое 2"/>
          <p:cNvSpPr>
            <a:spLocks noGrp="1"/>
          </p:cNvSpPr>
          <p:nvPr>
            <p:ph idx="1"/>
          </p:nvPr>
        </p:nvSpPr>
        <p:spPr>
          <a:xfrm>
            <a:off x="395536" y="1052736"/>
            <a:ext cx="8229600" cy="5001419"/>
          </a:xfrm>
        </p:spPr>
        <p:txBody>
          <a:bodyPr>
            <a:normAutofit/>
          </a:bodyPr>
          <a:lstStyle/>
          <a:p>
            <a:r>
              <a:rPr lang="ru-RU" sz="2400" dirty="0" smtClean="0"/>
              <a:t>Картографам необходимо было нанести на карту два пункта А и В. Измерить расстояние между пунктами оказалось невозможно, т.к. между ними было озеро. Картографы поступили с.о.: они выбрали точку С, от которой можно измерить расстояние и до пункта А, и до пункта В. Измерили эти расстояния и построили на бумаге отрезки АС и ВС соответствующей длины, а затем продолжили линии АС и СВ за точку С, отложили отрезок С</a:t>
            </a:r>
            <a:r>
              <a:rPr lang="en-US" sz="2400" dirty="0" smtClean="0"/>
              <a:t>D</a:t>
            </a:r>
            <a:r>
              <a:rPr lang="ru-RU" sz="2400" dirty="0" smtClean="0"/>
              <a:t>, равный АС, и СМ, равный ВС,                                                и соединили точки М и </a:t>
            </a:r>
            <a:r>
              <a:rPr lang="en-US" sz="2400" dirty="0" smtClean="0"/>
              <a:t>D</a:t>
            </a:r>
            <a:r>
              <a:rPr lang="ru-RU" sz="2400" dirty="0" smtClean="0"/>
              <a:t>.                                                   Картографы считают, что                                                   расстояние М</a:t>
            </a:r>
            <a:r>
              <a:rPr lang="en-US" sz="2400" dirty="0" smtClean="0"/>
              <a:t>D</a:t>
            </a:r>
            <a:r>
              <a:rPr lang="ru-RU" sz="2400" dirty="0" smtClean="0"/>
              <a:t> равно                                                        расстоянию АВ. Так ли это</a:t>
            </a:r>
            <a:r>
              <a:rPr lang="ru-RU" dirty="0" smtClean="0"/>
              <a:t>?   </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5220072" y="4221088"/>
            <a:ext cx="353077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pPr algn="l"/>
            <a:r>
              <a:rPr lang="ru-RU" dirty="0" smtClean="0"/>
              <a:t>4. Ученикам дается задание, в процессе выполнения которого рождается проблемная ситуация.</a:t>
            </a:r>
            <a:endParaRPr lang="ru-RU" dirty="0"/>
          </a:p>
        </p:txBody>
      </p:sp>
      <p:sp>
        <p:nvSpPr>
          <p:cNvPr id="3" name="Содержимое 2"/>
          <p:cNvSpPr>
            <a:spLocks noGrp="1"/>
          </p:cNvSpPr>
          <p:nvPr>
            <p:ph idx="1"/>
          </p:nvPr>
        </p:nvSpPr>
        <p:spPr>
          <a:xfrm>
            <a:off x="457200" y="2204864"/>
            <a:ext cx="8229600" cy="4464496"/>
          </a:xfrm>
        </p:spPr>
        <p:txBody>
          <a:bodyPr>
            <a:normAutofit fontScale="85000" lnSpcReduction="20000"/>
          </a:bodyPr>
          <a:lstStyle/>
          <a:p>
            <a:r>
              <a:rPr lang="ru-RU" b="1" i="1" u="sng" dirty="0" smtClean="0"/>
              <a:t>Пример.</a:t>
            </a:r>
            <a:r>
              <a:rPr lang="ru-RU" dirty="0" smtClean="0"/>
              <a:t> Перед изучением теоремы о сумме углов треугольника им предлагается построить треугольник по трем заданным углам. Учитель вначале дает углы, в сумме превышающие 180</a:t>
            </a:r>
            <a:r>
              <a:rPr lang="ru-RU" baseline="30000" dirty="0" smtClean="0"/>
              <a:t>0 </a:t>
            </a:r>
            <a:r>
              <a:rPr lang="ru-RU" dirty="0" smtClean="0"/>
              <a:t>(90</a:t>
            </a:r>
            <a:r>
              <a:rPr lang="ru-RU" baseline="30000" dirty="0" smtClean="0"/>
              <a:t>0</a:t>
            </a:r>
            <a:r>
              <a:rPr lang="ru-RU" dirty="0" smtClean="0"/>
              <a:t>, 60</a:t>
            </a:r>
            <a:r>
              <a:rPr lang="ru-RU" baseline="30000" dirty="0" smtClean="0"/>
              <a:t>0</a:t>
            </a:r>
            <a:r>
              <a:rPr lang="ru-RU" dirty="0" smtClean="0"/>
              <a:t>, 45</a:t>
            </a:r>
            <a:r>
              <a:rPr lang="ru-RU" baseline="30000" dirty="0" smtClean="0"/>
              <a:t>0</a:t>
            </a:r>
            <a:r>
              <a:rPr lang="ru-RU" dirty="0" smtClean="0"/>
              <a:t>). Но как ни стараются ученики выполнить задание, у них ничего не получается. Тогда учитель дает углы, которые в сумме меньше 180</a:t>
            </a:r>
            <a:r>
              <a:rPr lang="ru-RU" baseline="30000" dirty="0" smtClean="0"/>
              <a:t>0</a:t>
            </a:r>
            <a:r>
              <a:rPr lang="ru-RU" dirty="0" smtClean="0"/>
              <a:t>                (20</a:t>
            </a:r>
            <a:r>
              <a:rPr lang="ru-RU" baseline="30000" dirty="0" smtClean="0"/>
              <a:t>0</a:t>
            </a:r>
            <a:r>
              <a:rPr lang="ru-RU" dirty="0" smtClean="0"/>
              <a:t>, 60</a:t>
            </a:r>
            <a:r>
              <a:rPr lang="ru-RU" baseline="30000" dirty="0" smtClean="0"/>
              <a:t>0</a:t>
            </a:r>
            <a:r>
              <a:rPr lang="ru-RU" dirty="0" smtClean="0"/>
              <a:t>, 75</a:t>
            </a:r>
            <a:r>
              <a:rPr lang="ru-RU" baseline="30000" dirty="0" smtClean="0"/>
              <a:t>0</a:t>
            </a:r>
            <a:r>
              <a:rPr lang="ru-RU" dirty="0" smtClean="0"/>
              <a:t>). Ученики опять не могут            построить треугольник. Они задаются         вопросом: какими должны быть углы,                   чтобы можно было построить                          треугольник? </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6585059" y="4509121"/>
            <a:ext cx="2558942" cy="234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smtClean="0"/>
              <a:t>5. Выполнение лабораторных и практических работ.</a:t>
            </a:r>
            <a:endParaRPr lang="ru-RU" dirty="0"/>
          </a:p>
        </p:txBody>
      </p:sp>
      <p:sp>
        <p:nvSpPr>
          <p:cNvPr id="3" name="Содержимое 2"/>
          <p:cNvSpPr>
            <a:spLocks noGrp="1"/>
          </p:cNvSpPr>
          <p:nvPr>
            <p:ph sz="half" idx="1"/>
          </p:nvPr>
        </p:nvSpPr>
        <p:spPr>
          <a:xfrm>
            <a:off x="457200" y="1600200"/>
            <a:ext cx="6275040" cy="4853136"/>
          </a:xfrm>
        </p:spPr>
        <p:txBody>
          <a:bodyPr>
            <a:noAutofit/>
          </a:bodyPr>
          <a:lstStyle/>
          <a:p>
            <a:r>
              <a:rPr lang="ru-RU" sz="3200" b="1" i="1" u="sng" dirty="0" smtClean="0"/>
              <a:t>Пример.</a:t>
            </a:r>
            <a:r>
              <a:rPr lang="ru-RU" sz="3200" dirty="0" smtClean="0"/>
              <a:t> Перед изучением теоремы Пифагора можно предложить учащимся начертить в тетради прямоугольный треугольник с катетами 3 и 4 и на каждой его стороне построить квадрат. Затем вычислить площади всех трех квадратов  и найти соотношение между ними. </a:t>
            </a:r>
            <a:endParaRPr lang="ru-RU" sz="3200" dirty="0"/>
          </a:p>
        </p:txBody>
      </p:sp>
      <p:pic>
        <p:nvPicPr>
          <p:cNvPr id="6146" name="Picture 2"/>
          <p:cNvPicPr>
            <a:picLocks noChangeAspect="1" noChangeArrowheads="1"/>
          </p:cNvPicPr>
          <p:nvPr/>
        </p:nvPicPr>
        <p:blipFill>
          <a:blip r:embed="rId2" cstate="print"/>
          <a:srcRect/>
          <a:stretch>
            <a:fillRect/>
          </a:stretch>
        </p:blipFill>
        <p:spPr bwMode="auto">
          <a:xfrm>
            <a:off x="6234923" y="980728"/>
            <a:ext cx="2909077" cy="3168352"/>
          </a:xfrm>
          <a:prstGeom prst="rect">
            <a:avLst/>
          </a:prstGeom>
          <a:noFill/>
          <a:ln w="9525">
            <a:noFill/>
            <a:miter lim="800000"/>
            <a:headEnd/>
            <a:tailEnd/>
          </a:ln>
        </p:spPr>
      </p:pic>
      <p:pic>
        <p:nvPicPr>
          <p:cNvPr id="6" name="Picture 10" descr="AMFRIEND"/>
          <p:cNvPicPr>
            <a:picLocks noGrp="1" noChangeAspect="1" noChangeArrowheads="1"/>
          </p:cNvPicPr>
          <p:nvPr>
            <p:ph sz="half" idx="2"/>
          </p:nvPr>
        </p:nvPicPr>
        <p:blipFill>
          <a:blip r:embed="rId3" cstate="print"/>
          <a:srcRect/>
          <a:stretch>
            <a:fillRect/>
          </a:stretch>
        </p:blipFill>
        <p:spPr bwMode="auto">
          <a:xfrm>
            <a:off x="6876256" y="4077072"/>
            <a:ext cx="1302431" cy="25922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b="1" dirty="0" smtClean="0"/>
              <a:t>Успех в работе учителя</a:t>
            </a:r>
            <a:endParaRPr lang="ru-RU" b="1" dirty="0"/>
          </a:p>
        </p:txBody>
      </p:sp>
      <p:sp>
        <p:nvSpPr>
          <p:cNvPr id="3" name="Содержимое 2"/>
          <p:cNvSpPr>
            <a:spLocks noGrp="1"/>
          </p:cNvSpPr>
          <p:nvPr>
            <p:ph idx="1"/>
          </p:nvPr>
        </p:nvSpPr>
        <p:spPr>
          <a:xfrm>
            <a:off x="251520" y="1340768"/>
            <a:ext cx="5400600" cy="5184576"/>
          </a:xfrm>
        </p:spPr>
        <p:txBody>
          <a:bodyPr>
            <a:normAutofit fontScale="92500" lnSpcReduction="20000"/>
          </a:bodyPr>
          <a:lstStyle/>
          <a:p>
            <a:r>
              <a:rPr lang="ru-RU" dirty="0" smtClean="0"/>
              <a:t>в значительной степени зависит от сочетания различных методов обучения, выбор метода – в руках учителя. Учитель сам моделирует путь достижения цели в зависимости от самой цели, возрастных и индивидуальных особенностей учащихся класса, их подготовки, содержания материала, своего опыта и способностей.</a:t>
            </a:r>
            <a:endParaRPr lang="ru-RU" dirty="0"/>
          </a:p>
        </p:txBody>
      </p:sp>
      <p:pic>
        <p:nvPicPr>
          <p:cNvPr id="4" name="Picture 55" descr="AMPRODUC"/>
          <p:cNvPicPr>
            <a:picLocks noChangeAspect="1" noChangeArrowheads="1"/>
          </p:cNvPicPr>
          <p:nvPr/>
        </p:nvPicPr>
        <p:blipFill>
          <a:blip r:embed="rId2" cstate="print"/>
          <a:srcRect/>
          <a:stretch>
            <a:fillRect/>
          </a:stretch>
        </p:blipFill>
        <p:spPr bwMode="auto">
          <a:xfrm>
            <a:off x="5148064" y="2492896"/>
            <a:ext cx="3600400" cy="3870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 обучения</a:t>
            </a:r>
            <a:endParaRPr lang="ru-RU" b="1" dirty="0"/>
          </a:p>
        </p:txBody>
      </p:sp>
      <p:sp>
        <p:nvSpPr>
          <p:cNvPr id="3" name="Содержимое 2"/>
          <p:cNvSpPr>
            <a:spLocks noGrp="1"/>
          </p:cNvSpPr>
          <p:nvPr>
            <p:ph idx="1"/>
          </p:nvPr>
        </p:nvSpPr>
        <p:spPr/>
        <p:txBody>
          <a:bodyPr/>
          <a:lstStyle/>
          <a:p>
            <a:r>
              <a:rPr lang="ru-RU" dirty="0" smtClean="0"/>
              <a:t>«Метод» – по-гречески – «путь к чему-либо» – способ достижения цели. </a:t>
            </a:r>
          </a:p>
          <a:p>
            <a:r>
              <a:rPr lang="ru-RU" dirty="0" smtClean="0"/>
              <a:t>Метод обучения – способ приобретения знаний.</a:t>
            </a:r>
          </a:p>
          <a:p>
            <a:endParaRPr lang="ru-RU" dirty="0"/>
          </a:p>
        </p:txBody>
      </p:sp>
      <p:pic>
        <p:nvPicPr>
          <p:cNvPr id="4" name="Picture 8" descr="MCBD19980_0000[1]"/>
          <p:cNvPicPr>
            <a:picLocks noChangeAspect="1" noChangeArrowheads="1"/>
          </p:cNvPicPr>
          <p:nvPr/>
        </p:nvPicPr>
        <p:blipFill>
          <a:blip r:embed="rId2" cstate="print"/>
          <a:srcRect/>
          <a:stretch>
            <a:fillRect/>
          </a:stretch>
        </p:blipFill>
        <p:spPr bwMode="auto">
          <a:xfrm>
            <a:off x="3203848" y="3645024"/>
            <a:ext cx="3581400" cy="26511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Методы обучения</a:t>
            </a:r>
            <a:r>
              <a:rPr lang="en-US" b="1" dirty="0" smtClean="0"/>
              <a:t> -</a:t>
            </a:r>
            <a:endParaRPr lang="ru-RU" b="1" dirty="0"/>
          </a:p>
        </p:txBody>
      </p:sp>
      <p:sp>
        <p:nvSpPr>
          <p:cNvPr id="3" name="Содержимое 2"/>
          <p:cNvSpPr>
            <a:spLocks noGrp="1"/>
          </p:cNvSpPr>
          <p:nvPr>
            <p:ph idx="1"/>
          </p:nvPr>
        </p:nvSpPr>
        <p:spPr>
          <a:xfrm>
            <a:off x="251520" y="1600200"/>
            <a:ext cx="8640960" cy="4525963"/>
          </a:xfrm>
        </p:spPr>
        <p:txBody>
          <a:bodyPr/>
          <a:lstStyle/>
          <a:p>
            <a:pPr>
              <a:buNone/>
            </a:pPr>
            <a:r>
              <a:rPr lang="en-US" sz="4000" dirty="0" smtClean="0"/>
              <a:t>  </a:t>
            </a:r>
            <a:r>
              <a:rPr lang="ru-RU" sz="4000" dirty="0" smtClean="0"/>
              <a:t>«упорядоченные способы взаимосвязанной деятельности учителя и учащихся, направленные на достижение целей образования, воспитания и развития</a:t>
            </a:r>
            <a:r>
              <a:rPr lang="en-US" sz="4000" dirty="0" smtClean="0"/>
              <a:t> </a:t>
            </a:r>
            <a:r>
              <a:rPr lang="ru-RU" sz="4000" dirty="0" smtClean="0"/>
              <a:t>школьников»</a:t>
            </a:r>
            <a:r>
              <a:rPr lang="en-US" sz="4000" dirty="0" smtClean="0"/>
              <a:t>                                                                          </a:t>
            </a:r>
            <a:r>
              <a:rPr lang="ru-RU" sz="4000" dirty="0" smtClean="0"/>
              <a:t>(1978 г.) </a:t>
            </a:r>
            <a:r>
              <a:rPr lang="en-US" sz="4000" dirty="0" smtClean="0"/>
              <a:t>                                                       </a:t>
            </a:r>
            <a:endParaRPr lang="ru-RU" sz="4000"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Метод обучения </a:t>
            </a:r>
            <a:r>
              <a:rPr lang="ru-RU" dirty="0" smtClean="0"/>
              <a:t>-</a:t>
            </a:r>
            <a:endParaRPr lang="ru-RU" dirty="0"/>
          </a:p>
        </p:txBody>
      </p:sp>
      <p:sp>
        <p:nvSpPr>
          <p:cNvPr id="3" name="Содержимое 2"/>
          <p:cNvSpPr>
            <a:spLocks noGrp="1"/>
          </p:cNvSpPr>
          <p:nvPr>
            <p:ph idx="1"/>
          </p:nvPr>
        </p:nvSpPr>
        <p:spPr>
          <a:xfrm>
            <a:off x="457200" y="1412776"/>
            <a:ext cx="8229600" cy="5184576"/>
          </a:xfrm>
        </p:spPr>
        <p:txBody>
          <a:bodyPr>
            <a:normAutofit lnSpcReduction="10000"/>
          </a:bodyPr>
          <a:lstStyle/>
          <a:p>
            <a:r>
              <a:rPr lang="ru-RU" sz="3300" dirty="0" smtClean="0"/>
              <a:t>упорядоченный комплекс дидактических приемов и средств, посредством которых реализуются цели обучения и воспитания. Методы обучения - это взаимосвязанные способы целенаправленной деятельности учителя и учащихся. Под методами обучения понимают последовательное чередование способов взаимодействия учителя и учащихся, направленных на достижение определенной дидактической цели.</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Приемы обучения</a:t>
            </a:r>
            <a:endParaRPr lang="ru-RU" b="1" dirty="0"/>
          </a:p>
        </p:txBody>
      </p:sp>
      <p:sp>
        <p:nvSpPr>
          <p:cNvPr id="3" name="Содержимое 2"/>
          <p:cNvSpPr>
            <a:spLocks noGrp="1"/>
          </p:cNvSpPr>
          <p:nvPr>
            <p:ph idx="1"/>
          </p:nvPr>
        </p:nvSpPr>
        <p:spPr>
          <a:xfrm>
            <a:off x="457200" y="1340768"/>
            <a:ext cx="8435280" cy="5517232"/>
          </a:xfrm>
        </p:spPr>
        <p:txBody>
          <a:bodyPr>
            <a:normAutofit fontScale="92500" lnSpcReduction="10000"/>
          </a:bodyPr>
          <a:lstStyle/>
          <a:p>
            <a:r>
              <a:rPr lang="ru-RU" dirty="0" smtClean="0"/>
              <a:t>Составной частью методов обучения являются </a:t>
            </a:r>
            <a:r>
              <a:rPr lang="ru-RU" b="1" dirty="0" smtClean="0"/>
              <a:t>приемы </a:t>
            </a:r>
            <a:r>
              <a:rPr lang="ru-RU" dirty="0" smtClean="0"/>
              <a:t>учебной деятельности учителя и учащихся. </a:t>
            </a:r>
          </a:p>
          <a:p>
            <a:r>
              <a:rPr lang="ru-RU" b="1" dirty="0" smtClean="0"/>
              <a:t>Методические приемы </a:t>
            </a:r>
            <a:r>
              <a:rPr lang="ru-RU" dirty="0" smtClean="0"/>
              <a:t>- действия, способы работы, направленные на решение конкретной задачи. За приемами учебной работы скрыты приемы умственной деятельности (анализ и синтез, сравнение и обобщение, доказательство, абстрагирование, конкретизация, выявление существенного, формулирование выводов, понятий, приемы воображения и запоминания).</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Классификация методов обучения</a:t>
            </a:r>
            <a:endParaRPr lang="ru-RU" dirty="0"/>
          </a:p>
        </p:txBody>
      </p:sp>
      <p:sp>
        <p:nvSpPr>
          <p:cNvPr id="3" name="Содержимое 2"/>
          <p:cNvSpPr>
            <a:spLocks noGrp="1"/>
          </p:cNvSpPr>
          <p:nvPr>
            <p:ph idx="1"/>
          </p:nvPr>
        </p:nvSpPr>
        <p:spPr>
          <a:xfrm>
            <a:off x="457200" y="1484784"/>
            <a:ext cx="8229600" cy="4896544"/>
          </a:xfrm>
        </p:spPr>
        <p:txBody>
          <a:bodyPr>
            <a:normAutofit fontScale="92500"/>
          </a:bodyPr>
          <a:lstStyle/>
          <a:p>
            <a:r>
              <a:rPr lang="ru-RU" b="1" u="sng" dirty="0" smtClean="0"/>
              <a:t>По характеру познавательной деятельности</a:t>
            </a:r>
            <a:r>
              <a:rPr lang="ru-RU" dirty="0" smtClean="0"/>
              <a:t> (М.Н. </a:t>
            </a:r>
            <a:r>
              <a:rPr lang="ru-RU" dirty="0" err="1" smtClean="0"/>
              <a:t>Скаткин</a:t>
            </a:r>
            <a:r>
              <a:rPr lang="ru-RU" dirty="0" smtClean="0"/>
              <a:t>, М.И. </a:t>
            </a:r>
            <a:r>
              <a:rPr lang="ru-RU" dirty="0" err="1" smtClean="0"/>
              <a:t>Махмутов</a:t>
            </a:r>
            <a:r>
              <a:rPr lang="ru-RU" dirty="0" smtClean="0"/>
              <a:t>, И.Я. </a:t>
            </a:r>
            <a:r>
              <a:rPr lang="ru-RU" dirty="0" err="1" smtClean="0"/>
              <a:t>Лернер</a:t>
            </a:r>
            <a:r>
              <a:rPr lang="ru-RU" dirty="0" smtClean="0"/>
              <a:t>):</a:t>
            </a:r>
            <a:br>
              <a:rPr lang="ru-RU" dirty="0" smtClean="0"/>
            </a:br>
            <a:r>
              <a:rPr lang="ru-RU" dirty="0" smtClean="0"/>
              <a:t>•  объяснительно-иллюстративные (рассказ, лекция, беседа, демонстрация и т.д.);</a:t>
            </a:r>
            <a:br>
              <a:rPr lang="ru-RU" dirty="0" smtClean="0"/>
            </a:br>
            <a:r>
              <a:rPr lang="ru-RU" dirty="0" smtClean="0"/>
              <a:t>•  репродуктивные (решение задач, повторение опытов и т.д.);</a:t>
            </a:r>
            <a:br>
              <a:rPr lang="ru-RU" dirty="0" smtClean="0"/>
            </a:br>
            <a:r>
              <a:rPr lang="ru-RU" dirty="0" smtClean="0"/>
              <a:t>•  проблемные (</a:t>
            </a:r>
            <a:r>
              <a:rPr lang="ru-RU" dirty="0" err="1" smtClean="0"/>
              <a:t>проблемные</a:t>
            </a:r>
            <a:r>
              <a:rPr lang="ru-RU" dirty="0" smtClean="0"/>
              <a:t> задачи, познавательные задачи и т.д.);</a:t>
            </a:r>
            <a:br>
              <a:rPr lang="ru-RU" dirty="0" smtClean="0"/>
            </a:br>
            <a:r>
              <a:rPr lang="ru-RU" dirty="0" smtClean="0"/>
              <a:t>•  частично-поисковые – эвристические;</a:t>
            </a:r>
            <a:br>
              <a:rPr lang="ru-RU" dirty="0" smtClean="0"/>
            </a:br>
            <a:r>
              <a:rPr lang="ru-RU" dirty="0" smtClean="0"/>
              <a:t>•  исследовательские.</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Классификация методов обучения</a:t>
            </a:r>
            <a:endParaRPr lang="ru-RU" dirty="0"/>
          </a:p>
        </p:txBody>
      </p:sp>
      <p:sp>
        <p:nvSpPr>
          <p:cNvPr id="3" name="Содержимое 2"/>
          <p:cNvSpPr>
            <a:spLocks noGrp="1"/>
          </p:cNvSpPr>
          <p:nvPr>
            <p:ph idx="1"/>
          </p:nvPr>
        </p:nvSpPr>
        <p:spPr/>
        <p:txBody>
          <a:bodyPr>
            <a:normAutofit fontScale="92500" lnSpcReduction="20000"/>
          </a:bodyPr>
          <a:lstStyle/>
          <a:p>
            <a:r>
              <a:rPr lang="ru-RU" b="1" u="sng" dirty="0" smtClean="0"/>
              <a:t>По компонентам деятельности</a:t>
            </a:r>
            <a:r>
              <a:rPr lang="ru-RU" dirty="0" smtClean="0"/>
              <a:t>                            (Ю.К. </a:t>
            </a:r>
            <a:r>
              <a:rPr lang="ru-RU" dirty="0" err="1" smtClean="0"/>
              <a:t>Бабанский</a:t>
            </a:r>
            <a:r>
              <a:rPr lang="ru-RU" dirty="0" smtClean="0"/>
              <a:t>):</a:t>
            </a:r>
          </a:p>
          <a:p>
            <a:pPr>
              <a:buNone/>
            </a:pPr>
            <a:r>
              <a:rPr lang="ru-RU" dirty="0" smtClean="0"/>
              <a:t>    •  организационно-действенному – методы организации и осуществления учебно-познавательной деятельности;</a:t>
            </a:r>
            <a:br>
              <a:rPr lang="ru-RU" dirty="0" smtClean="0"/>
            </a:br>
            <a:r>
              <a:rPr lang="ru-RU" dirty="0" smtClean="0"/>
              <a:t>•  стимулирующему – методы стимулирования и мотивации учебно-познавательной деятельности;</a:t>
            </a:r>
            <a:br>
              <a:rPr lang="ru-RU" dirty="0" smtClean="0"/>
            </a:br>
            <a:r>
              <a:rPr lang="ru-RU" dirty="0" smtClean="0"/>
              <a:t>•  контрольно-оценочному – методы контроля и самоконтроля эффективности учебно-познавательной деятельности.</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Классификация методов обучения</a:t>
            </a:r>
            <a:endParaRPr lang="ru-RU" dirty="0"/>
          </a:p>
        </p:txBody>
      </p:sp>
      <p:sp>
        <p:nvSpPr>
          <p:cNvPr id="3" name="Содержимое 2"/>
          <p:cNvSpPr>
            <a:spLocks noGrp="1"/>
          </p:cNvSpPr>
          <p:nvPr>
            <p:ph idx="1"/>
          </p:nvPr>
        </p:nvSpPr>
        <p:spPr/>
        <p:txBody>
          <a:bodyPr/>
          <a:lstStyle/>
          <a:p>
            <a:r>
              <a:rPr lang="ru-RU" b="1" u="sng" dirty="0" smtClean="0"/>
              <a:t>По дидактическим целям</a:t>
            </a:r>
            <a:r>
              <a:rPr lang="ru-RU" dirty="0" smtClean="0"/>
              <a:t> </a:t>
            </a:r>
          </a:p>
          <a:p>
            <a:r>
              <a:rPr lang="ru-RU" dirty="0" smtClean="0"/>
              <a:t>методы изучения новых знаний, </a:t>
            </a:r>
          </a:p>
          <a:p>
            <a:r>
              <a:rPr lang="ru-RU" dirty="0" smtClean="0"/>
              <a:t>методы закрепления знаний, </a:t>
            </a:r>
          </a:p>
          <a:p>
            <a:r>
              <a:rPr lang="ru-RU" dirty="0" smtClean="0"/>
              <a:t>методы контроля.</a:t>
            </a:r>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4860032" y="3501008"/>
            <a:ext cx="3384376" cy="3024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408</TotalTime>
  <Words>1031</Words>
  <Application>Microsoft Office PowerPoint</Application>
  <PresentationFormat>Экран (4:3)</PresentationFormat>
  <Paragraphs>90</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Характеристика методов обучения</vt:lpstr>
      <vt:lpstr>А.В. Луначарский:</vt:lpstr>
      <vt:lpstr>Метод обучения</vt:lpstr>
      <vt:lpstr>Методы обучения -</vt:lpstr>
      <vt:lpstr>Метод обучения -</vt:lpstr>
      <vt:lpstr>Приемы обучения</vt:lpstr>
      <vt:lpstr>Классификация методов обучения</vt:lpstr>
      <vt:lpstr>Классификация методов обучения</vt:lpstr>
      <vt:lpstr>Классификация методов обучения</vt:lpstr>
      <vt:lpstr>Классификация методов обучения</vt:lpstr>
      <vt:lpstr>Классификация методов обучения</vt:lpstr>
      <vt:lpstr>От чего зависит выбор метода?</vt:lpstr>
      <vt:lpstr>Объяснительно-иллюстративный метод</vt:lpstr>
      <vt:lpstr>Примеры использования объяснительно-иллюстративного метода на уроках математики:</vt:lpstr>
      <vt:lpstr>Достоинства и недостатки объяснительно-иллюстративного метода</vt:lpstr>
      <vt:lpstr>Репродуктивный метод обучения</vt:lpstr>
      <vt:lpstr>Пример использования репродуктивного метода на уроках математики:</vt:lpstr>
      <vt:lpstr>Проблемные методы</vt:lpstr>
      <vt:lpstr>Проблемное обучение</vt:lpstr>
      <vt:lpstr>Приемы создания проблемных ситуаций</vt:lpstr>
      <vt:lpstr>1. Учитель сам четко ставит проблему.</vt:lpstr>
      <vt:lpstr>2. Учащимся сообщаются различные, даже противоположные мнения по какому-либо вопросу.</vt:lpstr>
      <vt:lpstr>3. Внимание учащихся обращается на те или иные жизненные явления, которым надо дать объяснение.</vt:lpstr>
      <vt:lpstr>Задача.</vt:lpstr>
      <vt:lpstr>4. Ученикам дается задание, в процессе выполнения которого рождается проблемная ситуация.</vt:lpstr>
      <vt:lpstr>5. Выполнение лабораторных и практических работ.</vt:lpstr>
      <vt:lpstr>Успех в работе учителя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Характеристика методов обучения</dc:title>
  <cp:lastModifiedBy>User</cp:lastModifiedBy>
  <cp:revision>45</cp:revision>
  <dcterms:modified xsi:type="dcterms:W3CDTF">2014-12-15T12:35:17Z</dcterms:modified>
</cp:coreProperties>
</file>