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05FB-1333-4442-B3FD-A86D837A6E32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AEF2-1BE6-4A2B-AD5B-6F043E47BD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CAEF2-1BE6-4A2B-AD5B-6F043E47BDA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135732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Естественные и гуманитарные </a:t>
            </a:r>
            <a:br>
              <a:rPr lang="ru-RU" dirty="0" smtClean="0"/>
            </a:br>
            <a:r>
              <a:rPr lang="ru-RU" dirty="0" smtClean="0"/>
              <a:t>науки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4253424" cy="10715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«Точные» предметы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357686" y="1500174"/>
            <a:ext cx="4429156" cy="6429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«Неточные» предметы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596" y="2143116"/>
            <a:ext cx="4214842" cy="428628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поведение </a:t>
            </a:r>
            <a:r>
              <a:rPr lang="ru-RU" b="1" dirty="0" smtClean="0">
                <a:solidFill>
                  <a:schemeClr val="accent2"/>
                </a:solidFill>
              </a:rPr>
              <a:t>природных объектов однозначно определено законами природы и поэтому четко </a:t>
            </a:r>
            <a:r>
              <a:rPr lang="ru-RU" b="1" dirty="0" smtClean="0">
                <a:solidFill>
                  <a:schemeClr val="accent2"/>
                </a:solidFill>
              </a:rPr>
              <a:t>предсказуемо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Истины в науках о природе доказываются: объяснение одинаково для всех и </a:t>
            </a:r>
            <a:r>
              <a:rPr lang="ru-RU" b="1" dirty="0" smtClean="0">
                <a:solidFill>
                  <a:schemeClr val="accent2"/>
                </a:solidFill>
              </a:rPr>
              <a:t>общезначимо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29124" y="2071678"/>
            <a:ext cx="4357718" cy="44291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“очеловечивают”, наполняют смыслом и ценностью холодно - безразличный к нуждам человека природный </a:t>
            </a:r>
            <a:r>
              <a:rPr lang="ru-RU" b="1" dirty="0" smtClean="0">
                <a:solidFill>
                  <a:schemeClr val="accent5"/>
                </a:solidFill>
              </a:rPr>
              <a:t>мир</a:t>
            </a:r>
          </a:p>
          <a:p>
            <a:r>
              <a:rPr lang="ru-RU" b="1" dirty="0" smtClean="0">
                <a:solidFill>
                  <a:schemeClr val="accent5"/>
                </a:solidFill>
              </a:rPr>
              <a:t> </a:t>
            </a:r>
            <a:r>
              <a:rPr lang="ru-RU" b="1" dirty="0" smtClean="0">
                <a:solidFill>
                  <a:schemeClr val="accent5"/>
                </a:solidFill>
              </a:rPr>
              <a:t>Истины </a:t>
            </a:r>
            <a:r>
              <a:rPr lang="ru-RU" b="1" dirty="0" smtClean="0">
                <a:solidFill>
                  <a:schemeClr val="accent5"/>
                </a:solidFill>
              </a:rPr>
              <a:t>в </a:t>
            </a:r>
            <a:r>
              <a:rPr lang="ru-RU" b="1" dirty="0" smtClean="0">
                <a:solidFill>
                  <a:schemeClr val="accent5"/>
                </a:solidFill>
              </a:rPr>
              <a:t>науках о духе </a:t>
            </a:r>
            <a:r>
              <a:rPr lang="ru-RU" b="1" dirty="0" smtClean="0">
                <a:solidFill>
                  <a:schemeClr val="accent5"/>
                </a:solidFill>
              </a:rPr>
              <a:t>интерпретируются мерой  личного понимания</a:t>
            </a:r>
            <a:r>
              <a:rPr lang="ru-RU" b="1" dirty="0" smtClean="0">
                <a:solidFill>
                  <a:schemeClr val="accent5"/>
                </a:solidFill>
              </a:rPr>
              <a:t>, чувствования, </a:t>
            </a:r>
            <a:r>
              <a:rPr lang="ru-RU" b="1" dirty="0" smtClean="0">
                <a:solidFill>
                  <a:schemeClr val="accent5"/>
                </a:solidFill>
              </a:rPr>
              <a:t>сопереживания</a:t>
            </a:r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4929198"/>
            <a:ext cx="9429784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dirty="0" smtClean="0">
                <a:solidFill>
                  <a:schemeClr val="accent1"/>
                </a:solidFill>
              </a:rPr>
              <a:t>Генерализация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accent2"/>
                </a:solidFill>
              </a:rPr>
              <a:t>индивидуализация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579438"/>
            <a:ext cx="4429156" cy="79216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“</a:t>
            </a:r>
            <a:r>
              <a:rPr lang="ru-RU" sz="2800" dirty="0" smtClean="0">
                <a:solidFill>
                  <a:schemeClr val="accent1"/>
                </a:solidFill>
              </a:rPr>
              <a:t>Д</a:t>
            </a:r>
            <a:r>
              <a:rPr lang="ru-RU" sz="2800" dirty="0" smtClean="0">
                <a:solidFill>
                  <a:schemeClr val="accent1"/>
                </a:solidFill>
              </a:rPr>
              <a:t>иктатура </a:t>
            </a:r>
            <a:r>
              <a:rPr lang="ru-RU" sz="2800" dirty="0" smtClean="0">
                <a:solidFill>
                  <a:schemeClr val="accent1"/>
                </a:solidFill>
              </a:rPr>
              <a:t>фактов</a:t>
            </a:r>
            <a:r>
              <a:rPr lang="ru-RU" sz="2800" dirty="0" smtClean="0">
                <a:solidFill>
                  <a:schemeClr val="accent1"/>
                </a:solidFill>
              </a:rPr>
              <a:t>”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428604"/>
            <a:ext cx="4012089" cy="11430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Антропоцентризм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214422"/>
            <a:ext cx="4286280" cy="428628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наук 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природе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–характерен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 “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генерализующий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Умение анализировать мир в его собственной логике и законосообразности, видеть мир таким, “каков он есть сам по себе”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00496" y="1447800"/>
            <a:ext cx="5143504" cy="3981464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наук о духе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 метод “индивидуализирующий”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Гуманитарные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науки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раскрывают не только то, что в социальном мире реально есть, но и то, что в нем должно быть.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5572140"/>
            <a:ext cx="8329642" cy="85725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</a:t>
            </a:r>
            <a:r>
              <a:rPr lang="ru-RU" dirty="0" smtClean="0"/>
              <a:t>креативного мышления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4253424" cy="10144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Стандартное (логическое)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500562" y="357166"/>
            <a:ext cx="4643438" cy="100013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Творческое </a:t>
            </a:r>
            <a:r>
              <a:rPr lang="ru-RU" dirty="0" smtClean="0">
                <a:solidFill>
                  <a:schemeClr val="bg1"/>
                </a:solidFill>
              </a:rPr>
              <a:t>мышление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57158" y="1447800"/>
            <a:ext cx="4181986" cy="412434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повседневная </a:t>
            </a:r>
            <a:r>
              <a:rPr lang="ru-RU" b="1" dirty="0" smtClean="0"/>
              <a:t>жизнь требует постоянного "наведения порядка</a:t>
            </a:r>
            <a:r>
              <a:rPr lang="ru-RU" b="1" dirty="0" smtClean="0"/>
              <a:t>"</a:t>
            </a:r>
          </a:p>
          <a:p>
            <a:r>
              <a:rPr lang="ru-RU" b="1" dirty="0" smtClean="0"/>
              <a:t>поиск </a:t>
            </a:r>
            <a:r>
              <a:rPr lang="ru-RU" b="1" dirty="0" smtClean="0"/>
              <a:t>устойчивых закономерностей, </a:t>
            </a:r>
            <a:r>
              <a:rPr lang="ru-RU" b="1" dirty="0" smtClean="0"/>
              <a:t>выявление </a:t>
            </a:r>
            <a:r>
              <a:rPr lang="ru-RU" b="1" dirty="0" smtClean="0"/>
              <a:t>наиболее закономерных </a:t>
            </a:r>
            <a:r>
              <a:rPr lang="ru-RU" b="1" dirty="0" smtClean="0"/>
              <a:t>событий</a:t>
            </a:r>
            <a:endParaRPr lang="ru-RU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429124" y="1447800"/>
            <a:ext cx="4154965" cy="41243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обращение </a:t>
            </a:r>
            <a:r>
              <a:rPr lang="ru-RU" b="1" dirty="0" smtClean="0"/>
              <a:t>к маловероятным явлениям, открывающим свою природу при необычной точке зрения на них. </a:t>
            </a:r>
            <a:r>
              <a:rPr lang="ru-RU" b="1" dirty="0" smtClean="0">
                <a:solidFill>
                  <a:schemeClr val="tx1"/>
                </a:solidFill>
              </a:rPr>
              <a:t>Мысля только творчески, мы окружаем себя, </a:t>
            </a:r>
            <a:r>
              <a:rPr lang="ru-RU" b="1" dirty="0" smtClean="0"/>
              <a:t>может быть, замечательными, но </a:t>
            </a:r>
            <a:r>
              <a:rPr lang="ru-RU" b="1" dirty="0" smtClean="0">
                <a:solidFill>
                  <a:schemeClr val="tx1"/>
                </a:solidFill>
              </a:rPr>
              <a:t>не апробированными идеями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357554" y="571480"/>
            <a:ext cx="1121284" cy="78581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3428992" y="3857628"/>
            <a:ext cx="1071570" cy="698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714380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928670"/>
            <a:ext cx="8001056" cy="54292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Новому</a:t>
            </a:r>
            <a:r>
              <a:rPr lang="ru-RU" b="1" dirty="0" smtClean="0"/>
              <a:t>, более высокому уровню </a:t>
            </a:r>
            <a:r>
              <a:rPr lang="ru-RU" b="1" dirty="0" smtClean="0"/>
              <a:t>науки и </a:t>
            </a:r>
            <a:r>
              <a:rPr lang="ru-RU" b="1" dirty="0" smtClean="0"/>
              <a:t>технологии производства должна соответствовать </a:t>
            </a:r>
            <a:r>
              <a:rPr lang="ru-RU" b="1" dirty="0" smtClean="0"/>
              <a:t>более </a:t>
            </a:r>
            <a:r>
              <a:rPr lang="ru-RU" b="1" dirty="0" smtClean="0"/>
              <a:t>высокая ступень развития человеческого общества </a:t>
            </a:r>
            <a:r>
              <a:rPr lang="ru-RU" b="1" dirty="0" smtClean="0"/>
              <a:t>и </a:t>
            </a:r>
            <a:r>
              <a:rPr lang="ru-RU" b="1" dirty="0" smtClean="0"/>
              <a:t>самого </a:t>
            </a:r>
            <a:r>
              <a:rPr lang="ru-RU" b="1" dirty="0" smtClean="0">
                <a:solidFill>
                  <a:schemeClr val="accent1"/>
                </a:solidFill>
              </a:rPr>
              <a:t>Человека в </a:t>
            </a:r>
            <a:r>
              <a:rPr lang="ru-RU" b="1" dirty="0" smtClean="0"/>
              <a:t>их</a:t>
            </a:r>
            <a:r>
              <a:rPr lang="ru-RU" b="1" dirty="0" smtClean="0">
                <a:solidFill>
                  <a:schemeClr val="accent1"/>
                </a:solidFill>
              </a:rPr>
              <a:t> взаимодействии с Природой. </a:t>
            </a:r>
            <a:endParaRPr lang="ru-RU" b="1" dirty="0" smtClean="0">
              <a:solidFill>
                <a:schemeClr val="accent1"/>
              </a:solidFill>
            </a:endParaRPr>
          </a:p>
          <a:p>
            <a:r>
              <a:rPr lang="ru-RU" b="1" dirty="0" smtClean="0"/>
              <a:t>Возникает </a:t>
            </a:r>
            <a:r>
              <a:rPr lang="ru-RU" b="1" dirty="0" smtClean="0"/>
              <a:t>задача целостного, гармонического развития духовных и материальных сил человека. А путь к ее </a:t>
            </a:r>
            <a:r>
              <a:rPr lang="ru-RU" b="1" dirty="0" smtClean="0"/>
              <a:t>решению—не </a:t>
            </a:r>
            <a:r>
              <a:rPr lang="ru-RU" b="1" dirty="0" smtClean="0"/>
              <a:t>в разобщении естественных, технических и гуманитарных знаний, но в их единении,     </a:t>
            </a:r>
            <a:r>
              <a:rPr lang="ru-RU" b="1" dirty="0" smtClean="0">
                <a:solidFill>
                  <a:schemeClr val="accent1"/>
                </a:solidFill>
              </a:rPr>
              <a:t>интеграции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256</Words>
  <PresentationFormat>Экран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Естественные и гуманитарные  науки</vt:lpstr>
      <vt:lpstr>   Генерализация – индивидуализация</vt:lpstr>
      <vt:lpstr>развитие креативного мышления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Естественные и гуманитарные  науки</dc:title>
  <cp:lastModifiedBy>777</cp:lastModifiedBy>
  <cp:revision>5</cp:revision>
  <dcterms:modified xsi:type="dcterms:W3CDTF">2012-02-29T17:23:56Z</dcterms:modified>
</cp:coreProperties>
</file>