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316" r:id="rId3"/>
    <p:sldId id="267" r:id="rId4"/>
    <p:sldId id="318" r:id="rId5"/>
    <p:sldId id="321" r:id="rId6"/>
    <p:sldId id="320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4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FFFF"/>
    <a:srgbClr val="CCFF66"/>
    <a:srgbClr val="FFFF00"/>
    <a:srgbClr val="3333FF"/>
    <a:srgbClr val="A50021"/>
    <a:srgbClr val="FFFFCC"/>
    <a:srgbClr val="66FFCC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9" d="100"/>
          <a:sy n="79" d="100"/>
        </p:scale>
        <p:origin x="-1302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25D9E-DCDF-4FAE-8FEC-03E988A4595B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5B54D-A7F8-425E-A324-1362EDA682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72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D926B-B105-4BE4-B271-DCC06FCE9E57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3E67B-634D-47BC-88E8-12716F6C7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1719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0E944-0AA7-4E95-BA6B-B6EAEB0075FC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753E-014A-46FB-914C-9AB23A19A0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0918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BC7F6-3F8B-4A5A-91F4-B55F6511FA03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98FE3-A267-44B3-8222-82D1A36CBF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5665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FDC92-0F3E-4B89-86E8-7B19B864A49F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2DC32-9102-4FB7-9014-1ABF2785F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54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0DEA2-0D1C-4A81-9DBE-771F149D8FC2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4E702-C478-42B0-A5F5-04F3C72420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7638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6B0B0-5C1B-4A3D-929A-F406ECFD4A46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F415D-C43C-4F21-B79E-1567748F0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3635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4B285-E7D1-4737-B362-EF46067C9182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E9583-682F-441B-A2C6-D5DFC6E34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9164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F5150-029F-4F2F-9D27-1DAB811E9C93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676D6-2006-43A4-B66B-BC24DEE97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7942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B71C-CCDB-491D-88C4-06B06695FF8C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CB2E-25AB-4705-86A8-5A433FC5A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028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B9EA2-A09F-419B-80F2-CFA35454DAC5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05910-EC56-44F2-BA13-FB746ED79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9568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FF"/>
            </a:gs>
            <a:gs pos="50000">
              <a:srgbClr val="FFFFCC"/>
            </a:gs>
            <a:gs pos="100000">
              <a:srgbClr val="3333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280AB9-D796-4754-A9A1-40D5E0715878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3E3811-6596-40BF-838E-70087F2AD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J:\&#1089;&#1074;&#1086;&#1103;%20&#1080;&#1075;&#1088;&#1072;%205&#1082;&#1083;\&#1040;&#1087;&#1087;&#1083;&#1086;&#1076;&#1080;&#1089;&#1084;&#1077;&#1085;&#1090;&#1099;.mp3" TargetMode="External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image" Target="../media/image4.jpeg"/><Relationship Id="rId16" Type="http://schemas.openxmlformats.org/officeDocument/2006/relationships/slide" Target="slide17.xml"/><Relationship Id="rId20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5.gif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24"/>
          <p:cNvSpPr>
            <a:spLocks noChangeArrowheads="1" noChangeShapeType="1" noTextEdit="1"/>
          </p:cNvSpPr>
          <p:nvPr/>
        </p:nvSpPr>
        <p:spPr bwMode="auto">
          <a:xfrm>
            <a:off x="5724525" y="333375"/>
            <a:ext cx="3122613" cy="2735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Bookman Old Styl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2149019"/>
            <a:ext cx="87484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6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учащихся 5 Б класса</a:t>
            </a:r>
          </a:p>
          <a:p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           212 школы </a:t>
            </a:r>
            <a:endParaRPr lang="ru-RU" sz="8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426661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0" i="1" dirty="0" smtClean="0">
                <a:latin typeface="Times New Roman" pitchFamily="18" charset="0"/>
                <a:cs typeface="Times New Roman" pitchFamily="18" charset="0"/>
              </a:rPr>
              <a:t>Бизнес-</a:t>
            </a:r>
          </a:p>
          <a:p>
            <a:r>
              <a:rPr lang="ru-RU" sz="10000" i="1" dirty="0" smtClean="0">
                <a:latin typeface="Times New Roman" pitchFamily="18" charset="0"/>
                <a:cs typeface="Times New Roman" pitchFamily="18" charset="0"/>
              </a:rPr>
              <a:t>  игра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901" name="Group 29"/>
          <p:cNvGraphicFramePr>
            <a:graphicFrameLocks noGrp="1"/>
          </p:cNvGraphicFramePr>
          <p:nvPr/>
        </p:nvGraphicFramePr>
        <p:xfrm>
          <a:off x="250825" y="333375"/>
          <a:ext cx="3671888" cy="922338"/>
        </p:xfrm>
        <a:graphic>
          <a:graphicData uri="http://schemas.openxmlformats.org/drawingml/2006/table">
            <a:tbl>
              <a:tblPr/>
              <a:tblGrid>
                <a:gridCol w="2016125"/>
                <a:gridCol w="1655763"/>
              </a:tblGrid>
              <a:tr h="922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Задачки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alibri" pitchFamily="34" charset="0"/>
                          <a:hlinkClick r:id="" action="ppaction://noaction"/>
                        </a:rPr>
                        <a:t>300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1274" name="Picture 3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8" y="6092825"/>
            <a:ext cx="1008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904" name="Rectangle 32"/>
          <p:cNvSpPr>
            <a:spLocks noChangeArrowheads="1"/>
          </p:cNvSpPr>
          <p:nvPr/>
        </p:nvSpPr>
        <p:spPr bwMode="auto">
          <a:xfrm>
            <a:off x="6000760" y="5625355"/>
            <a:ext cx="2326278" cy="1232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Arial" charset="0"/>
              </a:rPr>
              <a:t/>
            </a:r>
            <a:br>
              <a:rPr lang="ru-RU" altLang="ru-RU" sz="1800" b="1" dirty="0">
                <a:latin typeface="Arial" charset="0"/>
              </a:rPr>
            </a:br>
            <a:r>
              <a:rPr lang="ru-RU" altLang="ru-RU" sz="1800" b="1" dirty="0">
                <a:latin typeface="Arial" charset="0"/>
              </a:rPr>
              <a:t> </a:t>
            </a:r>
            <a:r>
              <a:rPr lang="ru-RU" altLang="ru-RU" sz="6000" b="1" dirty="0" smtClean="0">
                <a:latin typeface="Bookman Old Style" pitchFamily="18" charset="0"/>
              </a:rPr>
              <a:t>8 и 9</a:t>
            </a:r>
            <a:endParaRPr lang="ru-RU" altLang="ru-RU" sz="6000" b="1" dirty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285860"/>
            <a:ext cx="735811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Из двух городов навстречу друг другу выехали инкассаторские машины. Первая со скоростью 80 км/ч, а вторая со скоростью 90 км/ч. Сколько времени понадобится каждому, если расстояние между городами 720 км.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924" name="Group 28"/>
          <p:cNvGraphicFramePr>
            <a:graphicFrameLocks noGrp="1"/>
          </p:cNvGraphicFramePr>
          <p:nvPr/>
        </p:nvGraphicFramePr>
        <p:xfrm>
          <a:off x="395288" y="333375"/>
          <a:ext cx="3549650" cy="922338"/>
        </p:xfrm>
        <a:graphic>
          <a:graphicData uri="http://schemas.openxmlformats.org/drawingml/2006/table">
            <a:tbl>
              <a:tblPr/>
              <a:tblGrid>
                <a:gridCol w="2016125"/>
                <a:gridCol w="1533525"/>
              </a:tblGrid>
              <a:tr h="922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Задачки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alibri" pitchFamily="34" charset="0"/>
                          <a:hlinkClick r:id="" action="ppaction://noaction"/>
                        </a:rPr>
                        <a:t>400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2298" name="Picture 29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8" y="6092825"/>
            <a:ext cx="1008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9" name="Rectangle 30"/>
          <p:cNvSpPr>
            <a:spLocks noChangeArrowheads="1"/>
          </p:cNvSpPr>
          <p:nvPr/>
        </p:nvSpPr>
        <p:spPr bwMode="auto">
          <a:xfrm>
            <a:off x="11113" y="1196975"/>
            <a:ext cx="913288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Мастерица связала свитер и продала его за 523р. Какую прибыль она получила, если на свитер пошло 3 мотка шерсти по 66 р. За моток, а на украшение свитера понадобился бисер стоимостью 67 р.</a:t>
            </a:r>
            <a:endParaRPr lang="ru-RU" sz="44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27" name="Rectangle 31"/>
          <p:cNvSpPr>
            <a:spLocks noChangeArrowheads="1"/>
          </p:cNvSpPr>
          <p:nvPr/>
        </p:nvSpPr>
        <p:spPr bwMode="auto">
          <a:xfrm>
            <a:off x="2483768" y="5834397"/>
            <a:ext cx="170912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latin typeface="Bookman Old Style" pitchFamily="18" charset="0"/>
              </a:rPr>
              <a:t>258</a:t>
            </a:r>
            <a:endParaRPr lang="ru-RU" altLang="ru-RU" sz="6000" b="1" dirty="0"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55" name="Group 35"/>
          <p:cNvGraphicFramePr>
            <a:graphicFrameLocks noGrp="1"/>
          </p:cNvGraphicFramePr>
          <p:nvPr/>
        </p:nvGraphicFramePr>
        <p:xfrm>
          <a:off x="250825" y="404813"/>
          <a:ext cx="3455988" cy="1004887"/>
        </p:xfrm>
        <a:graphic>
          <a:graphicData uri="http://schemas.openxmlformats.org/drawingml/2006/table">
            <a:tbl>
              <a:tblPr/>
              <a:tblGrid>
                <a:gridCol w="2016125"/>
                <a:gridCol w="1439863"/>
              </a:tblGrid>
              <a:tr h="100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смекалка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alibri" pitchFamily="34" charset="0"/>
                          <a:hlinkClick r:id="" action="ppaction://noaction"/>
                        </a:rPr>
                        <a:t>100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3322" name="Picture 36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8" y="6092825"/>
            <a:ext cx="1008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3" name="Прямоугольник 1"/>
          <p:cNvSpPr>
            <a:spLocks noChangeArrowheads="1"/>
          </p:cNvSpPr>
          <p:nvPr/>
        </p:nvSpPr>
        <p:spPr bwMode="auto">
          <a:xfrm>
            <a:off x="214313" y="1643063"/>
            <a:ext cx="864393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4800" dirty="0" smtClean="0"/>
              <a:t>Предприниматель продавал куриное яйцо. Сколько яиц дадут 12 кур за 12 дней, если три курицы за три дня дают три яйца?</a:t>
            </a:r>
            <a:endParaRPr lang="ru-RU" altLang="ru-RU" sz="4800" b="1" dirty="0"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428728" y="5572140"/>
            <a:ext cx="120097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A50021"/>
                </a:solidFill>
                <a:latin typeface="Bookman Old Style" pitchFamily="18" charset="0"/>
              </a:rPr>
              <a:t>12</a:t>
            </a:r>
            <a:endParaRPr lang="ru-RU" altLang="ru-RU" sz="6000" b="1" dirty="0">
              <a:solidFill>
                <a:srgbClr val="A5002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73" name="Group 29"/>
          <p:cNvGraphicFramePr>
            <a:graphicFrameLocks noGrp="1"/>
          </p:cNvGraphicFramePr>
          <p:nvPr/>
        </p:nvGraphicFramePr>
        <p:xfrm>
          <a:off x="395288" y="260350"/>
          <a:ext cx="3600450" cy="1006475"/>
        </p:xfrm>
        <a:graphic>
          <a:graphicData uri="http://schemas.openxmlformats.org/drawingml/2006/table">
            <a:tbl>
              <a:tblPr/>
              <a:tblGrid>
                <a:gridCol w="2016125"/>
                <a:gridCol w="1584325"/>
              </a:tblGrid>
              <a:tr h="1006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смекалка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alibri" pitchFamily="34" charset="0"/>
                          <a:hlinkClick r:id="rId3" action="ppaction://hlinksldjump"/>
                        </a:rPr>
                        <a:t>200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4346" name="Picture 30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8" y="6092825"/>
            <a:ext cx="1008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7" name="Прямоугольник 1"/>
          <p:cNvSpPr>
            <a:spLocks noChangeArrowheads="1"/>
          </p:cNvSpPr>
          <p:nvPr/>
        </p:nvSpPr>
        <p:spPr bwMode="auto">
          <a:xfrm>
            <a:off x="0" y="1196975"/>
            <a:ext cx="8786813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>
                <a:latin typeface="Bookman Old Style" pitchFamily="18" charset="0"/>
              </a:rPr>
              <a:t>Число, полученное в результате деления, и не делящееся больше на делитель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059113" y="4941888"/>
            <a:ext cx="36290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>
                <a:latin typeface="Bookman Old Style" pitchFamily="18" charset="0"/>
              </a:rPr>
              <a:t>Остаток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97" name="Group 29"/>
          <p:cNvGraphicFramePr>
            <a:graphicFrameLocks noGrp="1"/>
          </p:cNvGraphicFramePr>
          <p:nvPr/>
        </p:nvGraphicFramePr>
        <p:xfrm>
          <a:off x="323850" y="260350"/>
          <a:ext cx="3671888" cy="1006475"/>
        </p:xfrm>
        <a:graphic>
          <a:graphicData uri="http://schemas.openxmlformats.org/drawingml/2006/table">
            <a:tbl>
              <a:tblPr/>
              <a:tblGrid>
                <a:gridCol w="2016125"/>
                <a:gridCol w="1655763"/>
              </a:tblGrid>
              <a:tr h="1006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смекалка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alibri" pitchFamily="34" charset="0"/>
                          <a:hlinkClick r:id="" action="ppaction://noaction"/>
                        </a:rPr>
                        <a:t>300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5370" name="Picture 3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8" y="6092825"/>
            <a:ext cx="1008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1" name="Прямоугольник 3"/>
          <p:cNvSpPr>
            <a:spLocks noChangeArrowheads="1"/>
          </p:cNvSpPr>
          <p:nvPr/>
        </p:nvSpPr>
        <p:spPr bwMode="auto">
          <a:xfrm>
            <a:off x="250825" y="1412875"/>
            <a:ext cx="871537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4800" dirty="0" smtClean="0"/>
              <a:t>В кассу банка стояли люди. Один из них посмотрел вперед и насчитал 9 человек, обернулся и насчитал еще 5 человек. Сколько всего человек стояло в очереди?</a:t>
            </a:r>
            <a:endParaRPr lang="ru-RU" altLang="ru-RU" sz="4800" b="1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071538" y="5500702"/>
            <a:ext cx="120097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latin typeface="Bookman Old Style" pitchFamily="18" charset="0"/>
              </a:rPr>
              <a:t>15</a:t>
            </a:r>
            <a:endParaRPr lang="ru-RU" altLang="ru-RU" sz="6000" b="1" dirty="0"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020" name="Group 28"/>
          <p:cNvGraphicFramePr>
            <a:graphicFrameLocks noGrp="1"/>
          </p:cNvGraphicFramePr>
          <p:nvPr/>
        </p:nvGraphicFramePr>
        <p:xfrm>
          <a:off x="323850" y="333375"/>
          <a:ext cx="3549650" cy="1006475"/>
        </p:xfrm>
        <a:graphic>
          <a:graphicData uri="http://schemas.openxmlformats.org/drawingml/2006/table">
            <a:tbl>
              <a:tblPr/>
              <a:tblGrid>
                <a:gridCol w="2016125"/>
                <a:gridCol w="1533525"/>
              </a:tblGrid>
              <a:tr h="1006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смекалка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alibri" pitchFamily="34" charset="0"/>
                          <a:hlinkClick r:id="rId3" action="ppaction://hlinksldjump"/>
                        </a:rPr>
                        <a:t>400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6394" name="Picture 29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8" y="6092825"/>
            <a:ext cx="1008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5" name="Rectangle 30"/>
          <p:cNvSpPr>
            <a:spLocks noChangeArrowheads="1"/>
          </p:cNvSpPr>
          <p:nvPr/>
        </p:nvSpPr>
        <p:spPr bwMode="auto">
          <a:xfrm>
            <a:off x="755650" y="1341438"/>
            <a:ext cx="775176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4400" dirty="0" smtClean="0"/>
              <a:t>Банк вложил 32000 в ателье мод. Сможет ли банк оправдать свой вклад за 1 год, если каждый месяц банку будут возвращать 2 666 рублей? </a:t>
            </a:r>
            <a:r>
              <a:rPr lang="ru-RU" altLang="ru-RU" sz="6000" b="1" dirty="0">
                <a:solidFill>
                  <a:schemeClr val="bg2"/>
                </a:solidFill>
                <a:latin typeface="Bookman Old Style" pitchFamily="18" charset="0"/>
              </a:rPr>
              <a:t/>
            </a:r>
            <a:br>
              <a:rPr lang="ru-RU" altLang="ru-RU" sz="6000" b="1" dirty="0">
                <a:solidFill>
                  <a:schemeClr val="bg2"/>
                </a:solidFill>
                <a:latin typeface="Bookman Old Style" pitchFamily="18" charset="0"/>
              </a:rPr>
            </a:br>
            <a:endParaRPr lang="ru-RU" altLang="ru-RU" sz="6000" b="1" dirty="0">
              <a:solidFill>
                <a:schemeClr val="bg2"/>
              </a:solidFill>
              <a:latin typeface="Bookman Old Style" pitchFamily="18" charset="0"/>
            </a:endParaRPr>
          </a:p>
        </p:txBody>
      </p:sp>
      <p:sp>
        <p:nvSpPr>
          <p:cNvPr id="85023" name="Rectangle 31"/>
          <p:cNvSpPr>
            <a:spLocks noChangeArrowheads="1"/>
          </p:cNvSpPr>
          <p:nvPr/>
        </p:nvSpPr>
        <p:spPr bwMode="auto">
          <a:xfrm>
            <a:off x="214282" y="5572140"/>
            <a:ext cx="489664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A50021"/>
                </a:solidFill>
                <a:latin typeface="Bookman Old Style" pitchFamily="18" charset="0"/>
              </a:rPr>
              <a:t>нет</a:t>
            </a:r>
            <a:endParaRPr lang="ru-RU" altLang="ru-RU" sz="6000" b="1" dirty="0">
              <a:solidFill>
                <a:srgbClr val="A5002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44" name="Group 28"/>
          <p:cNvGraphicFramePr>
            <a:graphicFrameLocks noGrp="1"/>
          </p:cNvGraphicFramePr>
          <p:nvPr/>
        </p:nvGraphicFramePr>
        <p:xfrm>
          <a:off x="250825" y="260350"/>
          <a:ext cx="3455988" cy="922338"/>
        </p:xfrm>
        <a:graphic>
          <a:graphicData uri="http://schemas.openxmlformats.org/drawingml/2006/table">
            <a:tbl>
              <a:tblPr/>
              <a:tblGrid>
                <a:gridCol w="2016125"/>
                <a:gridCol w="1439863"/>
              </a:tblGrid>
              <a:tr h="922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Логика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alibri" pitchFamily="34" charset="0"/>
                          <a:hlinkClick r:id="" action="ppaction://noaction"/>
                        </a:rPr>
                        <a:t>100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7418" name="Picture 29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6000768"/>
            <a:ext cx="1008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9" name="Rectangle 30"/>
          <p:cNvSpPr>
            <a:spLocks noChangeArrowheads="1"/>
          </p:cNvSpPr>
          <p:nvPr/>
        </p:nvSpPr>
        <p:spPr bwMode="auto">
          <a:xfrm>
            <a:off x="500034" y="857232"/>
            <a:ext cx="8501122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4400" dirty="0" smtClean="0"/>
              <a:t>Петр Петрович решил взять в банке </a:t>
            </a:r>
            <a:r>
              <a:rPr lang="ru-RU" sz="4400" dirty="0" err="1" smtClean="0"/>
              <a:t>х</a:t>
            </a:r>
            <a:r>
              <a:rPr lang="ru-RU" sz="4400" dirty="0" smtClean="0"/>
              <a:t> рублей,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4400" dirty="0" smtClean="0"/>
              <a:t>если из этой суммы вычесть 98500 р., то останется 65210 р. Какую сумму решил взять Петр Петрович.</a:t>
            </a:r>
            <a:endParaRPr lang="ru-RU" altLang="ru-RU" sz="4400" b="1" dirty="0">
              <a:latin typeface="Bookman Old Style" pitchFamily="18" charset="0"/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2571736" y="5214950"/>
            <a:ext cx="489664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A50021"/>
                </a:solidFill>
                <a:latin typeface="Bookman Old Style" pitchFamily="18" charset="0"/>
              </a:rPr>
              <a:t>163710</a:t>
            </a:r>
            <a:endParaRPr lang="ru-RU" altLang="ru-RU" sz="6000" b="1" dirty="0">
              <a:solidFill>
                <a:srgbClr val="A5002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69" name="Group 29"/>
          <p:cNvGraphicFramePr>
            <a:graphicFrameLocks noGrp="1"/>
          </p:cNvGraphicFramePr>
          <p:nvPr/>
        </p:nvGraphicFramePr>
        <p:xfrm>
          <a:off x="250825" y="333375"/>
          <a:ext cx="3600450" cy="922338"/>
        </p:xfrm>
        <a:graphic>
          <a:graphicData uri="http://schemas.openxmlformats.org/drawingml/2006/table">
            <a:tbl>
              <a:tblPr/>
              <a:tblGrid>
                <a:gridCol w="2016125"/>
                <a:gridCol w="1584325"/>
              </a:tblGrid>
              <a:tr h="922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Логика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alibri" pitchFamily="34" charset="0"/>
                          <a:hlinkClick r:id="" action="ppaction://noaction"/>
                        </a:rPr>
                        <a:t>200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8443" name="Picture 3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8" y="6092825"/>
            <a:ext cx="1008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132138" y="4868863"/>
            <a:ext cx="446468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0123456789</a:t>
            </a:r>
            <a:endParaRPr lang="ru-RU" sz="6000" b="1" dirty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928802"/>
            <a:ext cx="78581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Используя все девять цифр и ноль, запишите наименьшее число (цифры брать один раз). </a:t>
            </a:r>
            <a:endParaRPr lang="ru-RU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93" name="Group 29"/>
          <p:cNvGraphicFramePr>
            <a:graphicFrameLocks noGrp="1"/>
          </p:cNvGraphicFramePr>
          <p:nvPr/>
        </p:nvGraphicFramePr>
        <p:xfrm>
          <a:off x="214282" y="214290"/>
          <a:ext cx="3671887" cy="922338"/>
        </p:xfrm>
        <a:graphic>
          <a:graphicData uri="http://schemas.openxmlformats.org/drawingml/2006/table">
            <a:tbl>
              <a:tblPr/>
              <a:tblGrid>
                <a:gridCol w="2016125"/>
                <a:gridCol w="1655762"/>
              </a:tblGrid>
              <a:tr h="922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Логика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alibri" pitchFamily="34" charset="0"/>
                          <a:hlinkClick r:id="rId3" action="ppaction://hlinksldjump"/>
                        </a:rPr>
                        <a:t>300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9466" name="Picture 30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6072206"/>
            <a:ext cx="1008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8" name="Rectangle 32"/>
          <p:cNvSpPr>
            <a:spLocks/>
          </p:cNvSpPr>
          <p:nvPr/>
        </p:nvSpPr>
        <p:spPr bwMode="auto">
          <a:xfrm>
            <a:off x="428596" y="1714488"/>
            <a:ext cx="88931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4000" dirty="0" smtClean="0"/>
              <a:t>Сколько получится, если от наименьшего трехзначного числа отнять наибольшее двузначное, а затем отнять наименьшее однозначное? </a:t>
            </a:r>
            <a:endParaRPr lang="ru-RU" altLang="ru-RU" sz="4000" dirty="0"/>
          </a:p>
        </p:txBody>
      </p:sp>
      <p:sp>
        <p:nvSpPr>
          <p:cNvPr id="8" name="Rectangle 31"/>
          <p:cNvSpPr>
            <a:spLocks noChangeArrowheads="1"/>
          </p:cNvSpPr>
          <p:nvPr/>
        </p:nvSpPr>
        <p:spPr bwMode="auto">
          <a:xfrm>
            <a:off x="2571736" y="5214950"/>
            <a:ext cx="489664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A50021"/>
                </a:solidFill>
                <a:latin typeface="Bookman Old Style" pitchFamily="18" charset="0"/>
              </a:rPr>
              <a:t>1</a:t>
            </a:r>
            <a:endParaRPr lang="ru-RU" altLang="ru-RU" sz="6000" b="1" dirty="0">
              <a:solidFill>
                <a:srgbClr val="A5002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116" name="Group 28"/>
          <p:cNvGraphicFramePr>
            <a:graphicFrameLocks noGrp="1"/>
          </p:cNvGraphicFramePr>
          <p:nvPr/>
        </p:nvGraphicFramePr>
        <p:xfrm>
          <a:off x="250825" y="333375"/>
          <a:ext cx="3549650" cy="922338"/>
        </p:xfrm>
        <a:graphic>
          <a:graphicData uri="http://schemas.openxmlformats.org/drawingml/2006/table">
            <a:tbl>
              <a:tblPr/>
              <a:tblGrid>
                <a:gridCol w="2016125"/>
                <a:gridCol w="1533525"/>
              </a:tblGrid>
              <a:tr h="922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Логика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alibri" pitchFamily="34" charset="0"/>
                          <a:hlinkClick r:id="" action="ppaction://noaction"/>
                        </a:rPr>
                        <a:t>400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0490" name="Picture 29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8888" y="5876925"/>
            <a:ext cx="1008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1" name="Rectangle 57"/>
          <p:cNvSpPr>
            <a:spLocks noChangeArrowheads="1"/>
          </p:cNvSpPr>
          <p:nvPr/>
        </p:nvSpPr>
        <p:spPr bwMode="auto">
          <a:xfrm>
            <a:off x="428596" y="1214422"/>
            <a:ext cx="8351837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180975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5400" b="1" dirty="0" smtClean="0">
                <a:latin typeface="Bookman Old Style" pitchFamily="18" charset="0"/>
              </a:rPr>
              <a:t>У одной палки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5400" b="1" dirty="0" smtClean="0">
                <a:latin typeface="Bookman Old Style" pitchFamily="18" charset="0"/>
              </a:rPr>
              <a:t>2 конца.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5400" b="1" dirty="0" smtClean="0">
                <a:latin typeface="Bookman Old Style" pitchFamily="18" charset="0"/>
              </a:rPr>
              <a:t> Сколько концов у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5400" b="1" dirty="0" smtClean="0">
                <a:latin typeface="Bookman Old Style" pitchFamily="18" charset="0"/>
              </a:rPr>
              <a:t> 7 с половиной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5400" b="1" dirty="0" smtClean="0">
                <a:latin typeface="Bookman Old Style" pitchFamily="18" charset="0"/>
              </a:rPr>
              <a:t>таких палок? </a:t>
            </a:r>
            <a:endParaRPr lang="ru-RU" altLang="ru-RU" sz="5400" b="1" dirty="0">
              <a:latin typeface="Bookman Old Style" pitchFamily="18" charset="0"/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357554" y="5572140"/>
            <a:ext cx="11906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>
                <a:solidFill>
                  <a:srgbClr val="00B050"/>
                </a:solidFill>
                <a:latin typeface="Bookman Old Style" pitchFamily="18" charset="0"/>
              </a:rPr>
              <a:t>16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692696"/>
            <a:ext cx="2987824" cy="850900"/>
          </a:xfrm>
        </p:spPr>
        <p:txBody>
          <a:bodyPr/>
          <a:lstStyle/>
          <a:p>
            <a:pPr eaLnBrk="1" hangingPunct="1"/>
            <a:r>
              <a:rPr lang="ru-RU" altLang="ru-RU" sz="6000" i="1" dirty="0" smtClean="0">
                <a:latin typeface="Times New Roman" pitchFamily="18" charset="0"/>
                <a:cs typeface="Times New Roman" pitchFamily="18" charset="0"/>
              </a:rPr>
              <a:t>Правила </a:t>
            </a:r>
            <a:br>
              <a:rPr lang="ru-RU" altLang="ru-RU" sz="6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6000" i="1" dirty="0" smtClean="0">
                <a:latin typeface="Times New Roman" pitchFamily="18" charset="0"/>
                <a:cs typeface="Times New Roman" pitchFamily="18" charset="0"/>
              </a:rPr>
              <a:t>игры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39752" y="0"/>
            <a:ext cx="7128792" cy="6265118"/>
          </a:xfrm>
        </p:spPr>
        <p:txBody>
          <a:bodyPr/>
          <a:lstStyle/>
          <a:p>
            <a:pPr marL="400050" lvl="1" indent="0">
              <a:buNone/>
            </a:pPr>
            <a:endParaRPr lang="ru-RU" alt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endParaRPr lang="ru-RU" alt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endParaRPr lang="ru-RU" alt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endParaRPr lang="ru-RU" alt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endParaRPr lang="ru-RU" alt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endParaRPr lang="ru-RU" alt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endParaRPr lang="ru-RU" alt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endParaRPr lang="ru-RU" alt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1.Участники по очереди отвечают </a:t>
            </a:r>
            <a:r>
              <a:rPr lang="ru-RU" altLang="ru-RU" sz="2400" i="1" dirty="0">
                <a:latin typeface="Times New Roman" pitchFamily="18" charset="0"/>
                <a:cs typeface="Times New Roman" pitchFamily="18" charset="0"/>
              </a:rPr>
              <a:t>на вопросы 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     различной </a:t>
            </a:r>
            <a:r>
              <a:rPr lang="ru-RU" altLang="ru-RU" sz="2400" i="1" dirty="0">
                <a:latin typeface="Times New Roman" pitchFamily="18" charset="0"/>
                <a:cs typeface="Times New Roman" pitchFamily="18" charset="0"/>
              </a:rPr>
              <a:t>стоимости, выбирая тематику самостоятельно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    2.Игроки </a:t>
            </a:r>
            <a:r>
              <a:rPr lang="ru-RU" altLang="ru-RU" sz="2400" i="1" dirty="0">
                <a:latin typeface="Times New Roman" pitchFamily="18" charset="0"/>
                <a:cs typeface="Times New Roman" pitchFamily="18" charset="0"/>
              </a:rPr>
              <a:t>могут продавать за половину стоимости свои вопросы, если не знают ответа.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3.Для </a:t>
            </a:r>
            <a:r>
              <a:rPr lang="ru-RU" altLang="ru-RU" sz="2400" i="1" dirty="0">
                <a:latin typeface="Times New Roman" pitchFamily="18" charset="0"/>
                <a:cs typeface="Times New Roman" pitchFamily="18" charset="0"/>
              </a:rPr>
              <a:t>ответа на каждый вопрос отводится 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1 мин. </a:t>
            </a:r>
            <a:endParaRPr lang="ru-RU" altLang="ru-RU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4.Побеждает тот участник, который заработал больше всех баллов.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ru-RU" altLang="ru-RU" sz="2400" b="1" dirty="0" smtClean="0">
              <a:solidFill>
                <a:srgbClr val="33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ru-RU" altLang="ru-RU" sz="2400" b="1" dirty="0" smtClean="0">
              <a:solidFill>
                <a:srgbClr val="33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674" name="Picture 2" descr="Сравнение ставок по кредитам и кредитным картам от лучших банков &quot; Страница 19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468560" y="2708920"/>
            <a:ext cx="3744416" cy="374441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147304" cy="3600400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ru-RU" sz="6000" b="1" dirty="0"/>
              <a:t>Спасибо за внимание!</a:t>
            </a:r>
            <a:br>
              <a:rPr lang="ru-RU" sz="6000" b="1" dirty="0"/>
            </a:br>
            <a:r>
              <a:rPr lang="ru-RU" sz="6000" b="1" dirty="0"/>
              <a:t/>
            </a:r>
            <a:br>
              <a:rPr lang="ru-RU" sz="6000" b="1" dirty="0"/>
            </a:br>
            <a:r>
              <a:rPr lang="ru-RU" sz="6000" b="1" dirty="0"/>
              <a:t>Поздравляем победителей!</a:t>
            </a:r>
          </a:p>
        </p:txBody>
      </p:sp>
      <p:pic>
        <p:nvPicPr>
          <p:cNvPr id="3" name="Апплодисмент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221163"/>
            <a:ext cx="2305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40577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7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875" y="5949950"/>
            <a:ext cx="2303463" cy="5715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latin typeface="Arial" charset="0"/>
                <a:hlinkClick r:id="" action="ppaction://noaction"/>
              </a:rPr>
              <a:t>пауза</a:t>
            </a:r>
            <a:endParaRPr lang="ru-RU" sz="4000" dirty="0" smtClean="0">
              <a:latin typeface="Arial" charset="0"/>
            </a:endParaRPr>
          </a:p>
        </p:txBody>
      </p:sp>
      <p:graphicFrame>
        <p:nvGraphicFramePr>
          <p:cNvPr id="7306" name="Group 138"/>
          <p:cNvGraphicFramePr>
            <a:graphicFrameLocks noGrp="1"/>
          </p:cNvGraphicFramePr>
          <p:nvPr>
            <p:ph idx="1"/>
          </p:nvPr>
        </p:nvGraphicFramePr>
        <p:xfrm>
          <a:off x="323528" y="692696"/>
          <a:ext cx="8640959" cy="4098068"/>
        </p:xfrm>
        <a:graphic>
          <a:graphicData uri="http://schemas.openxmlformats.org/drawingml/2006/table">
            <a:tbl>
              <a:tblPr/>
              <a:tblGrid>
                <a:gridCol w="2116902"/>
                <a:gridCol w="1511834"/>
                <a:gridCol w="1663518"/>
                <a:gridCol w="1738527"/>
                <a:gridCol w="1610178"/>
              </a:tblGrid>
              <a:tr h="1145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Цифры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числа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hlinkClick r:id="rId3" action="ppaction://hlinksldjump"/>
                        </a:rPr>
                        <a:t>100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Bookman Old Style" pitchFamily="18" charset="0"/>
                          <a:hlinkClick r:id="rId4" action="ppaction://hlinksldjump"/>
                        </a:rPr>
                        <a:t>200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Bookman Old Style" pitchFamily="18" charset="0"/>
                          <a:hlinkClick r:id="rId5" action="ppaction://hlinksldjump"/>
                        </a:rPr>
                        <a:t>300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Bookman Old Style" pitchFamily="18" charset="0"/>
                          <a:hlinkClick r:id="rId6" action="ppaction://hlinksldjump"/>
                        </a:rPr>
                        <a:t>400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  <a:tr h="972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Задачки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Bookman Old Style" pitchFamily="18" charset="0"/>
                          <a:hlinkClick r:id="rId7" action="ppaction://hlinksldjump"/>
                        </a:rPr>
                        <a:t>100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Bookman Old Style" pitchFamily="18" charset="0"/>
                          <a:hlinkClick r:id="rId8" action="ppaction://hlinksldjump"/>
                        </a:rPr>
                        <a:t>200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Bookman Old Style" pitchFamily="18" charset="0"/>
                          <a:hlinkClick r:id="rId9" action="ppaction://hlinksldjump"/>
                        </a:rPr>
                        <a:t>300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Bookman Old Style" pitchFamily="18" charset="0"/>
                          <a:hlinkClick r:id="rId10" action="ppaction://hlinksldjump"/>
                        </a:rPr>
                        <a:t>400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  <a:tr h="10084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Смекалка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Bookman Old Style" pitchFamily="18" charset="0"/>
                          <a:hlinkClick r:id="rId11" action="ppaction://hlinksldjump"/>
                        </a:rPr>
                        <a:t>100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Bookman Old Style" pitchFamily="18" charset="0"/>
                          <a:hlinkClick r:id="rId12" action="ppaction://hlinksldjump"/>
                        </a:rPr>
                        <a:t>200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Bookman Old Style" pitchFamily="18" charset="0"/>
                          <a:hlinkClick r:id="rId13" action="ppaction://hlinksldjump"/>
                        </a:rPr>
                        <a:t>300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Bookman Old Style" pitchFamily="18" charset="0"/>
                          <a:hlinkClick r:id="rId14" action="ppaction://hlinksldjump"/>
                        </a:rPr>
                        <a:t>400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  <a:tr h="972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Логика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Bookman Old Style" pitchFamily="18" charset="0"/>
                          <a:hlinkClick r:id="rId15" action="ppaction://hlinksldjump"/>
                        </a:rPr>
                        <a:t>100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Bookman Old Style" pitchFamily="18" charset="0"/>
                          <a:hlinkClick r:id="rId16" action="ppaction://hlinksldjump"/>
                        </a:rPr>
                        <a:t>200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Bookman Old Style" pitchFamily="18" charset="0"/>
                          <a:hlinkClick r:id="rId17" action="ppaction://hlinksldjump"/>
                        </a:rPr>
                        <a:t>300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Bookman Old Style" pitchFamily="18" charset="0"/>
                          <a:hlinkClick r:id="rId18" action="ppaction://hlinksldjump"/>
                        </a:rPr>
                        <a:t>400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4138" name="Picture 131">
            <a:hlinkClick r:id="rId19" action="ppaction://hlinksldjump"/>
          </p:cNvPr>
          <p:cNvPicPr>
            <a:picLocks noChangeAspect="1" noChangeArrowheads="1" noCrop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6092825"/>
            <a:ext cx="1008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84" name="Group 28"/>
          <p:cNvGraphicFramePr>
            <a:graphicFrameLocks noGrp="1"/>
          </p:cNvGraphicFramePr>
          <p:nvPr/>
        </p:nvGraphicFramePr>
        <p:xfrm>
          <a:off x="250825" y="260350"/>
          <a:ext cx="3455988" cy="1089025"/>
        </p:xfrm>
        <a:graphic>
          <a:graphicData uri="http://schemas.openxmlformats.org/drawingml/2006/table">
            <a:tbl>
              <a:tblPr/>
              <a:tblGrid>
                <a:gridCol w="2016125"/>
                <a:gridCol w="1439863"/>
              </a:tblGrid>
              <a:tr h="1089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Цифры и числа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hlinkClick r:id="rId3" action="ppaction://hlinksldjump"/>
                        </a:rPr>
                        <a:t>100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130" name="Picture 32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8" y="6092825"/>
            <a:ext cx="1008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89" name="Rectangle 33"/>
          <p:cNvSpPr>
            <a:spLocks noChangeArrowheads="1"/>
          </p:cNvSpPr>
          <p:nvPr/>
        </p:nvSpPr>
        <p:spPr bwMode="auto">
          <a:xfrm>
            <a:off x="323850" y="1412875"/>
            <a:ext cx="842486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 smtClean="0"/>
              <a:t>Два бизнесмена поспорили: кто получит больше прибыли. Один получил от продажи своих товаров 5000р., а его расходы составили 3000р. Другой наторговал на 1000 р. меньше, но и затратил своих денег всего 2000 р. Кто выиграл спор?</a:t>
            </a: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70690" name="Rectangle 34"/>
          <p:cNvSpPr>
            <a:spLocks noChangeArrowheads="1"/>
          </p:cNvSpPr>
          <p:nvPr/>
        </p:nvSpPr>
        <p:spPr bwMode="auto">
          <a:xfrm>
            <a:off x="5929322" y="357166"/>
            <a:ext cx="27414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никто</a:t>
            </a:r>
            <a:endParaRPr lang="ru-RU" sz="6000" b="1" dirty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65" name="Group 37"/>
          <p:cNvGraphicFramePr>
            <a:graphicFrameLocks noGrp="1"/>
          </p:cNvGraphicFramePr>
          <p:nvPr/>
        </p:nvGraphicFramePr>
        <p:xfrm>
          <a:off x="179388" y="260350"/>
          <a:ext cx="3600450" cy="1737360"/>
        </p:xfrm>
        <a:graphic>
          <a:graphicData uri="http://schemas.openxmlformats.org/drawingml/2006/table">
            <a:tbl>
              <a:tblPr/>
              <a:tblGrid>
                <a:gridCol w="2016125"/>
                <a:gridCol w="1584325"/>
              </a:tblGrid>
              <a:tr h="1089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Цифры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alibri" pitchFamily="34" charset="0"/>
                          <a:hlinkClick r:id="rId3" action="ppaction://hlinksldjump"/>
                        </a:rPr>
                        <a:t>200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6154" name="Picture 38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868" y="6335712"/>
            <a:ext cx="1008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Rectangle 40"/>
          <p:cNvSpPr>
            <a:spLocks noChangeArrowheads="1"/>
          </p:cNvSpPr>
          <p:nvPr/>
        </p:nvSpPr>
        <p:spPr bwMode="auto">
          <a:xfrm>
            <a:off x="357158" y="1857364"/>
            <a:ext cx="8572528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4000" dirty="0" smtClean="0"/>
              <a:t>              Костюм стоит 110     долларов. Сколько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4000" dirty="0" smtClean="0"/>
              <a:t> рублей надо заплатить за этот костюм, если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4000" dirty="0" smtClean="0"/>
              <a:t>курс рубля по отношению к доллару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4000" dirty="0" smtClean="0"/>
              <a:t>составляет 29. Т.е. 1 доллар = 29 рублей.</a:t>
            </a:r>
            <a:endParaRPr lang="ru-RU" altLang="ru-RU" sz="4000" dirty="0">
              <a:latin typeface="Arial" charset="0"/>
            </a:endParaRPr>
          </a:p>
        </p:txBody>
      </p:sp>
      <p:sp>
        <p:nvSpPr>
          <p:cNvPr id="73769" name="Rectangle 41"/>
          <p:cNvSpPr>
            <a:spLocks noChangeArrowheads="1"/>
          </p:cNvSpPr>
          <p:nvPr/>
        </p:nvSpPr>
        <p:spPr bwMode="auto">
          <a:xfrm>
            <a:off x="5572132" y="642918"/>
            <a:ext cx="221727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latin typeface="Bookman Old Style" pitchFamily="18" charset="0"/>
              </a:rPr>
              <a:t>3190</a:t>
            </a:r>
            <a:endParaRPr lang="ru-RU" altLang="ru-RU" sz="6000" b="1" dirty="0"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29" name="Group 25"/>
          <p:cNvGraphicFramePr>
            <a:graphicFrameLocks noGrp="1"/>
          </p:cNvGraphicFramePr>
          <p:nvPr/>
        </p:nvGraphicFramePr>
        <p:xfrm>
          <a:off x="250825" y="260350"/>
          <a:ext cx="3671888" cy="1089025"/>
        </p:xfrm>
        <a:graphic>
          <a:graphicData uri="http://schemas.openxmlformats.org/drawingml/2006/table">
            <a:tbl>
              <a:tblPr/>
              <a:tblGrid>
                <a:gridCol w="2016125"/>
                <a:gridCol w="1655763"/>
              </a:tblGrid>
              <a:tr h="1089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Цифры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числа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alibri" pitchFamily="34" charset="0"/>
                          <a:hlinkClick r:id="rId3" action="ppaction://hlinksldjump"/>
                        </a:rPr>
                        <a:t>300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7178" name="Picture 26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8" y="6092825"/>
            <a:ext cx="1008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Rectangle 27"/>
          <p:cNvSpPr>
            <a:spLocks noChangeArrowheads="1"/>
          </p:cNvSpPr>
          <p:nvPr/>
        </p:nvSpPr>
        <p:spPr bwMode="auto">
          <a:xfrm>
            <a:off x="250825" y="1341438"/>
            <a:ext cx="8604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4400" dirty="0" smtClean="0"/>
              <a:t>Два друга решили заработать. Они купили в киоске 100 газет по 3 р. За газету и стали продавать их по 5 р. За штуку. Какой доход получат ребята, когда продадут все газеты?</a:t>
            </a:r>
            <a:endParaRPr lang="ru-RU" altLang="ru-RU" sz="4400" b="1" dirty="0">
              <a:latin typeface="Bookman Old Style" pitchFamily="18" charset="0"/>
            </a:endParaRPr>
          </a:p>
        </p:txBody>
      </p:sp>
      <p:sp>
        <p:nvSpPr>
          <p:cNvPr id="72732" name="Rectangle 28"/>
          <p:cNvSpPr>
            <a:spLocks noChangeArrowheads="1"/>
          </p:cNvSpPr>
          <p:nvPr/>
        </p:nvSpPr>
        <p:spPr bwMode="auto">
          <a:xfrm>
            <a:off x="900113" y="5157788"/>
            <a:ext cx="170912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00B050"/>
                </a:solidFill>
                <a:latin typeface="Bookman Old Style" pitchFamily="18" charset="0"/>
              </a:rPr>
              <a:t>200</a:t>
            </a:r>
            <a:r>
              <a:rPr lang="ru-RU" altLang="ru-RU" sz="6000" b="1" dirty="0">
                <a:solidFill>
                  <a:srgbClr val="A50021"/>
                </a:solidFill>
                <a:latin typeface="Bookman Old Style" pitchFamily="18" charset="0"/>
              </a:rPr>
              <a:t/>
            </a:r>
            <a:br>
              <a:rPr lang="ru-RU" altLang="ru-RU" sz="6000" b="1" dirty="0">
                <a:solidFill>
                  <a:srgbClr val="A50021"/>
                </a:solidFill>
                <a:latin typeface="Bookman Old Style" pitchFamily="18" charset="0"/>
              </a:rPr>
            </a:br>
            <a:endParaRPr lang="ru-RU" altLang="ru-RU" sz="6000" b="1" dirty="0">
              <a:solidFill>
                <a:srgbClr val="A5002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28" name="Group 28"/>
          <p:cNvGraphicFramePr>
            <a:graphicFrameLocks noGrp="1"/>
          </p:cNvGraphicFramePr>
          <p:nvPr/>
        </p:nvGraphicFramePr>
        <p:xfrm>
          <a:off x="250825" y="333375"/>
          <a:ext cx="3549650" cy="1371600"/>
        </p:xfrm>
        <a:graphic>
          <a:graphicData uri="http://schemas.openxmlformats.org/drawingml/2006/table">
            <a:tbl>
              <a:tblPr/>
              <a:tblGrid>
                <a:gridCol w="2016125"/>
                <a:gridCol w="1533525"/>
              </a:tblGrid>
              <a:tr h="1089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Цифры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alibri" pitchFamily="34" charset="0"/>
                          <a:hlinkClick r:id="rId3" action="ppaction://hlinksldjump"/>
                        </a:rPr>
                        <a:t>400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8202" name="Picture 29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525" y="5949950"/>
            <a:ext cx="10080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30"/>
          <p:cNvSpPr>
            <a:spLocks noChangeArrowheads="1"/>
          </p:cNvSpPr>
          <p:nvPr/>
        </p:nvSpPr>
        <p:spPr bwMode="auto">
          <a:xfrm>
            <a:off x="0" y="1643050"/>
            <a:ext cx="9144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4800" dirty="0" smtClean="0"/>
              <a:t>Лиса купила у пчел 100кг меда за 1000р., а на рынке стала продавать его по 12 р. За килограмм. Какой доход получит лиса, когда продаст весь мед?</a:t>
            </a:r>
            <a:endParaRPr lang="ru-RU" altLang="ru-RU" sz="4800" b="1" dirty="0">
              <a:latin typeface="Bookman Old Style" pitchFamily="18" charset="0"/>
            </a:endParaRPr>
          </a:p>
        </p:txBody>
      </p:sp>
      <p:sp>
        <p:nvSpPr>
          <p:cNvPr id="76831" name="Rectangle 31"/>
          <p:cNvSpPr>
            <a:spLocks noChangeArrowheads="1"/>
          </p:cNvSpPr>
          <p:nvPr/>
        </p:nvSpPr>
        <p:spPr bwMode="auto">
          <a:xfrm>
            <a:off x="468313" y="5589588"/>
            <a:ext cx="17091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 smtClean="0">
                <a:latin typeface="Bookman Old Style" pitchFamily="18" charset="0"/>
              </a:rPr>
              <a:t>200</a:t>
            </a:r>
            <a:endParaRPr lang="ru-RU" sz="6000" b="1" dirty="0"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52" name="Group 28"/>
          <p:cNvGraphicFramePr>
            <a:graphicFrameLocks noGrp="1"/>
          </p:cNvGraphicFramePr>
          <p:nvPr/>
        </p:nvGraphicFramePr>
        <p:xfrm>
          <a:off x="250825" y="404813"/>
          <a:ext cx="3455988" cy="922337"/>
        </p:xfrm>
        <a:graphic>
          <a:graphicData uri="http://schemas.openxmlformats.org/drawingml/2006/table">
            <a:tbl>
              <a:tblPr/>
              <a:tblGrid>
                <a:gridCol w="2016125"/>
                <a:gridCol w="1439863"/>
              </a:tblGrid>
              <a:tr h="9223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Задачки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alibri" pitchFamily="34" charset="0"/>
                          <a:hlinkClick r:id="rId3" action="ppaction://hlinksldjump"/>
                        </a:rPr>
                        <a:t>100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9226" name="Picture 29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8" y="6092825"/>
            <a:ext cx="1008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55" name="Rectangle 31"/>
          <p:cNvSpPr>
            <a:spLocks noChangeArrowheads="1"/>
          </p:cNvSpPr>
          <p:nvPr/>
        </p:nvSpPr>
        <p:spPr bwMode="auto">
          <a:xfrm>
            <a:off x="2268538" y="5365750"/>
            <a:ext cx="109837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90</a:t>
            </a:r>
            <a:endParaRPr lang="ru-RU" sz="5400" b="1" dirty="0"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1500174"/>
            <a:ext cx="77867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 холле банка весят часы с боем. Они отбивают полные часы и одним ударом полчаса. Сколько ударов в сутки они делают?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77" name="Group 29"/>
          <p:cNvGraphicFramePr>
            <a:graphicFrameLocks noGrp="1"/>
          </p:cNvGraphicFramePr>
          <p:nvPr/>
        </p:nvGraphicFramePr>
        <p:xfrm>
          <a:off x="323850" y="333375"/>
          <a:ext cx="3600450" cy="922338"/>
        </p:xfrm>
        <a:graphic>
          <a:graphicData uri="http://schemas.openxmlformats.org/drawingml/2006/table">
            <a:tbl>
              <a:tblPr/>
              <a:tblGrid>
                <a:gridCol w="2016125"/>
                <a:gridCol w="1584325"/>
              </a:tblGrid>
              <a:tr h="922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Задачки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alibri" pitchFamily="34" charset="0"/>
                          <a:hlinkClick r:id="rId3" action="ppaction://hlinksldjump"/>
                        </a:rPr>
                        <a:t>200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0250" name="Picture 30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8" y="6092825"/>
            <a:ext cx="1008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1" name="Rectangle 31"/>
          <p:cNvSpPr>
            <a:spLocks noChangeArrowheads="1"/>
          </p:cNvSpPr>
          <p:nvPr/>
        </p:nvSpPr>
        <p:spPr bwMode="auto">
          <a:xfrm>
            <a:off x="1357258" y="785794"/>
            <a:ext cx="7786742" cy="4819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ru-RU" sz="2400" dirty="0" smtClean="0"/>
              <a:t>                                       На диаграмме показано количество                         SMS, присланных слушателями за каждый час</a:t>
            </a:r>
          </a:p>
          <a:p>
            <a:pPr>
              <a:buNone/>
            </a:pPr>
            <a:r>
              <a:rPr lang="ru-RU" sz="2400" dirty="0" smtClean="0"/>
              <a:t>четырёхчасового эфира программы по заявкам на радио. Определите, на сколько больше сообщений</a:t>
            </a:r>
          </a:p>
          <a:p>
            <a:pPr>
              <a:buNone/>
            </a:pPr>
            <a:r>
              <a:rPr lang="ru-RU" sz="2400" dirty="0" smtClean="0"/>
              <a:t>было прислано за последние два часа программы</a:t>
            </a:r>
          </a:p>
          <a:p>
            <a:pPr>
              <a:buNone/>
            </a:pPr>
            <a:r>
              <a:rPr lang="ru-RU" sz="2400" dirty="0" smtClean="0"/>
              <a:t>по сравнению с первыми </a:t>
            </a:r>
          </a:p>
          <a:p>
            <a:r>
              <a:rPr lang="ru-RU" sz="2400" dirty="0" smtClean="0"/>
              <a:t>двумя часами этой программы.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dirty="0" smtClean="0">
                <a:latin typeface="Bookman Old Style" pitchFamily="18" charset="0"/>
              </a:rPr>
              <a:t> </a:t>
            </a:r>
            <a:r>
              <a:rPr lang="ru-RU" altLang="ru-RU" sz="6000" b="1" dirty="0">
                <a:solidFill>
                  <a:schemeClr val="bg2"/>
                </a:solidFill>
                <a:latin typeface="Bookman Old Style" pitchFamily="18" charset="0"/>
              </a:rPr>
              <a:t/>
            </a:r>
            <a:br>
              <a:rPr lang="ru-RU" altLang="ru-RU" sz="6000" b="1" dirty="0">
                <a:solidFill>
                  <a:schemeClr val="bg2"/>
                </a:solidFill>
                <a:latin typeface="Bookman Old Style" pitchFamily="18" charset="0"/>
              </a:rPr>
            </a:br>
            <a:endParaRPr lang="ru-RU" altLang="ru-RU" sz="6000" b="1" dirty="0">
              <a:solidFill>
                <a:schemeClr val="bg2"/>
              </a:solidFill>
              <a:latin typeface="Bookman Old Style" pitchFamily="18" charset="0"/>
            </a:endParaRPr>
          </a:p>
        </p:txBody>
      </p:sp>
      <p:sp>
        <p:nvSpPr>
          <p:cNvPr id="78881" name="Rectangle 33"/>
          <p:cNvSpPr>
            <a:spLocks noChangeArrowheads="1"/>
          </p:cNvSpPr>
          <p:nvPr/>
        </p:nvSpPr>
        <p:spPr bwMode="auto">
          <a:xfrm>
            <a:off x="6012160" y="5482431"/>
            <a:ext cx="1265090" cy="123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15</a:t>
            </a:r>
            <a:endParaRPr lang="ru-RU" sz="6000" b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21507" name="Picture 3" descr="http://sdamgia.ru/get_file?id=35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663" y="3714752"/>
            <a:ext cx="3809057" cy="314324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81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</TotalTime>
  <Words>598</Words>
  <Application>Microsoft Office PowerPoint</Application>
  <PresentationFormat>Экран (4:3)</PresentationFormat>
  <Paragraphs>139</Paragraphs>
  <Slides>20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Правила  игры</vt:lpstr>
      <vt:lpstr>пауза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Спасибо за внимание!  Поздравляем победителей!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ПОВТОРИТЕЛЬНО-ОБОБЩАЮЩИЙ   УРОК для5 КЛАССА</dc:title>
  <dc:creator>Юра</dc:creator>
  <cp:lastModifiedBy>Щкола</cp:lastModifiedBy>
  <cp:revision>146</cp:revision>
  <dcterms:created xsi:type="dcterms:W3CDTF">2009-05-16T18:04:39Z</dcterms:created>
  <dcterms:modified xsi:type="dcterms:W3CDTF">2014-12-12T05:45:03Z</dcterms:modified>
</cp:coreProperties>
</file>