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720502-8634-44FB-9E5A-7BF7D8D363A0}" type="datetimeFigureOut">
              <a:rPr lang="ru-RU" smtClean="0"/>
              <a:t>08.03.2012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EAA95B-79FC-4C2E-BF1D-0FB3D0214DC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dirty="0" smtClean="0"/>
              <a:t>«Общество»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Практикум по </a:t>
            </a:r>
            <a:r>
              <a:rPr lang="ru-RU" dirty="0" smtClean="0"/>
              <a:t>теме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642194"/>
          </a:xfrm>
        </p:spPr>
        <p:txBody>
          <a:bodyPr>
            <a:noAutofit/>
          </a:bodyPr>
          <a:lstStyle/>
          <a:p>
            <a:r>
              <a:rPr lang="ru-RU" sz="4000" dirty="0" smtClean="0"/>
              <a:t>Что является отличительной чертой </a:t>
            </a:r>
            <a:r>
              <a:rPr lang="ru-RU" sz="4000" u="sng" dirty="0" smtClean="0"/>
              <a:t>индустриального общества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sz="3200" dirty="0"/>
              <a:t>  1) приоритет ценностей коллективизма </a:t>
            </a:r>
          </a:p>
          <a:p>
            <a:pPr>
              <a:buNone/>
            </a:pPr>
            <a:r>
              <a:rPr lang="ru-RU" sz="3200" dirty="0"/>
              <a:t>  2) превращение науки в общественный институт </a:t>
            </a:r>
          </a:p>
          <a:p>
            <a:pPr>
              <a:buNone/>
            </a:pPr>
            <a:r>
              <a:rPr lang="ru-RU" sz="3200" dirty="0"/>
              <a:t>  3) низкая социальная мобильность </a:t>
            </a:r>
          </a:p>
          <a:p>
            <a:pPr>
              <a:buNone/>
            </a:pPr>
            <a:r>
              <a:rPr lang="ru-RU" sz="3200" dirty="0"/>
              <a:t>  4) широкое использование компьютерных технологий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3010346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Сколько благ человек потребляет столько и должно быть произведено. Такая установка характерна для общества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996952"/>
            <a:ext cx="6851104" cy="3600400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</a:t>
            </a:r>
            <a:r>
              <a:rPr lang="ru-RU" sz="3200" dirty="0"/>
              <a:t>1) индустриального </a:t>
            </a:r>
          </a:p>
          <a:p>
            <a:pPr>
              <a:buNone/>
            </a:pPr>
            <a:r>
              <a:rPr lang="ru-RU" sz="3200" dirty="0"/>
              <a:t>  2) массового </a:t>
            </a:r>
          </a:p>
          <a:p>
            <a:pPr>
              <a:buNone/>
            </a:pPr>
            <a:r>
              <a:rPr lang="ru-RU" sz="3200" dirty="0"/>
              <a:t>  3) традиционного </a:t>
            </a:r>
          </a:p>
          <a:p>
            <a:pPr>
              <a:buNone/>
            </a:pPr>
            <a:r>
              <a:rPr lang="ru-RU" sz="3200" dirty="0"/>
              <a:t>  4) информационного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Работник заинтересован в том, чтобы больше заработать. Для этого он готов трудиться более интенсивно, сократив время отдыха. Такие установки характерны для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3861048"/>
            <a:ext cx="7077472" cy="2592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1</a:t>
            </a:r>
            <a:r>
              <a:rPr lang="ru-RU" dirty="0"/>
              <a:t>) традиционного общества </a:t>
            </a:r>
          </a:p>
          <a:p>
            <a:pPr>
              <a:buNone/>
            </a:pPr>
            <a:r>
              <a:rPr lang="ru-RU" dirty="0"/>
              <a:t>  2) индустриальной цивилизации </a:t>
            </a:r>
          </a:p>
          <a:p>
            <a:pPr>
              <a:buNone/>
            </a:pPr>
            <a:r>
              <a:rPr lang="ru-RU" dirty="0"/>
              <a:t>  3) аграрной цивилизации </a:t>
            </a:r>
          </a:p>
          <a:p>
            <a:pPr>
              <a:buNone/>
            </a:pPr>
            <a:r>
              <a:rPr lang="ru-RU" dirty="0"/>
              <a:t>  4) феодального общества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Такие установки трудовой этики, как предпочтение отдыха труду, стремление зарабатывать не больше, чем это необходимо для удовлетворения основных потребностей, характерны для общества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3717032"/>
            <a:ext cx="7139136" cy="2808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3200" dirty="0"/>
              <a:t>  1) индустриального</a:t>
            </a:r>
          </a:p>
          <a:p>
            <a:pPr>
              <a:buNone/>
            </a:pPr>
            <a:r>
              <a:rPr lang="ru-RU" sz="3200" dirty="0"/>
              <a:t>  2) массового </a:t>
            </a:r>
          </a:p>
          <a:p>
            <a:pPr>
              <a:buNone/>
            </a:pPr>
            <a:r>
              <a:rPr lang="ru-RU" sz="3200" dirty="0"/>
              <a:t>  3) традиционного </a:t>
            </a:r>
          </a:p>
          <a:p>
            <a:pPr>
              <a:buNone/>
            </a:pPr>
            <a:r>
              <a:rPr lang="ru-RU" sz="3200" dirty="0"/>
              <a:t>  4) информационного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ru-RU" dirty="0" smtClean="0"/>
              <a:t>Переход к постиндустриальному обществу характеризуется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444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1) формированием рыночной экономики </a:t>
            </a:r>
          </a:p>
          <a:p>
            <a:pPr>
              <a:buNone/>
            </a:pPr>
            <a:r>
              <a:rPr lang="ru-RU" dirty="0"/>
              <a:t>  2) ограничением социальной мобильности </a:t>
            </a:r>
          </a:p>
          <a:p>
            <a:pPr>
              <a:buNone/>
            </a:pPr>
            <a:r>
              <a:rPr lang="ru-RU" dirty="0"/>
              <a:t>  3) развитием средств массовой коммуникации </a:t>
            </a:r>
          </a:p>
          <a:p>
            <a:pPr>
              <a:buNone/>
            </a:pPr>
            <a:r>
              <a:rPr lang="ru-RU" dirty="0"/>
              <a:t>  4) организацией фабричного производства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Возникновение транснациональных корпораций в современном обществе, развитие международной торговли служат проявлением тенденции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3645024"/>
            <a:ext cx="6779096" cy="28083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1) модернизации </a:t>
            </a:r>
          </a:p>
          <a:p>
            <a:pPr>
              <a:buNone/>
            </a:pPr>
            <a:r>
              <a:rPr lang="ru-RU" dirty="0"/>
              <a:t>  2) глобализации </a:t>
            </a:r>
          </a:p>
          <a:p>
            <a:pPr>
              <a:buNone/>
            </a:pPr>
            <a:r>
              <a:rPr lang="ru-RU" dirty="0"/>
              <a:t>  3) демократизации </a:t>
            </a:r>
          </a:p>
          <a:p>
            <a:pPr>
              <a:buNone/>
            </a:pPr>
            <a:r>
              <a:rPr lang="ru-RU" dirty="0"/>
              <a:t>  4) информатизации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Верны </a:t>
            </a:r>
            <a:r>
              <a:rPr lang="ru-RU" sz="3100" dirty="0"/>
              <a:t>ли следующие суждения? </a:t>
            </a:r>
            <a:br>
              <a:rPr lang="ru-RU" sz="3100" dirty="0"/>
            </a:br>
            <a:r>
              <a:rPr lang="ru-RU" sz="3100" dirty="0"/>
              <a:t> </a:t>
            </a:r>
            <a:r>
              <a:rPr lang="ru-RU" sz="3100" b="1" dirty="0"/>
              <a:t> А. </a:t>
            </a:r>
            <a:r>
              <a:rPr lang="ru-RU" sz="3100" dirty="0"/>
              <a:t>Разрушение прежних общественных отношений и возникновение качественно новых – характерный признак социальной революции.</a:t>
            </a:r>
            <a:br>
              <a:rPr lang="ru-RU" sz="3100" dirty="0"/>
            </a:br>
            <a:r>
              <a:rPr lang="ru-RU" sz="3100" dirty="0"/>
              <a:t>  </a:t>
            </a:r>
            <a:r>
              <a:rPr lang="ru-RU" sz="3100" b="1" dirty="0"/>
              <a:t>Б. </a:t>
            </a:r>
            <a:r>
              <a:rPr lang="ru-RU" sz="3100" dirty="0"/>
              <a:t>Разновидность социальных революций - революции научные и технические, приводящие к возникновению принципиально новых способов взаимодействия человека с природой.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4725144"/>
            <a:ext cx="6851104" cy="187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1</a:t>
            </a:r>
            <a:r>
              <a:rPr lang="ru-RU" sz="2400" dirty="0"/>
              <a:t>) верно только А</a:t>
            </a:r>
          </a:p>
          <a:p>
            <a:pPr>
              <a:buNone/>
            </a:pPr>
            <a:r>
              <a:rPr lang="ru-RU" sz="2400" dirty="0"/>
              <a:t>  2) верно только Б</a:t>
            </a:r>
          </a:p>
          <a:p>
            <a:pPr>
              <a:buNone/>
            </a:pPr>
            <a:r>
              <a:rPr lang="ru-RU" sz="2400" dirty="0"/>
              <a:t>  3) верны оба суждения</a:t>
            </a:r>
          </a:p>
          <a:p>
            <a:pPr>
              <a:buNone/>
            </a:pPr>
            <a:r>
              <a:rPr lang="ru-RU" sz="2400" dirty="0"/>
              <a:t>  4) оба суждения неверны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Верны </a:t>
            </a:r>
            <a:r>
              <a:rPr lang="ru-RU" sz="3600" dirty="0"/>
              <a:t>ли следующие суждения об общественных изменениях?</a:t>
            </a:r>
            <a:br>
              <a:rPr lang="ru-RU" sz="3600" dirty="0"/>
            </a:br>
            <a:r>
              <a:rPr lang="ru-RU" sz="3600" dirty="0"/>
              <a:t> </a:t>
            </a:r>
            <a:r>
              <a:rPr lang="ru-RU" sz="3600" b="1" dirty="0"/>
              <a:t>А. </a:t>
            </a:r>
            <a:r>
              <a:rPr lang="ru-RU" sz="3600" dirty="0"/>
              <a:t>Революции выступают в качестве наиболее болезненных для людей форм общественных изменений.</a:t>
            </a:r>
            <a:br>
              <a:rPr lang="ru-RU" sz="3600" dirty="0"/>
            </a:br>
            <a:r>
              <a:rPr lang="ru-RU" sz="3600" b="1" dirty="0"/>
              <a:t> Б. </a:t>
            </a:r>
            <a:r>
              <a:rPr lang="ru-RU" sz="3600" dirty="0"/>
              <a:t>Реформа представляет собой изменение в общественной жизни, как правило, инициируемое и осуществляемое властью.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4725144"/>
            <a:ext cx="6347048" cy="187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1) верно только А</a:t>
            </a:r>
          </a:p>
          <a:p>
            <a:pPr>
              <a:buNone/>
            </a:pPr>
            <a:r>
              <a:rPr lang="ru-RU" sz="2400" dirty="0" smtClean="0"/>
              <a:t>  2) верно только Б</a:t>
            </a:r>
          </a:p>
          <a:p>
            <a:pPr>
              <a:buNone/>
            </a:pPr>
            <a:r>
              <a:rPr lang="ru-RU" sz="2400" dirty="0" smtClean="0"/>
              <a:t>  3) верны оба суждения</a:t>
            </a:r>
          </a:p>
          <a:p>
            <a:pPr>
              <a:buNone/>
            </a:pPr>
            <a:r>
              <a:rPr lang="ru-RU" sz="2400" dirty="0" smtClean="0"/>
              <a:t>  4) оба суждения неверны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</a:t>
            </a:r>
            <a:r>
              <a:rPr lang="ru-RU" sz="5400" b="1" dirty="0" smtClean="0"/>
              <a:t>Модернизация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4800" dirty="0" smtClean="0"/>
              <a:t> </a:t>
            </a:r>
            <a:r>
              <a:rPr lang="ru-RU" sz="3200" dirty="0" smtClean="0"/>
              <a:t>(франц. </a:t>
            </a:r>
            <a:r>
              <a:rPr lang="ru-RU" sz="3200" dirty="0" err="1" smtClean="0"/>
              <a:t>modernisation</a:t>
            </a:r>
            <a:r>
              <a:rPr lang="ru-RU" sz="3200" dirty="0" smtClean="0"/>
              <a:t>, от </a:t>
            </a:r>
            <a:r>
              <a:rPr lang="ru-RU" sz="3200" dirty="0" err="1" smtClean="0"/>
              <a:t>moderne</a:t>
            </a:r>
            <a:r>
              <a:rPr lang="ru-RU" sz="3200" dirty="0" smtClean="0"/>
              <a:t> — новейший, современный</a:t>
            </a:r>
            <a:r>
              <a:rPr lang="ru-RU" sz="4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ru-RU" sz="4800" dirty="0" smtClean="0"/>
              <a:t>   </a:t>
            </a:r>
            <a:r>
              <a:rPr lang="ru-RU" sz="4400" dirty="0" smtClean="0"/>
              <a:t>изменение в соответствии с новейшими, современными требованиями и нормами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4000" dirty="0"/>
              <a:t>Найдите в приведенном списке черты, присущие процессу </a:t>
            </a:r>
            <a:r>
              <a:rPr lang="ru-RU" sz="4000" dirty="0" smtClean="0"/>
              <a:t>модернизации</a:t>
            </a:r>
            <a:r>
              <a:rPr lang="ru-RU" sz="4000" dirty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88432"/>
          </a:xfrm>
        </p:spPr>
        <p:txBody>
          <a:bodyPr>
            <a:normAutofit lnSpcReduction="10000"/>
          </a:bodyPr>
          <a:lstStyle/>
          <a:p>
            <a:pPr marL="1428750" lvl="2" indent="-514350">
              <a:buFont typeface="+mj-lt"/>
              <a:buAutoNum type="arabicParenR"/>
            </a:pPr>
            <a:r>
              <a:rPr lang="ru-RU" sz="3000" dirty="0"/>
              <a:t>осуществление промышленного переворота</a:t>
            </a:r>
          </a:p>
          <a:p>
            <a:pPr marL="1428750" lvl="2" indent="-514350">
              <a:buFont typeface="+mj-lt"/>
              <a:buAutoNum type="arabicParenR"/>
            </a:pPr>
            <a:r>
              <a:rPr lang="ru-RU" sz="3000" dirty="0"/>
              <a:t>господство государства над обществом и общества над лично­стью</a:t>
            </a:r>
          </a:p>
          <a:p>
            <a:pPr marL="1428750" lvl="2" indent="-514350">
              <a:buFont typeface="+mj-lt"/>
              <a:buAutoNum type="arabicParenR"/>
            </a:pPr>
            <a:r>
              <a:rPr lang="ru-RU" sz="3000" dirty="0"/>
              <a:t>невысокий уровень социальной мобильности</a:t>
            </a:r>
          </a:p>
          <a:p>
            <a:pPr marL="1428750" lvl="2" indent="-514350">
              <a:buFont typeface="+mj-lt"/>
              <a:buAutoNum type="arabicParenR"/>
            </a:pPr>
            <a:r>
              <a:rPr lang="ru-RU" sz="3000" dirty="0"/>
              <a:t>формирование рыночного хозяйства</a:t>
            </a:r>
          </a:p>
          <a:p>
            <a:pPr marL="1428750" lvl="2" indent="-514350">
              <a:buFont typeface="+mj-lt"/>
              <a:buAutoNum type="arabicParenR"/>
            </a:pPr>
            <a:r>
              <a:rPr lang="ru-RU" sz="3000" dirty="0"/>
              <a:t>формирование гражданского общества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Решение более сложных заданий</a:t>
            </a:r>
            <a:endParaRPr lang="ru-RU" dirty="0"/>
          </a:p>
          <a:p>
            <a:pPr lvl="0"/>
            <a:r>
              <a:rPr lang="ru-RU" i="1" dirty="0"/>
              <a:t>Углубление темы «исторические типы обществ</a:t>
            </a:r>
            <a:r>
              <a:rPr lang="ru-RU" i="1" dirty="0" smtClean="0"/>
              <a:t>»</a:t>
            </a:r>
          </a:p>
          <a:p>
            <a:pPr lvl="0"/>
            <a:r>
              <a:rPr lang="ru-RU" i="1" dirty="0" smtClean="0"/>
              <a:t>Углубление ряда понятий по теме</a:t>
            </a:r>
            <a:endParaRPr lang="ru-RU" dirty="0"/>
          </a:p>
          <a:p>
            <a:pPr lvl="0"/>
            <a:r>
              <a:rPr lang="ru-RU" i="1" dirty="0"/>
              <a:t>Выяснить, какой выход эта тема имеет на социальную практику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207424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12763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068960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25144"/>
            <a:ext cx="1200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4077072"/>
            <a:ext cx="1428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260648"/>
            <a:ext cx="258081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02170" y="332656"/>
            <a:ext cx="243027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5373216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4941168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260648"/>
            <a:ext cx="25202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11960" y="2492896"/>
            <a:ext cx="142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2292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«</a:t>
            </a:r>
            <a:r>
              <a:rPr lang="ru-RU" sz="4000" dirty="0"/>
              <a:t>Если мы хотим идти вперед, то одна нога должна оставаться на месте, в то время как другая делает следующий шаг.  Это – первый закон всякого прогресса, одинаково применимый как к целым народам, так и к отдельным людям</a:t>
            </a:r>
            <a:r>
              <a:rPr lang="ru-RU" sz="4000" dirty="0" smtClean="0"/>
              <a:t>»</a:t>
            </a:r>
            <a:r>
              <a:rPr lang="ru-RU" sz="2800" dirty="0" smtClean="0"/>
              <a:t>                                                                                                   И.Этвеш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ЭТВЕШ Иосиф (1813-1871) - мадьярский писатель и венгерский государственный деятель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эссе по обществознанию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1.Цитата</a:t>
            </a:r>
          </a:p>
          <a:p>
            <a:pPr>
              <a:buNone/>
            </a:pPr>
            <a:r>
              <a:rPr lang="ru-RU" dirty="0" smtClean="0"/>
              <a:t>2.Проблема, поднятая автором, ее актуальность</a:t>
            </a:r>
          </a:p>
          <a:p>
            <a:pPr>
              <a:buNone/>
            </a:pPr>
            <a:r>
              <a:rPr lang="ru-RU" dirty="0" smtClean="0"/>
              <a:t>3.Смысл высказывания</a:t>
            </a:r>
          </a:p>
          <a:p>
            <a:pPr>
              <a:buNone/>
            </a:pPr>
            <a:r>
              <a:rPr lang="ru-RU" dirty="0" smtClean="0"/>
              <a:t>4.Собственная точка зрения</a:t>
            </a:r>
          </a:p>
          <a:p>
            <a:pPr>
              <a:buNone/>
            </a:pPr>
            <a:r>
              <a:rPr lang="ru-RU" dirty="0" smtClean="0"/>
              <a:t>5.Аргументация на теоретическом уровне</a:t>
            </a:r>
          </a:p>
          <a:p>
            <a:pPr>
              <a:buNone/>
            </a:pPr>
            <a:r>
              <a:rPr lang="ru-RU" dirty="0" smtClean="0"/>
              <a:t>6.Примеры из социальной практики, из истории, подтверждающие верность высказанных суждений</a:t>
            </a:r>
          </a:p>
          <a:p>
            <a:pPr>
              <a:buNone/>
            </a:pPr>
            <a:r>
              <a:rPr lang="ru-RU" dirty="0" smtClean="0"/>
              <a:t>7.Вывод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Укажите черты </a:t>
            </a:r>
            <a:r>
              <a:rPr lang="ru-RU" u="sng" dirty="0" smtClean="0"/>
              <a:t>традиционного </a:t>
            </a:r>
            <a:r>
              <a:rPr lang="ru-RU" dirty="0" smtClean="0"/>
              <a:t>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2800" dirty="0"/>
          </a:p>
          <a:p>
            <a:pPr marL="1042416" lvl="1" indent="-457200">
              <a:buFont typeface="+mj-lt"/>
              <a:buAutoNum type="arabicParenR"/>
            </a:pPr>
            <a:r>
              <a:rPr lang="ru-RU" sz="2800" dirty="0"/>
              <a:t>доминируют коллективистские ценности</a:t>
            </a:r>
          </a:p>
          <a:p>
            <a:pPr marL="1042416" lvl="1" indent="-457200">
              <a:buFont typeface="+mj-lt"/>
              <a:buAutoNum type="arabicParenR"/>
            </a:pPr>
            <a:r>
              <a:rPr lang="ru-RU" sz="2800" dirty="0"/>
              <a:t>темпы развития техники и технологии невысоки</a:t>
            </a:r>
          </a:p>
          <a:p>
            <a:pPr marL="1042416" lvl="1" indent="-457200">
              <a:buFont typeface="+mj-lt"/>
              <a:buAutoNum type="arabicParenR"/>
            </a:pPr>
            <a:r>
              <a:rPr lang="ru-RU" sz="2800" dirty="0"/>
              <a:t>увеличивается доля промышленности в национальном </a:t>
            </a:r>
            <a:r>
              <a:rPr lang="ru-RU" sz="2800" dirty="0" smtClean="0"/>
              <a:t>доходе</a:t>
            </a:r>
            <a:endParaRPr lang="ru-RU" sz="2800" dirty="0"/>
          </a:p>
          <a:p>
            <a:pPr marL="1042416" lvl="1" indent="-457200">
              <a:buFont typeface="+mj-lt"/>
              <a:buAutoNum type="arabicParenR"/>
            </a:pPr>
            <a:r>
              <a:rPr lang="ru-RU" sz="2800" dirty="0"/>
              <a:t>сохраняется строгая иерархическая организация</a:t>
            </a:r>
          </a:p>
          <a:p>
            <a:pPr marL="1042416" lvl="1" indent="-457200">
              <a:buFont typeface="+mj-lt"/>
              <a:buAutoNum type="arabicParenR"/>
            </a:pPr>
            <a:r>
              <a:rPr lang="ru-RU" sz="2800" dirty="0"/>
              <a:t>преобладает частная собственность на средства </a:t>
            </a:r>
            <a:r>
              <a:rPr lang="ru-RU" sz="2800" dirty="0" smtClean="0"/>
              <a:t>производства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2420888"/>
          </a:xfrm>
        </p:spPr>
        <p:txBody>
          <a:bodyPr>
            <a:normAutofit/>
          </a:bodyPr>
          <a:lstStyle/>
          <a:p>
            <a:r>
              <a:rPr lang="ru-RU" dirty="0" smtClean="0"/>
              <a:t>Найдите в приведенном списке черты, присущие </a:t>
            </a:r>
            <a:r>
              <a:rPr lang="ru-RU" u="sng" dirty="0" smtClean="0"/>
              <a:t>индустриальному</a:t>
            </a:r>
            <a:r>
              <a:rPr lang="ru-RU" dirty="0" smtClean="0"/>
              <a:t> обществу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960440"/>
          </a:xfrm>
        </p:spPr>
        <p:txBody>
          <a:bodyPr>
            <a:normAutofit/>
          </a:bodyPr>
          <a:lstStyle/>
          <a:p>
            <a:pPr lvl="0"/>
            <a:endParaRPr lang="ru-RU" sz="2800" dirty="0" smtClean="0"/>
          </a:p>
          <a:p>
            <a:pPr marL="651510" lvl="0" indent="-514350">
              <a:buFont typeface="+mj-lt"/>
              <a:buAutoNum type="arabicParenR"/>
            </a:pPr>
            <a:r>
              <a:rPr lang="ru-RU" sz="2800" dirty="0" smtClean="0"/>
              <a:t>доминируют </a:t>
            </a:r>
            <a:r>
              <a:rPr lang="ru-RU" sz="2800" dirty="0"/>
              <a:t>коллективистские ценности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2800" dirty="0"/>
              <a:t>темпы развития техники и технологии невысоки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2800" dirty="0"/>
              <a:t>увеличивается доля промышленности в национальном до­ходе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2800" dirty="0"/>
              <a:t>сохраняется строгая иерархическая организация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2800" dirty="0"/>
              <a:t>преобладает частная собственность на средства производ­ства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8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Найдите в приведенном списке черты, присущие </a:t>
            </a:r>
            <a:r>
              <a:rPr lang="ru-RU" sz="4400" u="sng" dirty="0" smtClean="0"/>
              <a:t>постиндустриальному </a:t>
            </a:r>
            <a:r>
              <a:rPr lang="ru-RU" sz="4400" dirty="0" smtClean="0"/>
              <a:t>обществу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72408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arenR"/>
            </a:pPr>
            <a:r>
              <a:rPr lang="ru-RU" sz="3200" dirty="0"/>
              <a:t>развитие сферы услуг</a:t>
            </a:r>
          </a:p>
          <a:p>
            <a:pPr marL="651510" indent="-514350">
              <a:buFont typeface="+mj-lt"/>
              <a:buAutoNum type="arabicParenR"/>
            </a:pPr>
            <a:r>
              <a:rPr lang="ru-RU" sz="3200" dirty="0"/>
              <a:t>рост численности рабочего класса</a:t>
            </a:r>
          </a:p>
          <a:p>
            <a:pPr marL="651510" indent="-514350">
              <a:buFont typeface="+mj-lt"/>
              <a:buAutoNum type="arabicParenR"/>
            </a:pPr>
            <a:r>
              <a:rPr lang="ru-RU" sz="3200" dirty="0"/>
              <a:t>отсутствие социальной стратификации</a:t>
            </a:r>
          </a:p>
          <a:p>
            <a:pPr marL="651510" indent="-514350">
              <a:buFont typeface="+mj-lt"/>
              <a:buAutoNum type="arabicParenR"/>
            </a:pPr>
            <a:r>
              <a:rPr lang="ru-RU" sz="3200" dirty="0"/>
              <a:t>использование информационных технологий</a:t>
            </a:r>
          </a:p>
          <a:p>
            <a:pPr marL="651510" indent="-514350">
              <a:buFont typeface="+mj-lt"/>
              <a:buAutoNum type="arabicParenR"/>
            </a:pPr>
            <a:r>
              <a:rPr lang="ru-RU" sz="3200" dirty="0"/>
              <a:t>новые интеллектуальные технологии</a:t>
            </a:r>
          </a:p>
          <a:p>
            <a:pPr lvl="7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Какой признак характеризует </a:t>
            </a:r>
            <a:r>
              <a:rPr lang="ru-RU" sz="4000" u="sng" dirty="0" smtClean="0"/>
              <a:t>индустриальное </a:t>
            </a:r>
            <a:r>
              <a:rPr lang="ru-RU" sz="4000" dirty="0" smtClean="0"/>
              <a:t>общество?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060848"/>
            <a:ext cx="7077472" cy="399330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1</a:t>
            </a:r>
            <a:r>
              <a:rPr lang="ru-RU" sz="3200" dirty="0"/>
              <a:t>) низкая социальная мобильность </a:t>
            </a:r>
          </a:p>
          <a:p>
            <a:pPr>
              <a:buNone/>
            </a:pPr>
            <a:r>
              <a:rPr lang="ru-RU" sz="3200" dirty="0"/>
              <a:t>  2) глобализация экономики </a:t>
            </a:r>
          </a:p>
          <a:p>
            <a:pPr>
              <a:buNone/>
            </a:pPr>
            <a:r>
              <a:rPr lang="ru-RU" sz="3200" dirty="0"/>
              <a:t>  3) сословный тип стратификации </a:t>
            </a:r>
          </a:p>
          <a:p>
            <a:pPr>
              <a:buNone/>
            </a:pPr>
            <a:r>
              <a:rPr lang="ru-RU" sz="3200" dirty="0"/>
              <a:t>  4) зарождение массовой культуры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/>
              <a:t>Характерной чертой </a:t>
            </a:r>
            <a:r>
              <a:rPr lang="ru-RU" u="sng" dirty="0"/>
              <a:t>постиндустриального</a:t>
            </a:r>
            <a:r>
              <a:rPr lang="ru-RU" dirty="0"/>
              <a:t> общества является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1</a:t>
            </a:r>
            <a:r>
              <a:rPr lang="ru-RU" dirty="0"/>
              <a:t>) расширение промышленного производства </a:t>
            </a:r>
          </a:p>
          <a:p>
            <a:pPr>
              <a:buNone/>
            </a:pPr>
            <a:r>
              <a:rPr lang="ru-RU" dirty="0"/>
              <a:t>  2) замедление темпов развития </a:t>
            </a:r>
          </a:p>
          <a:p>
            <a:pPr>
              <a:buNone/>
            </a:pPr>
            <a:r>
              <a:rPr lang="ru-RU" dirty="0"/>
              <a:t>  3) создание массовой культуры </a:t>
            </a:r>
          </a:p>
          <a:p>
            <a:pPr>
              <a:buNone/>
            </a:pPr>
            <a:r>
              <a:rPr lang="ru-RU" dirty="0"/>
              <a:t>  4) использование компьютерных технологий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4000" u="sng" dirty="0"/>
              <a:t>И традиционное и индустриальное общества</a:t>
            </a:r>
            <a:r>
              <a:rPr lang="ru-RU" sz="4000" dirty="0"/>
              <a:t> характеризуются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1</a:t>
            </a:r>
            <a:r>
              <a:rPr lang="ru-RU" dirty="0"/>
              <a:t>) низкой социальной мобильностью </a:t>
            </a:r>
          </a:p>
          <a:p>
            <a:pPr>
              <a:buNone/>
            </a:pPr>
            <a:r>
              <a:rPr lang="ru-RU" dirty="0"/>
              <a:t>  2) преимущественным развитием промышленности </a:t>
            </a:r>
          </a:p>
          <a:p>
            <a:pPr>
              <a:buNone/>
            </a:pPr>
            <a:r>
              <a:rPr lang="ru-RU" dirty="0"/>
              <a:t>  3) сословным типом социальной стратификации</a:t>
            </a:r>
          </a:p>
          <a:p>
            <a:pPr>
              <a:buNone/>
            </a:pPr>
            <a:r>
              <a:rPr lang="ru-RU" dirty="0"/>
              <a:t>  4) связью всех сфер жизни общества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Традиционное общество </a:t>
            </a:r>
            <a:r>
              <a:rPr lang="ru-RU" u="sng" dirty="0" smtClean="0"/>
              <a:t>в отличие</a:t>
            </a:r>
            <a:r>
              <a:rPr lang="ru-RU" dirty="0" smtClean="0"/>
              <a:t> от индустриального: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1</a:t>
            </a:r>
            <a:r>
              <a:rPr lang="ru-RU" dirty="0"/>
              <a:t>) имеет классовую стратификацию </a:t>
            </a:r>
          </a:p>
          <a:p>
            <a:pPr>
              <a:buNone/>
            </a:pPr>
            <a:r>
              <a:rPr lang="ru-RU" dirty="0"/>
              <a:t>  2) является открытым </a:t>
            </a:r>
          </a:p>
          <a:p>
            <a:pPr>
              <a:buNone/>
            </a:pPr>
            <a:r>
              <a:rPr lang="ru-RU" dirty="0"/>
              <a:t>  3) базируется на религиозном мировоззрении </a:t>
            </a:r>
          </a:p>
          <a:p>
            <a:pPr>
              <a:buNone/>
            </a:pPr>
            <a:r>
              <a:rPr lang="ru-RU" dirty="0"/>
              <a:t>  4) поддерживает науку как социальный институт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</TotalTime>
  <Words>597</Words>
  <Application>Microsoft Office PowerPoint</Application>
  <PresentationFormat>Экран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«Общество»</vt:lpstr>
      <vt:lpstr>Задачи урока</vt:lpstr>
      <vt:lpstr> Укажите черты традиционного общества</vt:lpstr>
      <vt:lpstr>Найдите в приведенном списке черты, присущие индустриальному обществу</vt:lpstr>
      <vt:lpstr> Найдите в приведенном списке черты, присущие постиндустриальному обществу </vt:lpstr>
      <vt:lpstr>Какой признак характеризует индустриальное общество?  </vt:lpstr>
      <vt:lpstr>Характерной чертой постиндустриального общества является</vt:lpstr>
      <vt:lpstr>И традиционное и индустриальное общества характеризуются</vt:lpstr>
      <vt:lpstr> Традиционное общество в отличие от индустриального:  </vt:lpstr>
      <vt:lpstr>Что является отличительной чертой индустриального общества?</vt:lpstr>
      <vt:lpstr>Сколько благ человек потребляет столько и должно быть произведено. Такая установка характерна для общества</vt:lpstr>
      <vt:lpstr>Работник заинтересован в том, чтобы больше заработать. Для этого он готов трудиться более интенсивно, сократив время отдыха. Такие установки характерны для</vt:lpstr>
      <vt:lpstr>Такие установки трудовой этики, как предпочтение отдыха труду, стремление зарабатывать не больше, чем это необходимо для удовлетворения основных потребностей, характерны для общества</vt:lpstr>
      <vt:lpstr>Переход к постиндустриальному обществу характеризуется</vt:lpstr>
      <vt:lpstr>Возникновение транснациональных корпораций в современном обществе, развитие международной торговли служат проявлением тенденции</vt:lpstr>
      <vt:lpstr>  Верны ли следующие суждения?    А. Разрушение прежних общественных отношений и возникновение качественно новых – характерный признак социальной революции.   Б. Разновидность социальных революций - революции научные и технические, приводящие к возникновению принципиально новых способов взаимодействия человека с природой. </vt:lpstr>
      <vt:lpstr> Верны ли следующие суждения об общественных изменениях?  А. Революции выступают в качестве наиболее болезненных для людей форм общественных изменений.  Б. Реформа представляет собой изменение в общественной жизни, как правило, инициируемое и осуществляемое властью. </vt:lpstr>
      <vt:lpstr> Модернизация</vt:lpstr>
      <vt:lpstr>Найдите в приведенном списке черты, присущие процессу модернизации. </vt:lpstr>
      <vt:lpstr>Презентация PowerPoint</vt:lpstr>
      <vt:lpstr>  «Если мы хотим идти вперед, то одна нога должна оставаться на месте, в то время как другая делает следующий шаг.  Это – первый закон всякого прогресса, одинаково применимый как к целым народам, так и к отдельным людям»                                                                                                   И.Этвеш  </vt:lpstr>
      <vt:lpstr>Структура эссе по обществознанию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«Общество»</dc:title>
  <dc:creator>Лариса</dc:creator>
  <cp:lastModifiedBy>Лариса</cp:lastModifiedBy>
  <cp:revision>16</cp:revision>
  <dcterms:created xsi:type="dcterms:W3CDTF">2011-11-20T12:18:53Z</dcterms:created>
  <dcterms:modified xsi:type="dcterms:W3CDTF">2012-03-08T16:35:32Z</dcterms:modified>
</cp:coreProperties>
</file>