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1"/>
  </p:notesMasterIdLst>
  <p:sldIdLst>
    <p:sldId id="256" r:id="rId2"/>
    <p:sldId id="270" r:id="rId3"/>
    <p:sldId id="268" r:id="rId4"/>
    <p:sldId id="272" r:id="rId5"/>
    <p:sldId id="269" r:id="rId6"/>
    <p:sldId id="259" r:id="rId7"/>
    <p:sldId id="261" r:id="rId8"/>
    <p:sldId id="264" r:id="rId9"/>
    <p:sldId id="262" r:id="rId10"/>
    <p:sldId id="263" r:id="rId11"/>
    <p:sldId id="258" r:id="rId12"/>
    <p:sldId id="265" r:id="rId13"/>
    <p:sldId id="266" r:id="rId14"/>
    <p:sldId id="267" r:id="rId15"/>
    <p:sldId id="271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CC66"/>
    <a:srgbClr val="CC0099"/>
    <a:srgbClr val="FF0000"/>
    <a:srgbClr val="FF00FF"/>
    <a:srgbClr val="FF33CC"/>
    <a:srgbClr val="990099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88" autoAdjust="0"/>
    <p:restoredTop sz="95991" autoAdjust="0"/>
  </p:normalViewPr>
  <p:slideViewPr>
    <p:cSldViewPr>
      <p:cViewPr varScale="1">
        <p:scale>
          <a:sx n="82" d="100"/>
          <a:sy n="82" d="100"/>
        </p:scale>
        <p:origin x="-9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31D624B-56BE-49DE-89D2-B59C713837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3E9D16-5F6A-4791-B608-A022CFBAC3E3}" type="slidenum">
              <a:rPr lang="ru-RU" smtClean="0">
                <a:latin typeface="Arial" charset="0"/>
              </a:rPr>
              <a:pPr/>
              <a:t>1</a:t>
            </a:fld>
            <a:endParaRPr lang="ru-RU" smtClean="0">
              <a:latin typeface="Arial" charset="0"/>
            </a:endParaRPr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/>
            <a:r>
              <a:rPr lang="ru-RU" smtClean="0">
                <a:latin typeface="Arial" charset="0"/>
              </a:rPr>
              <a:t>Презентация   подготовлена для учащихся 10 класса, тема курса «Векторы в пространстве». Основная задача её – повторить правила действий с векторами, изученные в 9 классе.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.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00D3FD-7268-48A0-B468-223CB27C95B7}" type="slidenum">
              <a:rPr lang="ru-RU" smtClean="0">
                <a:latin typeface="Arial" charset="0"/>
              </a:rPr>
              <a:pPr/>
              <a:t>3</a:t>
            </a:fld>
            <a:endParaRPr lang="ru-RU" smtClean="0">
              <a:latin typeface="Arial" charset="0"/>
            </a:endParaRPr>
          </a:p>
        </p:txBody>
      </p:sp>
      <p:sp>
        <p:nvSpPr>
          <p:cNvPr id="19459" name="Прямоуг.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Прямоуг.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.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85DB23-C785-47DF-B61A-028E0CA10619}" type="slidenum">
              <a:rPr lang="ru-RU" smtClean="0">
                <a:latin typeface="Arial" charset="0"/>
              </a:rPr>
              <a:pPr/>
              <a:t>5</a:t>
            </a:fld>
            <a:endParaRPr lang="ru-RU" smtClean="0">
              <a:latin typeface="Arial" charset="0"/>
            </a:endParaRPr>
          </a:p>
        </p:txBody>
      </p:sp>
      <p:sp>
        <p:nvSpPr>
          <p:cNvPr id="20483" name="Прямоуг.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Прямоуг.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Правильность записи векторов вызывается по щелчку мыши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176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17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98603-3281-4847-96A8-D1136141D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D8965-A8BF-4CC2-832F-FC3F6F8524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536CA-C675-45FE-8B29-C35298612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B41FF-6313-4644-8D05-9A7536824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8B046-73E7-42EA-BAB1-CB8CC10021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48572-8F30-4D9A-9820-6D32979A8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A8078-DF56-4255-9ED7-9DB87C4B5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A26C9-3352-4E9C-82BB-5014707FAF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3FED5-5416-42DE-9FEA-2AD0760E2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4A5F3-D2BC-44B7-80A9-1BC85C7036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DFE29-4F50-4490-95F7-D9FC1BEC9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BFC113E2-A7AB-4C6B-86DA-3804E30C1A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3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87675" y="1557338"/>
            <a:ext cx="6003925" cy="2243137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accent2"/>
                </a:solidFill>
              </a:rPr>
              <a:t>Действия с векторами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4149079"/>
            <a:ext cx="8676456" cy="1473845"/>
          </a:xfrm>
        </p:spPr>
        <p:txBody>
          <a:bodyPr/>
          <a:lstStyle/>
          <a:p>
            <a:pPr algn="ctr" eaLnBrk="1" hangingPunct="1"/>
            <a:r>
              <a:rPr lang="ru-RU" sz="28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Интегрированный урок геометрии и физики </a:t>
            </a:r>
          </a:p>
          <a:p>
            <a:pPr algn="ctr" eaLnBrk="1" hangingPunct="1"/>
            <a:r>
              <a:rPr lang="ru-RU" sz="28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в 9 «В» классе</a:t>
            </a:r>
            <a:r>
              <a:rPr lang="ru-RU" sz="28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ctr" eaLnBrk="1" hangingPunct="1"/>
            <a:r>
              <a:rPr lang="ru-RU" sz="28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Учителя </a:t>
            </a:r>
            <a:r>
              <a:rPr lang="ru-RU" sz="2800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Кусей</a:t>
            </a:r>
            <a:r>
              <a:rPr lang="ru-RU" sz="28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Л.А. и Колесникова Т.Н.</a:t>
            </a:r>
          </a:p>
        </p:txBody>
      </p:sp>
      <p:sp>
        <p:nvSpPr>
          <p:cNvPr id="3076" name="Text Box 11"/>
          <p:cNvSpPr txBox="1">
            <a:spLocks noChangeArrowheads="1"/>
          </p:cNvSpPr>
          <p:nvPr/>
        </p:nvSpPr>
        <p:spPr bwMode="auto">
          <a:xfrm>
            <a:off x="3924300" y="6108700"/>
            <a:ext cx="18415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Verdana" pitchFamily="34" charset="0"/>
            </a:endParaRPr>
          </a:p>
        </p:txBody>
      </p:sp>
      <p:sp>
        <p:nvSpPr>
          <p:cNvPr id="3077" name="Text Box 12"/>
          <p:cNvSpPr txBox="1">
            <a:spLocks noChangeArrowheads="1"/>
          </p:cNvSpPr>
          <p:nvPr/>
        </p:nvSpPr>
        <p:spPr bwMode="auto">
          <a:xfrm>
            <a:off x="3492500" y="692150"/>
            <a:ext cx="2087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Verdana" pitchFamily="34" charset="0"/>
              </a:rPr>
              <a:t>2014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4000" smtClean="0"/>
              <a:t>Правило  «Многоугольника»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73238"/>
            <a:ext cx="8532813" cy="649287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a + b + c + d = A</a:t>
            </a:r>
            <a:r>
              <a:rPr lang="en-US" smtClean="0">
                <a:solidFill>
                  <a:srgbClr val="FF3300"/>
                </a:solidFill>
              </a:rPr>
              <a:t>B</a:t>
            </a:r>
            <a:r>
              <a:rPr lang="en-US" smtClean="0"/>
              <a:t> + </a:t>
            </a:r>
            <a:r>
              <a:rPr lang="en-US" smtClean="0">
                <a:solidFill>
                  <a:srgbClr val="FF3300"/>
                </a:solidFill>
              </a:rPr>
              <a:t>B</a:t>
            </a:r>
            <a:r>
              <a:rPr lang="en-US" smtClean="0">
                <a:solidFill>
                  <a:srgbClr val="3366FF"/>
                </a:solidFill>
              </a:rPr>
              <a:t>C</a:t>
            </a:r>
            <a:r>
              <a:rPr lang="en-US" smtClean="0"/>
              <a:t> + </a:t>
            </a:r>
            <a:r>
              <a:rPr lang="en-US" smtClean="0">
                <a:solidFill>
                  <a:srgbClr val="3366FF"/>
                </a:solidFill>
              </a:rPr>
              <a:t>C</a:t>
            </a:r>
            <a:r>
              <a:rPr lang="en-US" smtClean="0">
                <a:solidFill>
                  <a:srgbClr val="00CC66"/>
                </a:solidFill>
              </a:rPr>
              <a:t>D</a:t>
            </a:r>
            <a:r>
              <a:rPr lang="en-US" smtClean="0"/>
              <a:t> + </a:t>
            </a:r>
            <a:r>
              <a:rPr lang="en-US" smtClean="0">
                <a:solidFill>
                  <a:srgbClr val="00CC66"/>
                </a:solidFill>
              </a:rPr>
              <a:t>D</a:t>
            </a:r>
            <a:r>
              <a:rPr lang="en-US" smtClean="0"/>
              <a:t>E = </a:t>
            </a:r>
            <a:r>
              <a:rPr lang="en-US" smtClean="0">
                <a:solidFill>
                  <a:srgbClr val="FF00FF"/>
                </a:solidFill>
              </a:rPr>
              <a:t>AE</a:t>
            </a:r>
            <a:endParaRPr lang="ru-RU" smtClean="0">
              <a:solidFill>
                <a:srgbClr val="FF00FF"/>
              </a:solidFill>
            </a:endParaRPr>
          </a:p>
        </p:txBody>
      </p:sp>
      <p:sp>
        <p:nvSpPr>
          <p:cNvPr id="11268" name="Line 5"/>
          <p:cNvSpPr>
            <a:spLocks noChangeShapeType="1"/>
          </p:cNvSpPr>
          <p:nvPr/>
        </p:nvSpPr>
        <p:spPr bwMode="auto">
          <a:xfrm>
            <a:off x="684213" y="17002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9" name="Line 9"/>
          <p:cNvSpPr>
            <a:spLocks noChangeShapeType="1"/>
          </p:cNvSpPr>
          <p:nvPr/>
        </p:nvSpPr>
        <p:spPr bwMode="auto">
          <a:xfrm>
            <a:off x="539750" y="20605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0" name="Rectangle 22"/>
          <p:cNvSpPr>
            <a:spLocks noChangeArrowheads="1"/>
          </p:cNvSpPr>
          <p:nvPr/>
        </p:nvSpPr>
        <p:spPr bwMode="auto">
          <a:xfrm>
            <a:off x="0" y="1412875"/>
            <a:ext cx="9144000" cy="503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Line 36"/>
          <p:cNvSpPr>
            <a:spLocks noChangeShapeType="1"/>
          </p:cNvSpPr>
          <p:nvPr/>
        </p:nvSpPr>
        <p:spPr bwMode="auto">
          <a:xfrm flipV="1">
            <a:off x="468313" y="2997200"/>
            <a:ext cx="1079500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2" name="Line 38"/>
          <p:cNvSpPr>
            <a:spLocks noChangeShapeType="1"/>
          </p:cNvSpPr>
          <p:nvPr/>
        </p:nvSpPr>
        <p:spPr bwMode="auto">
          <a:xfrm flipH="1" flipV="1">
            <a:off x="539750" y="4365625"/>
            <a:ext cx="144463" cy="1368425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3" name="Line 39"/>
          <p:cNvSpPr>
            <a:spLocks noChangeShapeType="1"/>
          </p:cNvSpPr>
          <p:nvPr/>
        </p:nvSpPr>
        <p:spPr bwMode="auto">
          <a:xfrm>
            <a:off x="1692275" y="6092825"/>
            <a:ext cx="1152525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4" name="Line 41"/>
          <p:cNvSpPr>
            <a:spLocks noChangeShapeType="1"/>
          </p:cNvSpPr>
          <p:nvPr/>
        </p:nvSpPr>
        <p:spPr bwMode="auto">
          <a:xfrm>
            <a:off x="1476375" y="3933825"/>
            <a:ext cx="863600" cy="136683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 flipV="1">
            <a:off x="468313" y="2997200"/>
            <a:ext cx="1079500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74" name="Line 42"/>
          <p:cNvSpPr>
            <a:spLocks noChangeShapeType="1"/>
          </p:cNvSpPr>
          <p:nvPr/>
        </p:nvSpPr>
        <p:spPr bwMode="auto">
          <a:xfrm>
            <a:off x="1476375" y="3933825"/>
            <a:ext cx="863600" cy="136683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75" name="Line 43"/>
          <p:cNvSpPr>
            <a:spLocks noChangeShapeType="1"/>
          </p:cNvSpPr>
          <p:nvPr/>
        </p:nvSpPr>
        <p:spPr bwMode="auto">
          <a:xfrm flipH="1" flipV="1">
            <a:off x="539750" y="4365625"/>
            <a:ext cx="144463" cy="1368425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76" name="Line 44"/>
          <p:cNvSpPr>
            <a:spLocks noChangeShapeType="1"/>
          </p:cNvSpPr>
          <p:nvPr/>
        </p:nvSpPr>
        <p:spPr bwMode="auto">
          <a:xfrm>
            <a:off x="1692275" y="6092825"/>
            <a:ext cx="1152525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77" name="Line 45"/>
          <p:cNvSpPr>
            <a:spLocks noChangeShapeType="1"/>
          </p:cNvSpPr>
          <p:nvPr/>
        </p:nvSpPr>
        <p:spPr bwMode="auto">
          <a:xfrm flipV="1">
            <a:off x="4572000" y="3860800"/>
            <a:ext cx="2952750" cy="1152525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0" name="Text Box 46"/>
          <p:cNvSpPr txBox="1">
            <a:spLocks noChangeArrowheads="1"/>
          </p:cNvSpPr>
          <p:nvPr/>
        </p:nvSpPr>
        <p:spPr bwMode="auto">
          <a:xfrm>
            <a:off x="755650" y="32845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a</a:t>
            </a:r>
            <a:endParaRPr lang="ru-RU">
              <a:latin typeface="Verdana" pitchFamily="34" charset="0"/>
            </a:endParaRPr>
          </a:p>
        </p:txBody>
      </p:sp>
      <p:sp>
        <p:nvSpPr>
          <p:cNvPr id="11281" name="Text Box 47"/>
          <p:cNvSpPr txBox="1">
            <a:spLocks noChangeArrowheads="1"/>
          </p:cNvSpPr>
          <p:nvPr/>
        </p:nvSpPr>
        <p:spPr bwMode="auto">
          <a:xfrm>
            <a:off x="2051050" y="41497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b</a:t>
            </a:r>
            <a:endParaRPr lang="ru-RU">
              <a:latin typeface="Verdana" pitchFamily="34" charset="0"/>
            </a:endParaRPr>
          </a:p>
        </p:txBody>
      </p:sp>
      <p:sp>
        <p:nvSpPr>
          <p:cNvPr id="11282" name="Text Box 48"/>
          <p:cNvSpPr txBox="1">
            <a:spLocks noChangeArrowheads="1"/>
          </p:cNvSpPr>
          <p:nvPr/>
        </p:nvSpPr>
        <p:spPr bwMode="auto">
          <a:xfrm>
            <a:off x="250825" y="4797425"/>
            <a:ext cx="217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c</a:t>
            </a:r>
            <a:endParaRPr lang="ru-RU">
              <a:latin typeface="Verdana" pitchFamily="34" charset="0"/>
            </a:endParaRPr>
          </a:p>
        </p:txBody>
      </p:sp>
      <p:sp>
        <p:nvSpPr>
          <p:cNvPr id="11283" name="Text Box 49"/>
          <p:cNvSpPr txBox="1">
            <a:spLocks noChangeArrowheads="1"/>
          </p:cNvSpPr>
          <p:nvPr/>
        </p:nvSpPr>
        <p:spPr bwMode="auto">
          <a:xfrm>
            <a:off x="2051050" y="5589588"/>
            <a:ext cx="28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d</a:t>
            </a:r>
            <a:endParaRPr lang="ru-RU">
              <a:latin typeface="Verdana" pitchFamily="34" charset="0"/>
            </a:endParaRPr>
          </a:p>
        </p:txBody>
      </p:sp>
      <p:sp>
        <p:nvSpPr>
          <p:cNvPr id="11284" name="Line 53"/>
          <p:cNvSpPr>
            <a:spLocks noChangeShapeType="1"/>
          </p:cNvSpPr>
          <p:nvPr/>
        </p:nvSpPr>
        <p:spPr bwMode="auto">
          <a:xfrm>
            <a:off x="2124075" y="414972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5" name="Line 54"/>
          <p:cNvSpPr>
            <a:spLocks noChangeShapeType="1"/>
          </p:cNvSpPr>
          <p:nvPr/>
        </p:nvSpPr>
        <p:spPr bwMode="auto">
          <a:xfrm>
            <a:off x="2195513" y="558958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6" name="Line 55"/>
          <p:cNvSpPr>
            <a:spLocks noChangeShapeType="1"/>
          </p:cNvSpPr>
          <p:nvPr/>
        </p:nvSpPr>
        <p:spPr bwMode="auto">
          <a:xfrm>
            <a:off x="250825" y="479742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7" name="Line 56"/>
          <p:cNvSpPr>
            <a:spLocks noChangeShapeType="1"/>
          </p:cNvSpPr>
          <p:nvPr/>
        </p:nvSpPr>
        <p:spPr bwMode="auto">
          <a:xfrm>
            <a:off x="755650" y="32845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8" name="Text Box 58"/>
          <p:cNvSpPr txBox="1">
            <a:spLocks noChangeArrowheads="1"/>
          </p:cNvSpPr>
          <p:nvPr/>
        </p:nvSpPr>
        <p:spPr bwMode="auto">
          <a:xfrm>
            <a:off x="2916238" y="2852738"/>
            <a:ext cx="3887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Verdana" pitchFamily="34" charset="0"/>
            </a:endParaRPr>
          </a:p>
        </p:txBody>
      </p:sp>
      <p:sp>
        <p:nvSpPr>
          <p:cNvPr id="11289" name="Text Box 60"/>
          <p:cNvSpPr txBox="1">
            <a:spLocks noChangeArrowheads="1"/>
          </p:cNvSpPr>
          <p:nvPr/>
        </p:nvSpPr>
        <p:spPr bwMode="auto">
          <a:xfrm>
            <a:off x="4211638" y="2781300"/>
            <a:ext cx="4535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Verdana" pitchFamily="34" charset="0"/>
            </a:endParaRPr>
          </a:p>
        </p:txBody>
      </p:sp>
      <p:sp>
        <p:nvSpPr>
          <p:cNvPr id="18496" name="Text Box 64"/>
          <p:cNvSpPr txBox="1">
            <a:spLocks noChangeArrowheads="1"/>
          </p:cNvSpPr>
          <p:nvPr/>
        </p:nvSpPr>
        <p:spPr bwMode="auto">
          <a:xfrm>
            <a:off x="4140200" y="47244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A</a:t>
            </a:r>
            <a:endParaRPr lang="ru-RU">
              <a:latin typeface="Verdana" pitchFamily="34" charset="0"/>
            </a:endParaRPr>
          </a:p>
        </p:txBody>
      </p:sp>
      <p:sp>
        <p:nvSpPr>
          <p:cNvPr id="18497" name="Text Box 65"/>
          <p:cNvSpPr txBox="1">
            <a:spLocks noChangeArrowheads="1"/>
          </p:cNvSpPr>
          <p:nvPr/>
        </p:nvSpPr>
        <p:spPr bwMode="auto">
          <a:xfrm>
            <a:off x="5580063" y="35734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Verdana" pitchFamily="34" charset="0"/>
              </a:rPr>
              <a:t>B</a:t>
            </a:r>
            <a:endParaRPr lang="ru-RU">
              <a:solidFill>
                <a:srgbClr val="FF3300"/>
              </a:solidFill>
              <a:latin typeface="Verdana" pitchFamily="34" charset="0"/>
            </a:endParaRPr>
          </a:p>
        </p:txBody>
      </p:sp>
      <p:sp>
        <p:nvSpPr>
          <p:cNvPr id="18498" name="Text Box 66"/>
          <p:cNvSpPr txBox="1">
            <a:spLocks noChangeArrowheads="1"/>
          </p:cNvSpPr>
          <p:nvPr/>
        </p:nvSpPr>
        <p:spPr bwMode="auto">
          <a:xfrm>
            <a:off x="6300788" y="5300663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66FF"/>
                </a:solidFill>
                <a:latin typeface="Verdana" pitchFamily="34" charset="0"/>
              </a:rPr>
              <a:t>C</a:t>
            </a:r>
            <a:endParaRPr lang="ru-RU">
              <a:solidFill>
                <a:srgbClr val="3366FF"/>
              </a:solidFill>
              <a:latin typeface="Verdana" pitchFamily="34" charset="0"/>
            </a:endParaRPr>
          </a:p>
        </p:txBody>
      </p:sp>
      <p:sp>
        <p:nvSpPr>
          <p:cNvPr id="18499" name="Text Box 67"/>
          <p:cNvSpPr txBox="1">
            <a:spLocks noChangeArrowheads="1"/>
          </p:cNvSpPr>
          <p:nvPr/>
        </p:nvSpPr>
        <p:spPr bwMode="auto">
          <a:xfrm>
            <a:off x="6227763" y="3500438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CC00"/>
                </a:solidFill>
                <a:latin typeface="Verdana" pitchFamily="34" charset="0"/>
              </a:rPr>
              <a:t>D</a:t>
            </a:r>
            <a:endParaRPr lang="ru-RU">
              <a:solidFill>
                <a:srgbClr val="00CC00"/>
              </a:solidFill>
              <a:latin typeface="Verdana" pitchFamily="34" charset="0"/>
            </a:endParaRPr>
          </a:p>
        </p:txBody>
      </p:sp>
      <p:sp>
        <p:nvSpPr>
          <p:cNvPr id="18500" name="Text Box 68"/>
          <p:cNvSpPr txBox="1">
            <a:spLocks noChangeArrowheads="1"/>
          </p:cNvSpPr>
          <p:nvPr/>
        </p:nvSpPr>
        <p:spPr bwMode="auto">
          <a:xfrm>
            <a:off x="7596188" y="3716338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E</a:t>
            </a:r>
            <a:endParaRPr lang="ru-RU">
              <a:latin typeface="Verdana" pitchFamily="34" charset="0"/>
            </a:endParaRPr>
          </a:p>
        </p:txBody>
      </p:sp>
      <p:sp>
        <p:nvSpPr>
          <p:cNvPr id="11295" name="AutoShape 7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6092825"/>
            <a:ext cx="719137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6" name="AutoShape 7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6021388"/>
            <a:ext cx="719137" cy="431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297" name="Group 75"/>
          <p:cNvGrpSpPr>
            <a:grpSpLocks/>
          </p:cNvGrpSpPr>
          <p:nvPr/>
        </p:nvGrpSpPr>
        <p:grpSpPr bwMode="auto">
          <a:xfrm>
            <a:off x="323850" y="1700213"/>
            <a:ext cx="7451725" cy="73025"/>
            <a:chOff x="0" y="1207"/>
            <a:chExt cx="4694" cy="46"/>
          </a:xfrm>
        </p:grpSpPr>
        <p:sp>
          <p:nvSpPr>
            <p:cNvPr id="11301" name="Line 12"/>
            <p:cNvSpPr>
              <a:spLocks noChangeShapeType="1"/>
            </p:cNvSpPr>
            <p:nvPr/>
          </p:nvSpPr>
          <p:spPr bwMode="auto">
            <a:xfrm>
              <a:off x="1837" y="1207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2" name="Line 19"/>
            <p:cNvSpPr>
              <a:spLocks noChangeShapeType="1"/>
            </p:cNvSpPr>
            <p:nvPr/>
          </p:nvSpPr>
          <p:spPr bwMode="auto">
            <a:xfrm>
              <a:off x="884" y="1253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3" name="Line 29"/>
            <p:cNvSpPr>
              <a:spLocks noChangeShapeType="1"/>
            </p:cNvSpPr>
            <p:nvPr/>
          </p:nvSpPr>
          <p:spPr bwMode="auto">
            <a:xfrm>
              <a:off x="0" y="1253"/>
              <a:ext cx="2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4" name="Line 31"/>
            <p:cNvSpPr>
              <a:spLocks noChangeShapeType="1"/>
            </p:cNvSpPr>
            <p:nvPr/>
          </p:nvSpPr>
          <p:spPr bwMode="auto">
            <a:xfrm>
              <a:off x="3742" y="1207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5" name="Line 32"/>
            <p:cNvSpPr>
              <a:spLocks noChangeShapeType="1"/>
            </p:cNvSpPr>
            <p:nvPr/>
          </p:nvSpPr>
          <p:spPr bwMode="auto">
            <a:xfrm>
              <a:off x="3061" y="1207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6" name="Line 33"/>
            <p:cNvSpPr>
              <a:spLocks noChangeShapeType="1"/>
            </p:cNvSpPr>
            <p:nvPr/>
          </p:nvSpPr>
          <p:spPr bwMode="auto">
            <a:xfrm>
              <a:off x="2426" y="1207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7" name="Line 34"/>
            <p:cNvSpPr>
              <a:spLocks noChangeShapeType="1"/>
            </p:cNvSpPr>
            <p:nvPr/>
          </p:nvSpPr>
          <p:spPr bwMode="auto">
            <a:xfrm>
              <a:off x="1338" y="1253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8" name="Line 35"/>
            <p:cNvSpPr>
              <a:spLocks noChangeShapeType="1"/>
            </p:cNvSpPr>
            <p:nvPr/>
          </p:nvSpPr>
          <p:spPr bwMode="auto">
            <a:xfrm>
              <a:off x="521" y="1253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9" name="Line 74"/>
            <p:cNvSpPr>
              <a:spLocks noChangeShapeType="1"/>
            </p:cNvSpPr>
            <p:nvPr/>
          </p:nvSpPr>
          <p:spPr bwMode="auto">
            <a:xfrm>
              <a:off x="4377" y="1207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508" name="Oval 76"/>
          <p:cNvSpPr>
            <a:spLocks noChangeArrowheads="1"/>
          </p:cNvSpPr>
          <p:nvPr/>
        </p:nvSpPr>
        <p:spPr bwMode="auto">
          <a:xfrm>
            <a:off x="4500563" y="4941888"/>
            <a:ext cx="142875" cy="142875"/>
          </a:xfrm>
          <a:prstGeom prst="ellipse">
            <a:avLst/>
          </a:prstGeom>
          <a:solidFill>
            <a:srgbClr val="FF00FF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509" name="Text Box 77"/>
          <p:cNvSpPr txBox="1">
            <a:spLocks noChangeArrowheads="1"/>
          </p:cNvSpPr>
          <p:nvPr/>
        </p:nvSpPr>
        <p:spPr bwMode="auto">
          <a:xfrm>
            <a:off x="7596188" y="3716338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FF"/>
                </a:solidFill>
                <a:latin typeface="Verdana" pitchFamily="34" charset="0"/>
              </a:rPr>
              <a:t>E</a:t>
            </a:r>
            <a:endParaRPr lang="ru-RU">
              <a:solidFill>
                <a:srgbClr val="FF00FF"/>
              </a:solidFill>
              <a:latin typeface="Verdana" pitchFamily="34" charset="0"/>
            </a:endParaRPr>
          </a:p>
        </p:txBody>
      </p:sp>
      <p:sp>
        <p:nvSpPr>
          <p:cNvPr id="18510" name="Text Box 78"/>
          <p:cNvSpPr txBox="1">
            <a:spLocks noChangeArrowheads="1"/>
          </p:cNvSpPr>
          <p:nvPr/>
        </p:nvSpPr>
        <p:spPr bwMode="auto">
          <a:xfrm>
            <a:off x="4140200" y="47244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FF"/>
                </a:solidFill>
                <a:latin typeface="Verdana" pitchFamily="34" charset="0"/>
              </a:rPr>
              <a:t>A</a:t>
            </a:r>
            <a:endParaRPr lang="ru-RU">
              <a:solidFill>
                <a:srgbClr val="FF00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79371E-6 L 0.45278 0.1258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8.51064E-7 L 0.45677 -0.0104 " pathEditMode="relative" ptsTypes="AA">
                                      <p:cBhvr>
                                        <p:cTn id="21" dur="2000" fill="hold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27567E-6 L 0.63785 -0.0735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8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07031E-6 L 0.51181 -0.3251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2" grpId="0" animBg="1"/>
      <p:bldP spid="18474" grpId="0" animBg="1"/>
      <p:bldP spid="18475" grpId="0" animBg="1"/>
      <p:bldP spid="18476" grpId="0" animBg="1"/>
      <p:bldP spid="18477" grpId="0" animBg="1"/>
      <p:bldP spid="18496" grpId="0"/>
      <p:bldP spid="18497" grpId="0"/>
      <p:bldP spid="18498" grpId="0"/>
      <p:bldP spid="18499" grpId="0"/>
      <p:bldP spid="18500" grpId="0"/>
      <p:bldP spid="18508" grpId="0" animBg="1"/>
      <p:bldP spid="18509" grpId="0"/>
      <p:bldP spid="185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8002587" cy="10795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chemeClr val="hlink"/>
                </a:solidFill>
              </a:rPr>
              <a:t>I </a:t>
            </a:r>
            <a:r>
              <a:rPr lang="ru-RU" smtClean="0">
                <a:solidFill>
                  <a:schemeClr val="hlink"/>
                </a:solidFill>
              </a:rPr>
              <a:t>Замена вычитания сложением</a:t>
            </a:r>
            <a:endParaRPr lang="en-US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a – b = a + (- b) = A</a:t>
            </a:r>
            <a:r>
              <a:rPr lang="en-US" smtClean="0">
                <a:solidFill>
                  <a:srgbClr val="FF3300"/>
                </a:solidFill>
              </a:rPr>
              <a:t>B</a:t>
            </a:r>
            <a:r>
              <a:rPr lang="en-US" smtClean="0"/>
              <a:t> + </a:t>
            </a:r>
            <a:r>
              <a:rPr lang="en-US" smtClean="0">
                <a:solidFill>
                  <a:srgbClr val="FF3300"/>
                </a:solidFill>
              </a:rPr>
              <a:t>B</a:t>
            </a:r>
            <a:r>
              <a:rPr lang="en-US" smtClean="0"/>
              <a:t>C = </a:t>
            </a:r>
            <a:r>
              <a:rPr lang="en-US" smtClean="0">
                <a:solidFill>
                  <a:srgbClr val="FF00FF"/>
                </a:solidFill>
              </a:rPr>
              <a:t>AC</a:t>
            </a:r>
            <a:endParaRPr lang="ru-RU" smtClean="0">
              <a:solidFill>
                <a:srgbClr val="FF00FF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920038" cy="87947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mtClean="0"/>
              <a:t>Вычитание векторов</a:t>
            </a:r>
          </a:p>
        </p:txBody>
      </p:sp>
      <p:sp>
        <p:nvSpPr>
          <p:cNvPr id="12292" name="Line 19"/>
          <p:cNvSpPr>
            <a:spLocks noChangeShapeType="1"/>
          </p:cNvSpPr>
          <p:nvPr/>
        </p:nvSpPr>
        <p:spPr bwMode="auto">
          <a:xfrm flipV="1">
            <a:off x="1116013" y="2492375"/>
            <a:ext cx="1873250" cy="1439863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3132138" y="3500438"/>
            <a:ext cx="863600" cy="187325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4643438" y="4797425"/>
            <a:ext cx="2736850" cy="4318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5" name="Text Box 27"/>
          <p:cNvSpPr txBox="1">
            <a:spLocks noChangeArrowheads="1"/>
          </p:cNvSpPr>
          <p:nvPr/>
        </p:nvSpPr>
        <p:spPr bwMode="auto">
          <a:xfrm>
            <a:off x="1563688" y="2852738"/>
            <a:ext cx="344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a</a:t>
            </a:r>
            <a:endParaRPr lang="ru-RU" sz="2400">
              <a:latin typeface="Verdana" pitchFamily="34" charset="0"/>
            </a:endParaRPr>
          </a:p>
        </p:txBody>
      </p:sp>
      <p:sp>
        <p:nvSpPr>
          <p:cNvPr id="12296" name="Line 32"/>
          <p:cNvSpPr>
            <a:spLocks noChangeShapeType="1"/>
          </p:cNvSpPr>
          <p:nvPr/>
        </p:nvSpPr>
        <p:spPr bwMode="auto">
          <a:xfrm>
            <a:off x="1619250" y="292417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7" name="Line 45"/>
          <p:cNvSpPr>
            <a:spLocks noChangeShapeType="1"/>
          </p:cNvSpPr>
          <p:nvPr/>
        </p:nvSpPr>
        <p:spPr bwMode="auto">
          <a:xfrm flipH="1" flipV="1">
            <a:off x="1908175" y="3933825"/>
            <a:ext cx="862013" cy="1871663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8" name="Text Box 46"/>
          <p:cNvSpPr txBox="1">
            <a:spLocks noChangeArrowheads="1"/>
          </p:cNvSpPr>
          <p:nvPr/>
        </p:nvSpPr>
        <p:spPr bwMode="auto">
          <a:xfrm>
            <a:off x="1692275" y="4868863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b</a:t>
            </a:r>
            <a:endParaRPr lang="ru-RU" sz="2400">
              <a:latin typeface="Verdana" pitchFamily="34" charset="0"/>
            </a:endParaRPr>
          </a:p>
        </p:txBody>
      </p:sp>
      <p:sp>
        <p:nvSpPr>
          <p:cNvPr id="12299" name="Line 48"/>
          <p:cNvSpPr>
            <a:spLocks noChangeShapeType="1"/>
          </p:cNvSpPr>
          <p:nvPr/>
        </p:nvSpPr>
        <p:spPr bwMode="auto">
          <a:xfrm>
            <a:off x="1692275" y="48688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2843213" y="4437063"/>
            <a:ext cx="649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990099"/>
                </a:solidFill>
                <a:latin typeface="Verdana" pitchFamily="34" charset="0"/>
              </a:rPr>
              <a:t>-b</a:t>
            </a:r>
            <a:endParaRPr lang="ru-RU" sz="2400">
              <a:solidFill>
                <a:srgbClr val="990099"/>
              </a:solidFill>
              <a:latin typeface="Verdana" pitchFamily="34" charset="0"/>
            </a:endParaRPr>
          </a:p>
        </p:txBody>
      </p:sp>
      <p:sp>
        <p:nvSpPr>
          <p:cNvPr id="7219" name="Line 51"/>
          <p:cNvSpPr>
            <a:spLocks noChangeShapeType="1"/>
          </p:cNvSpPr>
          <p:nvPr/>
        </p:nvSpPr>
        <p:spPr bwMode="auto">
          <a:xfrm>
            <a:off x="2916238" y="4437063"/>
            <a:ext cx="288925" cy="0"/>
          </a:xfrm>
          <a:prstGeom prst="line">
            <a:avLst/>
          </a:prstGeom>
          <a:noFill/>
          <a:ln w="9525">
            <a:solidFill>
              <a:srgbClr val="99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12302" name="Group 69"/>
          <p:cNvGrpSpPr>
            <a:grpSpLocks/>
          </p:cNvGrpSpPr>
          <p:nvPr/>
        </p:nvGrpSpPr>
        <p:grpSpPr bwMode="auto">
          <a:xfrm>
            <a:off x="1763713" y="1773238"/>
            <a:ext cx="5905500" cy="0"/>
            <a:chOff x="1111" y="1117"/>
            <a:chExt cx="3720" cy="0"/>
          </a:xfrm>
        </p:grpSpPr>
        <p:sp>
          <p:nvSpPr>
            <p:cNvPr id="12315" name="Line 52"/>
            <p:cNvSpPr>
              <a:spLocks noChangeShapeType="1"/>
            </p:cNvSpPr>
            <p:nvPr/>
          </p:nvSpPr>
          <p:spPr bwMode="auto">
            <a:xfrm>
              <a:off x="1111" y="111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6" name="Line 53"/>
            <p:cNvSpPr>
              <a:spLocks noChangeShapeType="1"/>
            </p:cNvSpPr>
            <p:nvPr/>
          </p:nvSpPr>
          <p:spPr bwMode="auto">
            <a:xfrm>
              <a:off x="1519" y="111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7" name="Line 55"/>
            <p:cNvSpPr>
              <a:spLocks noChangeShapeType="1"/>
            </p:cNvSpPr>
            <p:nvPr/>
          </p:nvSpPr>
          <p:spPr bwMode="auto">
            <a:xfrm>
              <a:off x="1927" y="111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8" name="Line 57"/>
            <p:cNvSpPr>
              <a:spLocks noChangeShapeType="1"/>
            </p:cNvSpPr>
            <p:nvPr/>
          </p:nvSpPr>
          <p:spPr bwMode="auto">
            <a:xfrm>
              <a:off x="2562" y="111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9" name="Line 59"/>
            <p:cNvSpPr>
              <a:spLocks noChangeShapeType="1"/>
            </p:cNvSpPr>
            <p:nvPr/>
          </p:nvSpPr>
          <p:spPr bwMode="auto">
            <a:xfrm>
              <a:off x="3243" y="1117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0" name="Line 60"/>
            <p:cNvSpPr>
              <a:spLocks noChangeShapeType="1"/>
            </p:cNvSpPr>
            <p:nvPr/>
          </p:nvSpPr>
          <p:spPr bwMode="auto">
            <a:xfrm>
              <a:off x="3833" y="1117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1" name="Line 62"/>
            <p:cNvSpPr>
              <a:spLocks noChangeShapeType="1"/>
            </p:cNvSpPr>
            <p:nvPr/>
          </p:nvSpPr>
          <p:spPr bwMode="auto">
            <a:xfrm>
              <a:off x="4513" y="1117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4140200" y="4437063"/>
            <a:ext cx="358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Verdana" pitchFamily="34" charset="0"/>
              </a:rPr>
              <a:t>A</a:t>
            </a:r>
            <a:endParaRPr lang="ru-RU" sz="3200">
              <a:latin typeface="Verdana" pitchFamily="34" charset="0"/>
            </a:endParaRPr>
          </a:p>
        </p:txBody>
      </p:sp>
      <p:sp>
        <p:nvSpPr>
          <p:cNvPr id="7232" name="Text Box 64"/>
          <p:cNvSpPr txBox="1">
            <a:spLocks noChangeArrowheads="1"/>
          </p:cNvSpPr>
          <p:nvPr/>
        </p:nvSpPr>
        <p:spPr bwMode="auto">
          <a:xfrm>
            <a:off x="6443663" y="2852738"/>
            <a:ext cx="3603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Verdana" pitchFamily="34" charset="0"/>
              </a:rPr>
              <a:t>B</a:t>
            </a:r>
            <a:endParaRPr lang="ru-RU" sz="3200">
              <a:latin typeface="Verdana" pitchFamily="34" charset="0"/>
            </a:endParaRPr>
          </a:p>
        </p:txBody>
      </p:sp>
      <p:sp>
        <p:nvSpPr>
          <p:cNvPr id="7233" name="Text Box 65"/>
          <p:cNvSpPr txBox="1">
            <a:spLocks noChangeArrowheads="1"/>
          </p:cNvSpPr>
          <p:nvPr/>
        </p:nvSpPr>
        <p:spPr bwMode="auto">
          <a:xfrm>
            <a:off x="7524750" y="4941888"/>
            <a:ext cx="3603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Verdana" pitchFamily="34" charset="0"/>
              </a:rPr>
              <a:t>C</a:t>
            </a:r>
            <a:endParaRPr lang="ru-RU" sz="3200">
              <a:latin typeface="Verdana" pitchFamily="34" charset="0"/>
            </a:endParaRPr>
          </a:p>
        </p:txBody>
      </p:sp>
      <p:sp>
        <p:nvSpPr>
          <p:cNvPr id="12306" name="Text Box 66"/>
          <p:cNvSpPr txBox="1">
            <a:spLocks noChangeArrowheads="1"/>
          </p:cNvSpPr>
          <p:nvPr/>
        </p:nvSpPr>
        <p:spPr bwMode="auto">
          <a:xfrm>
            <a:off x="1042988" y="6226175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200">
              <a:latin typeface="Verdana" pitchFamily="34" charset="0"/>
            </a:endParaRPr>
          </a:p>
        </p:txBody>
      </p:sp>
      <p:sp>
        <p:nvSpPr>
          <p:cNvPr id="12307" name="AutoShape 6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6092825"/>
            <a:ext cx="719137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8" name="AutoShape 6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6021388"/>
            <a:ext cx="719137" cy="431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38" name="Oval 70"/>
          <p:cNvSpPr>
            <a:spLocks noChangeArrowheads="1"/>
          </p:cNvSpPr>
          <p:nvPr/>
        </p:nvSpPr>
        <p:spPr bwMode="auto">
          <a:xfrm>
            <a:off x="4572000" y="4724400"/>
            <a:ext cx="142875" cy="142875"/>
          </a:xfrm>
          <a:prstGeom prst="ellipse">
            <a:avLst/>
          </a:prstGeom>
          <a:solidFill>
            <a:srgbClr val="FF00FF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39" name="Line 71"/>
          <p:cNvSpPr>
            <a:spLocks noChangeShapeType="1"/>
          </p:cNvSpPr>
          <p:nvPr/>
        </p:nvSpPr>
        <p:spPr bwMode="auto">
          <a:xfrm flipH="1" flipV="1">
            <a:off x="1908175" y="3933825"/>
            <a:ext cx="862013" cy="1871663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40" name="Line 72"/>
          <p:cNvSpPr>
            <a:spLocks noChangeShapeType="1"/>
          </p:cNvSpPr>
          <p:nvPr/>
        </p:nvSpPr>
        <p:spPr bwMode="auto">
          <a:xfrm flipV="1">
            <a:off x="1116013" y="2492375"/>
            <a:ext cx="1873250" cy="1439863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41" name="Line 73"/>
          <p:cNvSpPr>
            <a:spLocks noChangeShapeType="1"/>
          </p:cNvSpPr>
          <p:nvPr/>
        </p:nvSpPr>
        <p:spPr bwMode="auto">
          <a:xfrm>
            <a:off x="3132138" y="3500438"/>
            <a:ext cx="863600" cy="187325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42" name="Text Box 74"/>
          <p:cNvSpPr txBox="1">
            <a:spLocks noChangeArrowheads="1"/>
          </p:cNvSpPr>
          <p:nvPr/>
        </p:nvSpPr>
        <p:spPr bwMode="auto">
          <a:xfrm>
            <a:off x="4140200" y="4437063"/>
            <a:ext cx="358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CC"/>
                </a:solidFill>
                <a:latin typeface="Verdana" pitchFamily="34" charset="0"/>
              </a:rPr>
              <a:t>A</a:t>
            </a:r>
            <a:endParaRPr lang="ru-RU" sz="3200">
              <a:solidFill>
                <a:srgbClr val="FF00FF"/>
              </a:solidFill>
              <a:latin typeface="Verdana" pitchFamily="34" charset="0"/>
            </a:endParaRPr>
          </a:p>
        </p:txBody>
      </p:sp>
      <p:sp>
        <p:nvSpPr>
          <p:cNvPr id="7243" name="Text Box 75"/>
          <p:cNvSpPr txBox="1">
            <a:spLocks noChangeArrowheads="1"/>
          </p:cNvSpPr>
          <p:nvPr/>
        </p:nvSpPr>
        <p:spPr bwMode="auto">
          <a:xfrm>
            <a:off x="7524750" y="4941888"/>
            <a:ext cx="3603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FF"/>
                </a:solidFill>
                <a:latin typeface="Verdana" pitchFamily="34" charset="0"/>
              </a:rPr>
              <a:t>C</a:t>
            </a:r>
            <a:endParaRPr lang="ru-RU" sz="3200">
              <a:solidFill>
                <a:srgbClr val="FF00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83904E-6 L 0.39358 0.1260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05273E-6 L 0.14184 -0.0629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7" dur="2000" fill="hold"/>
                                        <p:tgtEl>
                                          <p:spTgt spid="7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942E-6 L 0.37014 -0.0210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7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1" grpId="0" animBg="1"/>
      <p:bldP spid="7194" grpId="0" animBg="1"/>
      <p:bldP spid="7218" grpId="0"/>
      <p:bldP spid="7219" grpId="0" animBg="1"/>
      <p:bldP spid="7231" grpId="0"/>
      <p:bldP spid="7232" grpId="0"/>
      <p:bldP spid="7233" grpId="0"/>
      <p:bldP spid="7238" grpId="0" animBg="1"/>
      <p:bldP spid="7239" grpId="0" animBg="1"/>
      <p:bldP spid="7239" grpId="1" animBg="1"/>
      <p:bldP spid="7239" grpId="2" animBg="1"/>
      <p:bldP spid="7240" grpId="0" animBg="1"/>
      <p:bldP spid="7241" grpId="0" animBg="1"/>
      <p:bldP spid="7241" grpId="1" animBg="1"/>
      <p:bldP spid="7241" grpId="2" animBg="1"/>
      <p:bldP spid="7242" grpId="0"/>
      <p:bldP spid="72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Вычитание векторов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229600" cy="2016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chemeClr val="hlink"/>
                </a:solidFill>
              </a:rPr>
              <a:t>  Какое правило сложения было использовано в предыдущем слайде 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chemeClr val="hlink"/>
                </a:solidFill>
              </a:rPr>
              <a:t>  </a:t>
            </a:r>
            <a:r>
              <a:rPr lang="ru-RU" smtClean="0">
                <a:solidFill>
                  <a:schemeClr val="tx2"/>
                </a:solidFill>
              </a:rPr>
              <a:t>Ответ: Правило «Треугольника».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smtClean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711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4000" smtClean="0"/>
              <a:t>Вычитание векторов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5842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a - b = a + (- b) = </a:t>
            </a:r>
            <a:r>
              <a:rPr lang="en-US" smtClean="0">
                <a:solidFill>
                  <a:srgbClr val="FF3300"/>
                </a:solidFill>
              </a:rPr>
              <a:t>O</a:t>
            </a:r>
            <a:r>
              <a:rPr lang="en-US" smtClean="0"/>
              <a:t>A + </a:t>
            </a:r>
            <a:r>
              <a:rPr lang="en-US" smtClean="0">
                <a:solidFill>
                  <a:srgbClr val="FF3300"/>
                </a:solidFill>
              </a:rPr>
              <a:t>O</a:t>
            </a:r>
            <a:r>
              <a:rPr lang="en-US" smtClean="0"/>
              <a:t>B = </a:t>
            </a:r>
            <a:r>
              <a:rPr lang="en-US" smtClean="0">
                <a:solidFill>
                  <a:srgbClr val="FF00FF"/>
                </a:solidFill>
              </a:rPr>
              <a:t>OC</a:t>
            </a:r>
            <a:endParaRPr lang="ru-RU" smtClean="0">
              <a:solidFill>
                <a:srgbClr val="FF00FF"/>
              </a:solidFill>
            </a:endParaRPr>
          </a:p>
        </p:txBody>
      </p:sp>
      <p:grpSp>
        <p:nvGrpSpPr>
          <p:cNvPr id="14340" name="Group 48"/>
          <p:cNvGrpSpPr>
            <a:grpSpLocks/>
          </p:cNvGrpSpPr>
          <p:nvPr/>
        </p:nvGrpSpPr>
        <p:grpSpPr bwMode="auto">
          <a:xfrm>
            <a:off x="1619250" y="1484313"/>
            <a:ext cx="5761038" cy="0"/>
            <a:chOff x="1020" y="935"/>
            <a:chExt cx="3629" cy="0"/>
          </a:xfrm>
        </p:grpSpPr>
        <p:sp>
          <p:nvSpPr>
            <p:cNvPr id="14365" name="Line 4"/>
            <p:cNvSpPr>
              <a:spLocks noChangeShapeType="1"/>
            </p:cNvSpPr>
            <p:nvPr/>
          </p:nvSpPr>
          <p:spPr bwMode="auto">
            <a:xfrm>
              <a:off x="1837" y="93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6" name="Line 6"/>
            <p:cNvSpPr>
              <a:spLocks noChangeShapeType="1"/>
            </p:cNvSpPr>
            <p:nvPr/>
          </p:nvSpPr>
          <p:spPr bwMode="auto">
            <a:xfrm>
              <a:off x="1020" y="93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7" name="Line 7"/>
            <p:cNvSpPr>
              <a:spLocks noChangeShapeType="1"/>
            </p:cNvSpPr>
            <p:nvPr/>
          </p:nvSpPr>
          <p:spPr bwMode="auto">
            <a:xfrm>
              <a:off x="1338" y="93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8" name="Line 8"/>
            <p:cNvSpPr>
              <a:spLocks noChangeShapeType="1"/>
            </p:cNvSpPr>
            <p:nvPr/>
          </p:nvSpPr>
          <p:spPr bwMode="auto">
            <a:xfrm>
              <a:off x="2381" y="93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9" name="Line 9"/>
            <p:cNvSpPr>
              <a:spLocks noChangeShapeType="1"/>
            </p:cNvSpPr>
            <p:nvPr/>
          </p:nvSpPr>
          <p:spPr bwMode="auto">
            <a:xfrm>
              <a:off x="3107" y="93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0" name="Line 10"/>
            <p:cNvSpPr>
              <a:spLocks noChangeShapeType="1"/>
            </p:cNvSpPr>
            <p:nvPr/>
          </p:nvSpPr>
          <p:spPr bwMode="auto">
            <a:xfrm>
              <a:off x="3742" y="93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1" name="Line 11"/>
            <p:cNvSpPr>
              <a:spLocks noChangeShapeType="1"/>
            </p:cNvSpPr>
            <p:nvPr/>
          </p:nvSpPr>
          <p:spPr bwMode="auto">
            <a:xfrm>
              <a:off x="4422" y="93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41" name="AutoShape 4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6092825"/>
            <a:ext cx="719137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AutoShape 4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6021388"/>
            <a:ext cx="719137" cy="431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Line 66"/>
          <p:cNvSpPr>
            <a:spLocks noChangeShapeType="1"/>
          </p:cNvSpPr>
          <p:nvPr/>
        </p:nvSpPr>
        <p:spPr bwMode="auto">
          <a:xfrm flipV="1">
            <a:off x="1116013" y="2492375"/>
            <a:ext cx="1873250" cy="1439863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71" name="Line 67"/>
          <p:cNvSpPr>
            <a:spLocks noChangeShapeType="1"/>
          </p:cNvSpPr>
          <p:nvPr/>
        </p:nvSpPr>
        <p:spPr bwMode="auto">
          <a:xfrm>
            <a:off x="3132138" y="3500438"/>
            <a:ext cx="863600" cy="187325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72" name="Line 68"/>
          <p:cNvSpPr>
            <a:spLocks noChangeShapeType="1"/>
          </p:cNvSpPr>
          <p:nvPr/>
        </p:nvSpPr>
        <p:spPr bwMode="auto">
          <a:xfrm>
            <a:off x="4643438" y="4797425"/>
            <a:ext cx="2736850" cy="4318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6" name="Text Box 69"/>
          <p:cNvSpPr txBox="1">
            <a:spLocks noChangeArrowheads="1"/>
          </p:cNvSpPr>
          <p:nvPr/>
        </p:nvSpPr>
        <p:spPr bwMode="auto">
          <a:xfrm>
            <a:off x="1563688" y="2852738"/>
            <a:ext cx="344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a</a:t>
            </a:r>
            <a:endParaRPr lang="ru-RU" sz="2400">
              <a:latin typeface="Verdana" pitchFamily="34" charset="0"/>
            </a:endParaRPr>
          </a:p>
        </p:txBody>
      </p:sp>
      <p:sp>
        <p:nvSpPr>
          <p:cNvPr id="14347" name="Line 70"/>
          <p:cNvSpPr>
            <a:spLocks noChangeShapeType="1"/>
          </p:cNvSpPr>
          <p:nvPr/>
        </p:nvSpPr>
        <p:spPr bwMode="auto">
          <a:xfrm>
            <a:off x="1619250" y="292417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8" name="Line 71"/>
          <p:cNvSpPr>
            <a:spLocks noChangeShapeType="1"/>
          </p:cNvSpPr>
          <p:nvPr/>
        </p:nvSpPr>
        <p:spPr bwMode="auto">
          <a:xfrm flipH="1" flipV="1">
            <a:off x="1908175" y="3933825"/>
            <a:ext cx="862013" cy="1871663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9" name="Text Box 72"/>
          <p:cNvSpPr txBox="1">
            <a:spLocks noChangeArrowheads="1"/>
          </p:cNvSpPr>
          <p:nvPr/>
        </p:nvSpPr>
        <p:spPr bwMode="auto">
          <a:xfrm>
            <a:off x="1692275" y="4868863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b</a:t>
            </a:r>
            <a:endParaRPr lang="ru-RU" sz="2400">
              <a:latin typeface="Verdana" pitchFamily="34" charset="0"/>
            </a:endParaRPr>
          </a:p>
        </p:txBody>
      </p:sp>
      <p:sp>
        <p:nvSpPr>
          <p:cNvPr id="14350" name="Line 73"/>
          <p:cNvSpPr>
            <a:spLocks noChangeShapeType="1"/>
          </p:cNvSpPr>
          <p:nvPr/>
        </p:nvSpPr>
        <p:spPr bwMode="auto">
          <a:xfrm>
            <a:off x="1692275" y="48688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78" name="Text Box 74"/>
          <p:cNvSpPr txBox="1">
            <a:spLocks noChangeArrowheads="1"/>
          </p:cNvSpPr>
          <p:nvPr/>
        </p:nvSpPr>
        <p:spPr bwMode="auto">
          <a:xfrm>
            <a:off x="2843213" y="4437063"/>
            <a:ext cx="649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990099"/>
                </a:solidFill>
                <a:latin typeface="Verdana" pitchFamily="34" charset="0"/>
              </a:rPr>
              <a:t>-b</a:t>
            </a:r>
            <a:endParaRPr lang="ru-RU" sz="2400">
              <a:solidFill>
                <a:srgbClr val="990099"/>
              </a:solidFill>
              <a:latin typeface="Verdana" pitchFamily="34" charset="0"/>
            </a:endParaRPr>
          </a:p>
        </p:txBody>
      </p:sp>
      <p:sp>
        <p:nvSpPr>
          <p:cNvPr id="21579" name="Line 75"/>
          <p:cNvSpPr>
            <a:spLocks noChangeShapeType="1"/>
          </p:cNvSpPr>
          <p:nvPr/>
        </p:nvSpPr>
        <p:spPr bwMode="auto">
          <a:xfrm>
            <a:off x="2916238" y="4437063"/>
            <a:ext cx="288925" cy="0"/>
          </a:xfrm>
          <a:prstGeom prst="line">
            <a:avLst/>
          </a:prstGeom>
          <a:noFill/>
          <a:ln w="9525">
            <a:solidFill>
              <a:srgbClr val="99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80" name="Text Box 76"/>
          <p:cNvSpPr txBox="1">
            <a:spLocks noChangeArrowheads="1"/>
          </p:cNvSpPr>
          <p:nvPr/>
        </p:nvSpPr>
        <p:spPr bwMode="auto">
          <a:xfrm>
            <a:off x="6372225" y="2781300"/>
            <a:ext cx="358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Verdana" pitchFamily="34" charset="0"/>
              </a:rPr>
              <a:t>A</a:t>
            </a:r>
            <a:endParaRPr lang="ru-RU" sz="3200">
              <a:latin typeface="Verdana" pitchFamily="34" charset="0"/>
            </a:endParaRPr>
          </a:p>
        </p:txBody>
      </p:sp>
      <p:sp>
        <p:nvSpPr>
          <p:cNvPr id="21581" name="Text Box 77"/>
          <p:cNvSpPr txBox="1">
            <a:spLocks noChangeArrowheads="1"/>
          </p:cNvSpPr>
          <p:nvPr/>
        </p:nvSpPr>
        <p:spPr bwMode="auto">
          <a:xfrm>
            <a:off x="5867400" y="6278563"/>
            <a:ext cx="3603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Verdana" pitchFamily="34" charset="0"/>
              </a:rPr>
              <a:t>B</a:t>
            </a:r>
            <a:endParaRPr lang="ru-RU" sz="3200">
              <a:latin typeface="Verdana" pitchFamily="34" charset="0"/>
            </a:endParaRPr>
          </a:p>
        </p:txBody>
      </p:sp>
      <p:sp>
        <p:nvSpPr>
          <p:cNvPr id="21582" name="Text Box 78"/>
          <p:cNvSpPr txBox="1">
            <a:spLocks noChangeArrowheads="1"/>
          </p:cNvSpPr>
          <p:nvPr/>
        </p:nvSpPr>
        <p:spPr bwMode="auto">
          <a:xfrm>
            <a:off x="7524750" y="4941888"/>
            <a:ext cx="3603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Verdana" pitchFamily="34" charset="0"/>
              </a:rPr>
              <a:t>C</a:t>
            </a:r>
            <a:endParaRPr lang="ru-RU" sz="3200">
              <a:latin typeface="Verdana" pitchFamily="34" charset="0"/>
            </a:endParaRPr>
          </a:p>
        </p:txBody>
      </p:sp>
      <p:sp>
        <p:nvSpPr>
          <p:cNvPr id="21583" name="Oval 79"/>
          <p:cNvSpPr>
            <a:spLocks noChangeArrowheads="1"/>
          </p:cNvSpPr>
          <p:nvPr/>
        </p:nvSpPr>
        <p:spPr bwMode="auto">
          <a:xfrm>
            <a:off x="4572000" y="4724400"/>
            <a:ext cx="142875" cy="142875"/>
          </a:xfrm>
          <a:prstGeom prst="ellipse">
            <a:avLst/>
          </a:prstGeom>
          <a:solidFill>
            <a:srgbClr val="FF00FF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84" name="Line 80"/>
          <p:cNvSpPr>
            <a:spLocks noChangeShapeType="1"/>
          </p:cNvSpPr>
          <p:nvPr/>
        </p:nvSpPr>
        <p:spPr bwMode="auto">
          <a:xfrm flipH="1" flipV="1">
            <a:off x="1908175" y="3933825"/>
            <a:ext cx="862013" cy="1871663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85" name="Line 81"/>
          <p:cNvSpPr>
            <a:spLocks noChangeShapeType="1"/>
          </p:cNvSpPr>
          <p:nvPr/>
        </p:nvSpPr>
        <p:spPr bwMode="auto">
          <a:xfrm flipV="1">
            <a:off x="1116013" y="2492375"/>
            <a:ext cx="1873250" cy="1439863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86" name="Line 82"/>
          <p:cNvSpPr>
            <a:spLocks noChangeShapeType="1"/>
          </p:cNvSpPr>
          <p:nvPr/>
        </p:nvSpPr>
        <p:spPr bwMode="auto">
          <a:xfrm>
            <a:off x="3132138" y="3500438"/>
            <a:ext cx="863600" cy="187325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87" name="Text Box 83"/>
          <p:cNvSpPr txBox="1">
            <a:spLocks noChangeArrowheads="1"/>
          </p:cNvSpPr>
          <p:nvPr/>
        </p:nvSpPr>
        <p:spPr bwMode="auto">
          <a:xfrm>
            <a:off x="4140200" y="4221163"/>
            <a:ext cx="358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Verdana" pitchFamily="34" charset="0"/>
              </a:rPr>
              <a:t>O</a:t>
            </a:r>
            <a:endParaRPr lang="ru-RU" sz="320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1588" name="Text Box 84"/>
          <p:cNvSpPr txBox="1">
            <a:spLocks noChangeArrowheads="1"/>
          </p:cNvSpPr>
          <p:nvPr/>
        </p:nvSpPr>
        <p:spPr bwMode="auto">
          <a:xfrm>
            <a:off x="7524750" y="4941888"/>
            <a:ext cx="3603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FF"/>
                </a:solidFill>
                <a:latin typeface="Verdana" pitchFamily="34" charset="0"/>
              </a:rPr>
              <a:t>C</a:t>
            </a:r>
            <a:endParaRPr lang="ru-RU" sz="3200">
              <a:solidFill>
                <a:srgbClr val="FF00FF"/>
              </a:solidFill>
              <a:latin typeface="Verdana" pitchFamily="34" charset="0"/>
            </a:endParaRPr>
          </a:p>
        </p:txBody>
      </p:sp>
      <p:sp>
        <p:nvSpPr>
          <p:cNvPr id="21589" name="Line 85"/>
          <p:cNvSpPr>
            <a:spLocks noChangeShapeType="1"/>
          </p:cNvSpPr>
          <p:nvPr/>
        </p:nvSpPr>
        <p:spPr bwMode="auto">
          <a:xfrm>
            <a:off x="6516688" y="3357563"/>
            <a:ext cx="863600" cy="1871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1590" name="Line 86"/>
          <p:cNvSpPr>
            <a:spLocks noChangeShapeType="1"/>
          </p:cNvSpPr>
          <p:nvPr/>
        </p:nvSpPr>
        <p:spPr bwMode="auto">
          <a:xfrm flipV="1">
            <a:off x="5580063" y="5229225"/>
            <a:ext cx="1800225" cy="13684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1591" name="Text Box 87"/>
          <p:cNvSpPr txBox="1">
            <a:spLocks noChangeArrowheads="1"/>
          </p:cNvSpPr>
          <p:nvPr/>
        </p:nvSpPr>
        <p:spPr bwMode="auto">
          <a:xfrm>
            <a:off x="4140200" y="4221163"/>
            <a:ext cx="3603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FF"/>
                </a:solidFill>
                <a:latin typeface="Verdana" pitchFamily="34" charset="0"/>
              </a:rPr>
              <a:t>O</a:t>
            </a:r>
            <a:endParaRPr lang="ru-RU" sz="3200">
              <a:solidFill>
                <a:srgbClr val="FF00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83904E-6 L 0.39358 0.1260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1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05273E-6 L 0.14184 -0.0629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1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7" dur="2000" fill="hold"/>
                                        <p:tgtEl>
                                          <p:spTgt spid="215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1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2 -2.22942E-6 L 0.17327 0.18895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1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1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71" grpId="0" animBg="1"/>
      <p:bldP spid="21572" grpId="0" animBg="1"/>
      <p:bldP spid="21578" grpId="0"/>
      <p:bldP spid="21579" grpId="0" animBg="1"/>
      <p:bldP spid="21581" grpId="0"/>
      <p:bldP spid="21582" grpId="0"/>
      <p:bldP spid="21583" grpId="0" animBg="1"/>
      <p:bldP spid="21584" grpId="0" animBg="1"/>
      <p:bldP spid="21584" grpId="1" animBg="1"/>
      <p:bldP spid="21584" grpId="2" animBg="1"/>
      <p:bldP spid="21585" grpId="0" animBg="1"/>
      <p:bldP spid="21586" grpId="0" animBg="1"/>
      <p:bldP spid="21586" grpId="1" animBg="1"/>
      <p:bldP spid="21586" grpId="2" animBg="1"/>
      <p:bldP spid="21587" grpId="0"/>
      <p:bldP spid="21587" grpId="1"/>
      <p:bldP spid="21588" grpId="0"/>
      <p:bldP spid="21589" grpId="0" animBg="1"/>
      <p:bldP spid="21590" grpId="0" animBg="1"/>
      <p:bldP spid="21591" grpId="0"/>
      <p:bldP spid="21591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3716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4000" smtClean="0"/>
              <a:t>Вычитание векторов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187325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hlink"/>
                </a:solidFill>
              </a:rPr>
              <a:t>II</a:t>
            </a:r>
            <a:r>
              <a:rPr lang="ru-RU" smtClean="0">
                <a:solidFill>
                  <a:schemeClr val="hlink"/>
                </a:solidFill>
              </a:rPr>
              <a:t> Вычитание векторов методом отложения их от одной точки.</a:t>
            </a: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755650" y="2924175"/>
            <a:ext cx="7993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Verdana" pitchFamily="34" charset="0"/>
              </a:rPr>
              <a:t>a– b =</a:t>
            </a:r>
            <a:r>
              <a:rPr lang="en-US" sz="3200">
                <a:solidFill>
                  <a:srgbClr val="FF3300"/>
                </a:solidFill>
                <a:latin typeface="Verdana" pitchFamily="34" charset="0"/>
              </a:rPr>
              <a:t>O</a:t>
            </a:r>
            <a:r>
              <a:rPr lang="en-US" sz="3200">
                <a:latin typeface="Verdana" pitchFamily="34" charset="0"/>
              </a:rPr>
              <a:t>A –</a:t>
            </a:r>
            <a:r>
              <a:rPr lang="en-US" sz="3200">
                <a:solidFill>
                  <a:srgbClr val="FF3300"/>
                </a:solidFill>
                <a:latin typeface="Verdana" pitchFamily="34" charset="0"/>
              </a:rPr>
              <a:t>O</a:t>
            </a:r>
            <a:r>
              <a:rPr lang="en-US" sz="3200">
                <a:latin typeface="Verdana" pitchFamily="34" charset="0"/>
              </a:rPr>
              <a:t>B = </a:t>
            </a:r>
            <a:r>
              <a:rPr lang="en-US" sz="3200">
                <a:solidFill>
                  <a:srgbClr val="FF00FF"/>
                </a:solidFill>
                <a:latin typeface="Verdana" pitchFamily="34" charset="0"/>
              </a:rPr>
              <a:t>BA</a:t>
            </a:r>
            <a:endParaRPr lang="ru-RU" sz="3200">
              <a:solidFill>
                <a:srgbClr val="FF00FF"/>
              </a:solidFill>
              <a:latin typeface="Verdana" pitchFamily="34" charset="0"/>
            </a:endParaRPr>
          </a:p>
        </p:txBody>
      </p:sp>
      <p:sp>
        <p:nvSpPr>
          <p:cNvPr id="15365" name="Line 7"/>
          <p:cNvSpPr>
            <a:spLocks noChangeShapeType="1"/>
          </p:cNvSpPr>
          <p:nvPr/>
        </p:nvSpPr>
        <p:spPr bwMode="auto">
          <a:xfrm flipV="1">
            <a:off x="755650" y="4076700"/>
            <a:ext cx="1944688" cy="15128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6" name="Line 8"/>
          <p:cNvSpPr>
            <a:spLocks noChangeShapeType="1"/>
          </p:cNvSpPr>
          <p:nvPr/>
        </p:nvSpPr>
        <p:spPr bwMode="auto">
          <a:xfrm>
            <a:off x="1763713" y="5589588"/>
            <a:ext cx="1512887" cy="792162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V="1">
            <a:off x="5508625" y="3860800"/>
            <a:ext cx="431800" cy="230505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8" name="Text Box 13"/>
          <p:cNvSpPr txBox="1">
            <a:spLocks noChangeArrowheads="1"/>
          </p:cNvSpPr>
          <p:nvPr/>
        </p:nvSpPr>
        <p:spPr bwMode="auto">
          <a:xfrm>
            <a:off x="1116013" y="4437063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a</a:t>
            </a:r>
            <a:endParaRPr lang="ru-RU" sz="2400">
              <a:latin typeface="Verdana" pitchFamily="34" charset="0"/>
            </a:endParaRPr>
          </a:p>
        </p:txBody>
      </p:sp>
      <p:sp>
        <p:nvSpPr>
          <p:cNvPr id="15369" name="Text Box 14"/>
          <p:cNvSpPr txBox="1">
            <a:spLocks noChangeArrowheads="1"/>
          </p:cNvSpPr>
          <p:nvPr/>
        </p:nvSpPr>
        <p:spPr bwMode="auto">
          <a:xfrm>
            <a:off x="2484438" y="5373688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b</a:t>
            </a:r>
            <a:endParaRPr lang="ru-RU" sz="2400">
              <a:latin typeface="Verdana" pitchFamily="34" charset="0"/>
            </a:endParaRP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3492500" y="4941888"/>
            <a:ext cx="360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Verdana" pitchFamily="34" charset="0"/>
              </a:rPr>
              <a:t>O</a:t>
            </a:r>
            <a:endParaRPr lang="ru-RU" sz="2800" b="1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6011863" y="37893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A</a:t>
            </a:r>
            <a:endParaRPr lang="ru-RU" sz="2400">
              <a:latin typeface="Verdana" pitchFamily="34" charset="0"/>
            </a:endParaRP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5580063" y="5949950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B</a:t>
            </a:r>
            <a:endParaRPr lang="ru-RU" sz="2400">
              <a:latin typeface="Verdana" pitchFamily="34" charset="0"/>
            </a:endParaRPr>
          </a:p>
        </p:txBody>
      </p:sp>
      <p:sp>
        <p:nvSpPr>
          <p:cNvPr id="15373" name="Line 19"/>
          <p:cNvSpPr>
            <a:spLocks noChangeShapeType="1"/>
          </p:cNvSpPr>
          <p:nvPr/>
        </p:nvSpPr>
        <p:spPr bwMode="auto">
          <a:xfrm>
            <a:off x="1258888" y="45085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4" name="Line 20"/>
          <p:cNvSpPr>
            <a:spLocks noChangeShapeType="1"/>
          </p:cNvSpPr>
          <p:nvPr/>
        </p:nvSpPr>
        <p:spPr bwMode="auto">
          <a:xfrm>
            <a:off x="2555875" y="53736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5" name="Line 23"/>
          <p:cNvSpPr>
            <a:spLocks noChangeShapeType="1"/>
          </p:cNvSpPr>
          <p:nvPr/>
        </p:nvSpPr>
        <p:spPr bwMode="auto">
          <a:xfrm>
            <a:off x="2555875" y="29972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6" name="Line 24"/>
          <p:cNvSpPr>
            <a:spLocks noChangeShapeType="1"/>
          </p:cNvSpPr>
          <p:nvPr/>
        </p:nvSpPr>
        <p:spPr bwMode="auto">
          <a:xfrm>
            <a:off x="3203575" y="29972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7" name="Line 25"/>
          <p:cNvSpPr>
            <a:spLocks noChangeShapeType="1"/>
          </p:cNvSpPr>
          <p:nvPr/>
        </p:nvSpPr>
        <p:spPr bwMode="auto">
          <a:xfrm>
            <a:off x="4211638" y="29972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8" name="Line 28"/>
          <p:cNvSpPr>
            <a:spLocks noChangeShapeType="1"/>
          </p:cNvSpPr>
          <p:nvPr/>
        </p:nvSpPr>
        <p:spPr bwMode="auto">
          <a:xfrm>
            <a:off x="5148263" y="29972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9" name="Line 29"/>
          <p:cNvSpPr>
            <a:spLocks noChangeShapeType="1"/>
          </p:cNvSpPr>
          <p:nvPr/>
        </p:nvSpPr>
        <p:spPr bwMode="auto">
          <a:xfrm>
            <a:off x="6372225" y="29972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80" name="AutoShape 3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6092825"/>
            <a:ext cx="719137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1" name="AutoShape 3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6021388"/>
            <a:ext cx="719137" cy="431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65" name="Line 37"/>
          <p:cNvSpPr>
            <a:spLocks noChangeShapeType="1"/>
          </p:cNvSpPr>
          <p:nvPr/>
        </p:nvSpPr>
        <p:spPr bwMode="auto">
          <a:xfrm flipV="1">
            <a:off x="755650" y="4076700"/>
            <a:ext cx="1944688" cy="15128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>
            <a:off x="1763713" y="5589588"/>
            <a:ext cx="1512887" cy="792162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67" name="Oval 39"/>
          <p:cNvSpPr>
            <a:spLocks noChangeArrowheads="1"/>
          </p:cNvSpPr>
          <p:nvPr/>
        </p:nvSpPr>
        <p:spPr bwMode="auto">
          <a:xfrm>
            <a:off x="3924300" y="5300663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2569" name="Text Box 41"/>
          <p:cNvSpPr txBox="1">
            <a:spLocks noChangeArrowheads="1"/>
          </p:cNvSpPr>
          <p:nvPr/>
        </p:nvSpPr>
        <p:spPr bwMode="auto">
          <a:xfrm>
            <a:off x="5580063" y="5949950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FF"/>
                </a:solidFill>
                <a:latin typeface="Verdana" pitchFamily="34" charset="0"/>
              </a:rPr>
              <a:t>B</a:t>
            </a:r>
            <a:endParaRPr lang="ru-RU" sz="2400">
              <a:solidFill>
                <a:srgbClr val="FF00FF"/>
              </a:solidFill>
              <a:latin typeface="Verdana" pitchFamily="34" charset="0"/>
            </a:endParaRPr>
          </a:p>
        </p:txBody>
      </p:sp>
      <p:sp>
        <p:nvSpPr>
          <p:cNvPr id="22570" name="Text Box 42"/>
          <p:cNvSpPr txBox="1">
            <a:spLocks noChangeArrowheads="1"/>
          </p:cNvSpPr>
          <p:nvPr/>
        </p:nvSpPr>
        <p:spPr bwMode="auto">
          <a:xfrm>
            <a:off x="6011863" y="37893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FF"/>
                </a:solidFill>
                <a:latin typeface="Verdana" pitchFamily="34" charset="0"/>
              </a:rPr>
              <a:t>A</a:t>
            </a:r>
            <a:endParaRPr lang="ru-RU" sz="2400">
              <a:solidFill>
                <a:srgbClr val="FF00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0167E-6 L 0.35052 -0.0261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-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10916E-6 L 0.24809 -0.0261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" y="-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 animBg="1"/>
      <p:bldP spid="22543" grpId="0"/>
      <p:bldP spid="22544" grpId="0"/>
      <p:bldP spid="22545" grpId="0"/>
      <p:bldP spid="22565" grpId="0" animBg="1"/>
      <p:bldP spid="22566" grpId="0" animBg="1"/>
      <p:bldP spid="22567" grpId="0" animBg="1"/>
      <p:bldP spid="22569" grpId="0"/>
      <p:bldP spid="225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Начертите два неколлинеарных вектора. Найдите сумму векторов известными вам способами. </a:t>
            </a:r>
          </a:p>
          <a:p>
            <a:r>
              <a:rPr lang="ru-RU" smtClean="0"/>
              <a:t>.Найдите сумму векторов</a:t>
            </a:r>
          </a:p>
          <a:p>
            <a:r>
              <a:rPr lang="ru-RU" smtClean="0"/>
              <a:t>а)</a:t>
            </a:r>
            <a:r>
              <a:rPr lang="en-US" smtClean="0">
                <a:solidFill>
                  <a:srgbClr val="FF3300"/>
                </a:solidFill>
                <a:latin typeface="Verdana" pitchFamily="34" charset="0"/>
              </a:rPr>
              <a:t> </a:t>
            </a:r>
            <a:r>
              <a:rPr lang="en-US" smtClean="0">
                <a:solidFill>
                  <a:srgbClr val="0033CC"/>
                </a:solidFill>
                <a:latin typeface="Verdana" pitchFamily="34" charset="0"/>
              </a:rPr>
              <a:t>AB +CD + BC + DA </a:t>
            </a:r>
          </a:p>
          <a:p>
            <a:r>
              <a:rPr lang="ru-RU" smtClean="0">
                <a:solidFill>
                  <a:srgbClr val="0033CC"/>
                </a:solidFill>
                <a:latin typeface="Verdana" pitchFamily="34" charset="0"/>
              </a:rPr>
              <a:t> </a:t>
            </a:r>
            <a:r>
              <a:rPr lang="ru-RU" smtClean="0"/>
              <a:t>б</a:t>
            </a:r>
            <a:r>
              <a:rPr lang="ru-RU" smtClean="0">
                <a:solidFill>
                  <a:srgbClr val="0033CC"/>
                </a:solidFill>
                <a:latin typeface="Verdana" pitchFamily="34" charset="0"/>
              </a:rPr>
              <a:t>)</a:t>
            </a:r>
            <a:r>
              <a:rPr lang="en-US" smtClean="0">
                <a:solidFill>
                  <a:srgbClr val="0033CC"/>
                </a:solidFill>
                <a:latin typeface="Verdana" pitchFamily="34" charset="0"/>
              </a:rPr>
              <a:t>CD + FK + DF + KC</a:t>
            </a:r>
            <a:endParaRPr lang="ru-RU" smtClean="0">
              <a:solidFill>
                <a:srgbClr val="0033CC"/>
              </a:solidFill>
              <a:latin typeface="Verdana" pitchFamily="34" charset="0"/>
            </a:endParaRPr>
          </a:p>
          <a:p>
            <a:endParaRPr lang="ru-RU" smtClean="0"/>
          </a:p>
          <a:p>
            <a:endParaRPr lang="ru-RU" smtClean="0"/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638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762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639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762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6393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762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6395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762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6" name="Line 24"/>
          <p:cNvSpPr>
            <a:spLocks noChangeShapeType="1"/>
          </p:cNvSpPr>
          <p:nvPr/>
        </p:nvSpPr>
        <p:spPr bwMode="auto">
          <a:xfrm>
            <a:off x="1547813" y="422116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7" name="Line 24"/>
          <p:cNvSpPr>
            <a:spLocks noChangeShapeType="1"/>
          </p:cNvSpPr>
          <p:nvPr/>
        </p:nvSpPr>
        <p:spPr bwMode="auto">
          <a:xfrm flipV="1">
            <a:off x="2555875" y="414972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8" name="Line 24"/>
          <p:cNvSpPr>
            <a:spLocks noChangeShapeType="1"/>
          </p:cNvSpPr>
          <p:nvPr/>
        </p:nvSpPr>
        <p:spPr bwMode="auto">
          <a:xfrm>
            <a:off x="3708400" y="422116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9" name="Line 24"/>
          <p:cNvSpPr>
            <a:spLocks noChangeShapeType="1"/>
          </p:cNvSpPr>
          <p:nvPr/>
        </p:nvSpPr>
        <p:spPr bwMode="auto">
          <a:xfrm>
            <a:off x="5003800" y="422116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0" name="Line 24"/>
          <p:cNvSpPr>
            <a:spLocks noChangeShapeType="1"/>
          </p:cNvSpPr>
          <p:nvPr/>
        </p:nvSpPr>
        <p:spPr bwMode="auto">
          <a:xfrm>
            <a:off x="2843213" y="4797425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1" name="Line 24"/>
          <p:cNvSpPr>
            <a:spLocks noChangeShapeType="1"/>
          </p:cNvSpPr>
          <p:nvPr/>
        </p:nvSpPr>
        <p:spPr bwMode="auto">
          <a:xfrm>
            <a:off x="3924300" y="4797425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2" name="Line 24"/>
          <p:cNvSpPr>
            <a:spLocks noChangeShapeType="1"/>
          </p:cNvSpPr>
          <p:nvPr/>
        </p:nvSpPr>
        <p:spPr bwMode="auto">
          <a:xfrm>
            <a:off x="5076825" y="4797425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3" name="Line 24"/>
          <p:cNvSpPr>
            <a:spLocks noChangeShapeType="1"/>
          </p:cNvSpPr>
          <p:nvPr/>
        </p:nvSpPr>
        <p:spPr bwMode="auto">
          <a:xfrm>
            <a:off x="1476375" y="4797425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Определение пройденного пути и перемещения</a:t>
            </a:r>
            <a:endParaRPr lang="ru-RU" dirty="0"/>
          </a:p>
        </p:txBody>
      </p:sp>
      <p:pic>
        <p:nvPicPr>
          <p:cNvPr id="17410" name="Рисунок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1484313"/>
            <a:ext cx="6016625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43608" y="5008541"/>
            <a:ext cx="4536504" cy="707886"/>
          </a:xfrm>
          <a:prstGeom prst="rect">
            <a:avLst/>
          </a:prstGeom>
          <a:blipFill rotWithShape="1">
            <a:blip r:embed="rId3" cstate="print"/>
            <a:stretch>
              <a:fillRect l="-4704" t="-15517" b="-36207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  <a:cs typeface="+mn-cs"/>
              </a:rPr>
              <a:t> </a:t>
            </a:r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15616" y="5794486"/>
            <a:ext cx="3888432" cy="717248"/>
          </a:xfrm>
          <a:prstGeom prst="rect">
            <a:avLst/>
          </a:prstGeom>
          <a:blipFill rotWithShape="1">
            <a:blip r:embed="rId4" cstate="print"/>
            <a:stretch>
              <a:fillRect t="-2564" b="-32479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  <a:cs typeface="+mn-cs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>
          <a:xfrm>
            <a:off x="0" y="333375"/>
            <a:ext cx="9144000" cy="1943100"/>
          </a:xfrm>
        </p:spPr>
        <p:txBody>
          <a:bodyPr/>
          <a:lstStyle/>
          <a:p>
            <a:pPr algn="l"/>
            <a:r>
              <a:rPr lang="ru-RU" sz="3200" u="sng" smtClean="0">
                <a:latin typeface="Arial" charset="0"/>
              </a:rPr>
              <a:t>Решите задачу</a:t>
            </a:r>
            <a:r>
              <a:rPr lang="ru-RU" sz="3200" smtClean="0">
                <a:latin typeface="Arial" charset="0"/>
              </a:rPr>
              <a:t>: Автомобиль переместился из точки с координатой Х</a:t>
            </a:r>
            <a:r>
              <a:rPr lang="ru-RU" sz="1600" smtClean="0">
                <a:latin typeface="Arial" charset="0"/>
              </a:rPr>
              <a:t>0</a:t>
            </a:r>
            <a:r>
              <a:rPr lang="ru-RU" sz="3200" smtClean="0">
                <a:latin typeface="Arial" charset="0"/>
              </a:rPr>
              <a:t>=200 м в точку с координатой Х=-200 м. Определите проекцию перемещения автомобиля.</a:t>
            </a:r>
          </a:p>
        </p:txBody>
      </p:sp>
      <p:pic>
        <p:nvPicPr>
          <p:cNvPr id="25604" name="Picture 4" descr="движущийся автомобиль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75" y="2997200"/>
            <a:ext cx="4191000" cy="2381250"/>
          </a:xfrm>
          <a:prstGeom prst="rect">
            <a:avLst/>
          </a:prstGeom>
          <a:noFill/>
        </p:spPr>
      </p:pic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4067175" y="1341438"/>
            <a:ext cx="172878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2555875" y="1773238"/>
            <a:ext cx="172878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7019925" y="1773238"/>
            <a:ext cx="1728788" cy="0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179388" y="2276475"/>
            <a:ext cx="2663825" cy="0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31775" y="2433638"/>
            <a:ext cx="21113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i="1"/>
              <a:t>Дано:</a:t>
            </a:r>
          </a:p>
          <a:p>
            <a:r>
              <a:rPr lang="ru-RU" sz="3600"/>
              <a:t>Х</a:t>
            </a:r>
            <a:r>
              <a:rPr lang="ru-RU"/>
              <a:t>0</a:t>
            </a:r>
            <a:r>
              <a:rPr lang="ru-RU" sz="3600"/>
              <a:t>=200 м</a:t>
            </a:r>
          </a:p>
          <a:p>
            <a:r>
              <a:rPr lang="ru-RU" sz="3600"/>
              <a:t>Х=-200 м</a:t>
            </a:r>
          </a:p>
          <a:p>
            <a:endParaRPr lang="ru-RU" sz="3600"/>
          </a:p>
          <a:p>
            <a:r>
              <a:rPr lang="en-US" sz="3600"/>
              <a:t>S</a:t>
            </a:r>
            <a:r>
              <a:rPr lang="ru-RU"/>
              <a:t>х</a:t>
            </a:r>
            <a:r>
              <a:rPr lang="ru-RU" sz="3600"/>
              <a:t>-?</a:t>
            </a: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323850" y="4365625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2555875" y="2420938"/>
            <a:ext cx="0" cy="302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2771775" y="2420938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i="1"/>
              <a:t>Решение</a:t>
            </a:r>
          </a:p>
        </p:txBody>
      </p:sp>
      <p:graphicFrame>
        <p:nvGraphicFramePr>
          <p:cNvPr id="2056" name="Object 18"/>
          <p:cNvGraphicFramePr>
            <a:graphicFrameLocks noChangeAspect="1"/>
          </p:cNvGraphicFramePr>
          <p:nvPr/>
        </p:nvGraphicFramePr>
        <p:xfrm>
          <a:off x="2771775" y="2997200"/>
          <a:ext cx="3240088" cy="1187450"/>
        </p:xfrm>
        <a:graphic>
          <a:graphicData uri="http://schemas.openxmlformats.org/presentationml/2006/ole">
            <p:oleObj spid="_x0000_s32770" name="Equation" r:id="rId4" imgW="761669" imgH="279279" progId="">
              <p:embed/>
            </p:oleObj>
          </a:graphicData>
        </a:graphic>
      </p:graphicFrame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2824163" y="4456113"/>
            <a:ext cx="3187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i="1"/>
              <a:t>Вычисления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2714625" y="5362575"/>
            <a:ext cx="55292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S</a:t>
            </a:r>
            <a:r>
              <a:rPr lang="ru-RU" sz="2000"/>
              <a:t>х</a:t>
            </a:r>
            <a:r>
              <a:rPr lang="ru-RU" sz="3200"/>
              <a:t>=-200 м-200 м= -400 м</a:t>
            </a:r>
          </a:p>
          <a:p>
            <a:pPr>
              <a:spcBef>
                <a:spcPct val="50000"/>
              </a:spcBef>
            </a:pPr>
            <a:r>
              <a:rPr lang="ru-RU" sz="3200"/>
              <a:t>Ответ: </a:t>
            </a:r>
            <a:r>
              <a:rPr lang="en-US" sz="3200"/>
              <a:t>S</a:t>
            </a:r>
            <a:r>
              <a:rPr lang="ru-RU" sz="2000"/>
              <a:t>х</a:t>
            </a:r>
            <a:r>
              <a:rPr lang="ru-RU" sz="3200"/>
              <a:t>=-400 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5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5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56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5" grpId="0" animBg="1"/>
      <p:bldP spid="25606" grpId="0" animBg="1"/>
      <p:bldP spid="25612" grpId="0" animBg="1"/>
      <p:bldP spid="25613" grpId="0" animBg="1"/>
      <p:bldP spid="25615" grpId="0" animBg="1"/>
      <p:bldP spid="25616" grpId="0" animBg="1"/>
      <p:bldP spid="256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3568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СЛОЖЕНИЕ    СКОРОСТЕЙ</a:t>
            </a:r>
          </a:p>
        </p:txBody>
      </p:sp>
      <p:sp>
        <p:nvSpPr>
          <p:cNvPr id="1028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256584"/>
          </a:xfrm>
        </p:spPr>
        <p:txBody>
          <a:bodyPr/>
          <a:lstStyle/>
          <a:p>
            <a:r>
              <a:rPr lang="ru-RU" dirty="0" smtClean="0"/>
              <a:t>А) движение в одну сторону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                                       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v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v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  </a:t>
            </a:r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v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v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Б) движение в противоположные стороны</a:t>
            </a:r>
          </a:p>
          <a:p>
            <a:pPr>
              <a:buFont typeface="Arial" charset="0"/>
              <a:buNone/>
            </a:pPr>
            <a:r>
              <a:rPr lang="en-US" dirty="0" smtClean="0"/>
              <a:t> </a:t>
            </a:r>
            <a:r>
              <a:rPr lang="ru-RU" dirty="0" smtClean="0"/>
              <a:t>                                   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-(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v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6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В) перпендикулярно</a:t>
            </a:r>
          </a:p>
          <a:p>
            <a:pPr>
              <a:buFont typeface="Arial" charset="0"/>
              <a:buNone/>
            </a:pPr>
            <a:endParaRPr lang="ru-RU" dirty="0" smtClean="0"/>
          </a:p>
          <a:p>
            <a:pPr>
              <a:buFont typeface="Arial" charset="0"/>
              <a:buNone/>
            </a:pPr>
            <a:endParaRPr lang="ru-RU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285875" y="2428875"/>
            <a:ext cx="207168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1535113" y="2392363"/>
            <a:ext cx="642937" cy="15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857375" y="2214563"/>
            <a:ext cx="571500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857375" y="2643188"/>
            <a:ext cx="1000125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extBox 11"/>
          <p:cNvSpPr txBox="1">
            <a:spLocks noChangeArrowheads="1"/>
          </p:cNvSpPr>
          <p:nvPr/>
        </p:nvSpPr>
        <p:spPr bwMode="auto">
          <a:xfrm>
            <a:off x="1500188" y="2357438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libri" pitchFamily="34" charset="0"/>
              </a:rPr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28875" y="2000250"/>
            <a:ext cx="3905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</a:rPr>
              <a:t>v</a:t>
            </a:r>
            <a:r>
              <a:rPr lang="en-US" sz="1050" dirty="0">
                <a:solidFill>
                  <a:srgbClr val="0070C0"/>
                </a:solidFill>
                <a:latin typeface="+mn-lt"/>
              </a:rPr>
              <a:t>1</a:t>
            </a:r>
            <a:endParaRPr lang="ru-RU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500" y="2428875"/>
            <a:ext cx="3905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</a:rPr>
              <a:t>v</a:t>
            </a:r>
            <a:r>
              <a:rPr lang="en-US" sz="1050" dirty="0">
                <a:solidFill>
                  <a:srgbClr val="0070C0"/>
                </a:solidFill>
                <a:latin typeface="+mn-lt"/>
              </a:rPr>
              <a:t>2</a:t>
            </a:r>
            <a:endParaRPr lang="ru-RU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36" name="TextBox 14"/>
          <p:cNvSpPr txBox="1">
            <a:spLocks noChangeArrowheads="1"/>
          </p:cNvSpPr>
          <p:nvPr/>
        </p:nvSpPr>
        <p:spPr bwMode="auto">
          <a:xfrm>
            <a:off x="3357563" y="2214563"/>
            <a:ext cx="317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x</a:t>
            </a:r>
            <a:endParaRPr lang="ru-RU" sz="2400">
              <a:latin typeface="Calibri" pitchFamily="34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1357313" y="3571875"/>
            <a:ext cx="2071687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1536700" y="3606800"/>
            <a:ext cx="642938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857375" y="3357563"/>
            <a:ext cx="1000125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1357313" y="3786188"/>
            <a:ext cx="500062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1" name="TextBox 20"/>
          <p:cNvSpPr txBox="1">
            <a:spLocks noChangeArrowheads="1"/>
          </p:cNvSpPr>
          <p:nvPr/>
        </p:nvSpPr>
        <p:spPr bwMode="auto">
          <a:xfrm>
            <a:off x="1785938" y="3500438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libri" pitchFamily="34" charset="0"/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86063" y="3143250"/>
            <a:ext cx="3905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</a:rPr>
              <a:t>v</a:t>
            </a:r>
            <a:r>
              <a:rPr lang="en-US" sz="1050" dirty="0">
                <a:solidFill>
                  <a:srgbClr val="0070C0"/>
                </a:solidFill>
                <a:latin typeface="+mn-lt"/>
              </a:rPr>
              <a:t>1</a:t>
            </a:r>
            <a:endParaRPr lang="ru-RU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71563" y="3500438"/>
            <a:ext cx="39052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</a:rPr>
              <a:t>v</a:t>
            </a:r>
            <a:r>
              <a:rPr lang="en-US" sz="1050" dirty="0">
                <a:solidFill>
                  <a:srgbClr val="0070C0"/>
                </a:solidFill>
                <a:latin typeface="+mn-lt"/>
              </a:rPr>
              <a:t>2</a:t>
            </a:r>
            <a:endParaRPr lang="ru-RU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44" name="TextBox 23"/>
          <p:cNvSpPr txBox="1">
            <a:spLocks noChangeArrowheads="1"/>
          </p:cNvSpPr>
          <p:nvPr/>
        </p:nvSpPr>
        <p:spPr bwMode="auto">
          <a:xfrm>
            <a:off x="3429000" y="3357563"/>
            <a:ext cx="317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x</a:t>
            </a:r>
            <a:endParaRPr lang="ru-RU" sz="2400">
              <a:latin typeface="Calibri" pitchFamily="34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rot="5400000" flipH="1" flipV="1">
            <a:off x="1072356" y="4999832"/>
            <a:ext cx="714375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428750" y="5357813"/>
            <a:ext cx="1428750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428750" y="4714875"/>
            <a:ext cx="1357313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2463800" y="5037138"/>
            <a:ext cx="642937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1428750" y="4714875"/>
            <a:ext cx="1357313" cy="6429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71563" y="4786313"/>
            <a:ext cx="39052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</a:rPr>
              <a:t>v</a:t>
            </a:r>
            <a:r>
              <a:rPr lang="en-US" sz="1050" dirty="0">
                <a:solidFill>
                  <a:srgbClr val="0070C0"/>
                </a:solidFill>
                <a:latin typeface="+mn-lt"/>
              </a:rPr>
              <a:t>2</a:t>
            </a:r>
            <a:endParaRPr lang="ru-RU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57500" y="5072063"/>
            <a:ext cx="39052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</a:rPr>
              <a:t>v</a:t>
            </a:r>
            <a:r>
              <a:rPr lang="en-US" sz="1050" dirty="0">
                <a:solidFill>
                  <a:srgbClr val="0070C0"/>
                </a:solidFill>
                <a:latin typeface="+mn-lt"/>
              </a:rPr>
              <a:t>1</a:t>
            </a:r>
            <a:endParaRPr lang="ru-RU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52" name="TextBox 37"/>
          <p:cNvSpPr txBox="1">
            <a:spLocks noChangeArrowheads="1"/>
          </p:cNvSpPr>
          <p:nvPr/>
        </p:nvSpPr>
        <p:spPr bwMode="auto">
          <a:xfrm>
            <a:off x="2786063" y="4429125"/>
            <a:ext cx="323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v</a:t>
            </a:r>
            <a:endParaRPr lang="ru-RU" sz="2400">
              <a:solidFill>
                <a:srgbClr val="0070C0"/>
              </a:solidFill>
              <a:latin typeface="Calibri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286250" y="4445000"/>
          <a:ext cx="2571750" cy="912813"/>
        </p:xfrm>
        <a:graphic>
          <a:graphicData uri="http://schemas.openxmlformats.org/presentationml/2006/ole">
            <p:oleObj spid="_x0000_s35842" name="Equation" r:id="rId3" imgW="78732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ДОМАШНЕЕ   ЗАДАНИЕ</a:t>
            </a:r>
          </a:p>
        </p:txBody>
      </p:sp>
      <p:sp>
        <p:nvSpPr>
          <p:cNvPr id="3686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ФИЗИКА  : П.4  стр. 38  1уровень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ГЕОМЕТРИЯ : П.76 – 84 № 803,807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395538"/>
          </a:xfrm>
        </p:spPr>
        <p:txBody>
          <a:bodyPr/>
          <a:lstStyle/>
          <a:p>
            <a:pPr algn="ctr"/>
            <a:r>
              <a:rPr lang="ru-RU" sz="3200" b="1" smtClean="0"/>
              <a:t>«Практика рождается из тесного соединения физики и математики»</a:t>
            </a: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b="1" smtClean="0"/>
              <a:t>Бэкон.Ф.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z="2000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716338"/>
            <a:ext cx="3219450" cy="241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221088"/>
            <a:ext cx="3417888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FF0000"/>
                </a:solidFill>
              </a:rPr>
              <a:t>Понятие вектора</a:t>
            </a:r>
          </a:p>
        </p:txBody>
      </p:sp>
      <p:sp>
        <p:nvSpPr>
          <p:cNvPr id="48131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971550" y="1628775"/>
            <a:ext cx="7772400" cy="4114800"/>
          </a:xfrm>
        </p:spPr>
        <p:txBody>
          <a:bodyPr/>
          <a:lstStyle/>
          <a:p>
            <a:pPr marL="0" indent="447675" eaLnBrk="1" hangingPunct="1">
              <a:buFont typeface="Monotype Sorts" pitchFamily="2" charset="2"/>
              <a:buNone/>
            </a:pPr>
            <a:r>
              <a:rPr lang="ru-RU" smtClean="0"/>
              <a:t>Многие физические величины характеризуются числовым значением и направлением в пространстве, их называют  </a:t>
            </a:r>
            <a:r>
              <a:rPr lang="ru-RU" smtClean="0">
                <a:solidFill>
                  <a:schemeClr val="accent1"/>
                </a:solidFill>
              </a:rPr>
              <a:t>векторными величинами </a:t>
            </a:r>
          </a:p>
        </p:txBody>
      </p:sp>
      <p:pic>
        <p:nvPicPr>
          <p:cNvPr id="48132" name="Рисунок 4" descr="AG00038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860800"/>
            <a:ext cx="4103687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Рисунок 5" descr="AG00165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3644900"/>
            <a:ext cx="4105275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1763713" y="4868863"/>
            <a:ext cx="2087562" cy="762000"/>
            <a:chOff x="1292" y="2704"/>
            <a:chExt cx="1315" cy="480"/>
          </a:xfrm>
        </p:grpSpPr>
        <p:sp>
          <p:nvSpPr>
            <p:cNvPr id="5131" name="Линия 6"/>
            <p:cNvSpPr>
              <a:spLocks noChangeShapeType="1"/>
            </p:cNvSpPr>
            <p:nvPr/>
          </p:nvSpPr>
          <p:spPr bwMode="auto">
            <a:xfrm>
              <a:off x="1292" y="3113"/>
              <a:ext cx="1315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2" name="Поле 8"/>
            <p:cNvSpPr txBox="1">
              <a:spLocks noChangeArrowheads="1"/>
            </p:cNvSpPr>
            <p:nvPr/>
          </p:nvSpPr>
          <p:spPr bwMode="auto">
            <a:xfrm>
              <a:off x="1746" y="2704"/>
              <a:ext cx="27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i="1">
                  <a:solidFill>
                    <a:srgbClr val="FF0000"/>
                  </a:solidFill>
                </a:rPr>
                <a:t>v</a:t>
              </a:r>
              <a:endParaRPr lang="ru-RU" sz="4400" i="1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Группа 11"/>
          <p:cNvGrpSpPr>
            <a:grpSpLocks/>
          </p:cNvGrpSpPr>
          <p:nvPr/>
        </p:nvGrpSpPr>
        <p:grpSpPr bwMode="auto">
          <a:xfrm>
            <a:off x="5508625" y="5805488"/>
            <a:ext cx="2087563" cy="641350"/>
            <a:chOff x="3470" y="3657"/>
            <a:chExt cx="1315" cy="404"/>
          </a:xfrm>
        </p:grpSpPr>
        <p:sp>
          <p:nvSpPr>
            <p:cNvPr id="5129" name="Линия 7"/>
            <p:cNvSpPr>
              <a:spLocks noChangeShapeType="1"/>
            </p:cNvSpPr>
            <p:nvPr/>
          </p:nvSpPr>
          <p:spPr bwMode="auto">
            <a:xfrm>
              <a:off x="3470" y="4020"/>
              <a:ext cx="1315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0" name="Поле 9"/>
            <p:cNvSpPr txBox="1">
              <a:spLocks noChangeArrowheads="1"/>
            </p:cNvSpPr>
            <p:nvPr/>
          </p:nvSpPr>
          <p:spPr bwMode="auto">
            <a:xfrm>
              <a:off x="3969" y="3657"/>
              <a:ext cx="40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i="1">
                  <a:solidFill>
                    <a:srgbClr val="FF0000"/>
                  </a:solidFill>
                </a:rPr>
                <a:t>F</a:t>
              </a:r>
              <a:endParaRPr lang="ru-RU" sz="3600" i="1">
                <a:solidFill>
                  <a:srgbClr val="FF0000"/>
                </a:solidFill>
              </a:endParaRPr>
            </a:p>
          </p:txBody>
        </p:sp>
      </p:grpSp>
      <p:sp>
        <p:nvSpPr>
          <p:cNvPr id="48141" name="Автофигура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360363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56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856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  <p:bldP spid="481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852029"/>
            <a:ext cx="8352928" cy="5659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"/>
          <p:cNvGrpSpPr>
            <a:grpSpLocks/>
          </p:cNvGrpSpPr>
          <p:nvPr/>
        </p:nvGrpSpPr>
        <p:grpSpPr bwMode="auto">
          <a:xfrm>
            <a:off x="1547813" y="2636838"/>
            <a:ext cx="3960812" cy="1793875"/>
            <a:chOff x="793" y="2659"/>
            <a:chExt cx="2495" cy="1130"/>
          </a:xfrm>
        </p:grpSpPr>
        <p:sp>
          <p:nvSpPr>
            <p:cNvPr id="6171" name="Линия 4"/>
            <p:cNvSpPr>
              <a:spLocks noChangeShapeType="1"/>
            </p:cNvSpPr>
            <p:nvPr/>
          </p:nvSpPr>
          <p:spPr bwMode="auto">
            <a:xfrm flipV="1">
              <a:off x="1202" y="2976"/>
              <a:ext cx="1724" cy="589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 type="triangle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2" name="Поле 5"/>
            <p:cNvSpPr txBox="1">
              <a:spLocks noChangeArrowheads="1"/>
            </p:cNvSpPr>
            <p:nvPr/>
          </p:nvSpPr>
          <p:spPr bwMode="auto">
            <a:xfrm>
              <a:off x="793" y="3385"/>
              <a:ext cx="36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/>
                <a:t>С</a:t>
              </a:r>
            </a:p>
          </p:txBody>
        </p:sp>
        <p:sp>
          <p:nvSpPr>
            <p:cNvPr id="6173" name="Поле 6"/>
            <p:cNvSpPr txBox="1">
              <a:spLocks noChangeArrowheads="1"/>
            </p:cNvSpPr>
            <p:nvPr/>
          </p:nvSpPr>
          <p:spPr bwMode="auto">
            <a:xfrm>
              <a:off x="2925" y="2659"/>
              <a:ext cx="36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/>
                <a:t>D</a:t>
              </a:r>
              <a:endParaRPr lang="ru-RU" sz="3600"/>
            </a:p>
          </p:txBody>
        </p:sp>
      </p:grpSp>
      <p:grpSp>
        <p:nvGrpSpPr>
          <p:cNvPr id="3" name="Группа 7"/>
          <p:cNvGrpSpPr>
            <a:grpSpLocks/>
          </p:cNvGrpSpPr>
          <p:nvPr/>
        </p:nvGrpSpPr>
        <p:grpSpPr bwMode="auto">
          <a:xfrm>
            <a:off x="7596188" y="1628775"/>
            <a:ext cx="792162" cy="2801938"/>
            <a:chOff x="4694" y="1570"/>
            <a:chExt cx="499" cy="1765"/>
          </a:xfrm>
        </p:grpSpPr>
        <p:sp>
          <p:nvSpPr>
            <p:cNvPr id="6168" name="Линия 8"/>
            <p:cNvSpPr>
              <a:spLocks noChangeShapeType="1"/>
            </p:cNvSpPr>
            <p:nvPr/>
          </p:nvSpPr>
          <p:spPr bwMode="auto">
            <a:xfrm flipH="1" flipV="1">
              <a:off x="4694" y="1933"/>
              <a:ext cx="1" cy="1179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9" name="Поле 9"/>
            <p:cNvSpPr txBox="1">
              <a:spLocks noChangeArrowheads="1"/>
            </p:cNvSpPr>
            <p:nvPr/>
          </p:nvSpPr>
          <p:spPr bwMode="auto">
            <a:xfrm>
              <a:off x="4830" y="2931"/>
              <a:ext cx="36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/>
                <a:t>M</a:t>
              </a:r>
              <a:endParaRPr lang="ru-RU" sz="3600"/>
            </a:p>
          </p:txBody>
        </p:sp>
        <p:sp>
          <p:nvSpPr>
            <p:cNvPr id="6170" name="Поле 10"/>
            <p:cNvSpPr txBox="1">
              <a:spLocks noChangeArrowheads="1"/>
            </p:cNvSpPr>
            <p:nvPr/>
          </p:nvSpPr>
          <p:spPr bwMode="auto">
            <a:xfrm>
              <a:off x="4740" y="1570"/>
              <a:ext cx="36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/>
                <a:t>N</a:t>
              </a:r>
              <a:endParaRPr lang="ru-RU" sz="3600"/>
            </a:p>
          </p:txBody>
        </p:sp>
      </p:grpSp>
      <p:grpSp>
        <p:nvGrpSpPr>
          <p:cNvPr id="4" name="Группа 11"/>
          <p:cNvGrpSpPr>
            <a:grpSpLocks/>
          </p:cNvGrpSpPr>
          <p:nvPr/>
        </p:nvGrpSpPr>
        <p:grpSpPr bwMode="auto">
          <a:xfrm>
            <a:off x="1187450" y="1700213"/>
            <a:ext cx="5832475" cy="792162"/>
            <a:chOff x="884" y="1389"/>
            <a:chExt cx="3674" cy="499"/>
          </a:xfrm>
        </p:grpSpPr>
        <p:sp>
          <p:nvSpPr>
            <p:cNvPr id="6165" name="Линия 12"/>
            <p:cNvSpPr>
              <a:spLocks noChangeShapeType="1"/>
            </p:cNvSpPr>
            <p:nvPr/>
          </p:nvSpPr>
          <p:spPr bwMode="auto">
            <a:xfrm>
              <a:off x="1066" y="1887"/>
              <a:ext cx="3266" cy="1"/>
            </a:xfrm>
            <a:prstGeom prst="line">
              <a:avLst/>
            </a:prstGeom>
            <a:noFill/>
            <a:ln w="76200">
              <a:solidFill>
                <a:srgbClr val="3333CC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6" name="Поле 13"/>
            <p:cNvSpPr txBox="1">
              <a:spLocks noChangeArrowheads="1"/>
            </p:cNvSpPr>
            <p:nvPr/>
          </p:nvSpPr>
          <p:spPr bwMode="auto">
            <a:xfrm>
              <a:off x="884" y="1389"/>
              <a:ext cx="36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/>
                <a:t>F</a:t>
              </a:r>
              <a:endParaRPr lang="ru-RU" sz="3600"/>
            </a:p>
          </p:txBody>
        </p:sp>
        <p:sp>
          <p:nvSpPr>
            <p:cNvPr id="6167" name="Поле 14"/>
            <p:cNvSpPr txBox="1">
              <a:spLocks noChangeArrowheads="1"/>
            </p:cNvSpPr>
            <p:nvPr/>
          </p:nvSpPr>
          <p:spPr bwMode="auto">
            <a:xfrm>
              <a:off x="4195" y="1434"/>
              <a:ext cx="36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/>
                <a:t>E</a:t>
              </a:r>
              <a:endParaRPr lang="ru-RU" sz="3600"/>
            </a:p>
          </p:txBody>
        </p:sp>
      </p:grp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5867400" y="3429000"/>
            <a:ext cx="792163" cy="641350"/>
            <a:chOff x="2018" y="2341"/>
            <a:chExt cx="499" cy="404"/>
          </a:xfrm>
        </p:grpSpPr>
        <p:sp>
          <p:nvSpPr>
            <p:cNvPr id="6163" name="Овал 16"/>
            <p:cNvSpPr>
              <a:spLocks noChangeArrowheads="1"/>
            </p:cNvSpPr>
            <p:nvPr/>
          </p:nvSpPr>
          <p:spPr bwMode="auto">
            <a:xfrm>
              <a:off x="2018" y="2523"/>
              <a:ext cx="91" cy="91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rgbClr val="FF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4" name="Поле 17"/>
            <p:cNvSpPr txBox="1">
              <a:spLocks noChangeArrowheads="1"/>
            </p:cNvSpPr>
            <p:nvPr/>
          </p:nvSpPr>
          <p:spPr bwMode="auto">
            <a:xfrm>
              <a:off x="2154" y="2341"/>
              <a:ext cx="36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/>
                <a:t>K</a:t>
              </a:r>
              <a:endParaRPr lang="ru-RU" sz="3600"/>
            </a:p>
          </p:txBody>
        </p:sp>
      </p:grpSp>
      <p:grpSp>
        <p:nvGrpSpPr>
          <p:cNvPr id="6" name="Группа 18"/>
          <p:cNvGrpSpPr>
            <a:grpSpLocks/>
          </p:cNvGrpSpPr>
          <p:nvPr/>
        </p:nvGrpSpPr>
        <p:grpSpPr bwMode="auto">
          <a:xfrm>
            <a:off x="3348038" y="5013325"/>
            <a:ext cx="863600" cy="641350"/>
            <a:chOff x="2018" y="2704"/>
            <a:chExt cx="544" cy="404"/>
          </a:xfrm>
        </p:grpSpPr>
        <p:sp>
          <p:nvSpPr>
            <p:cNvPr id="6161" name="Поле 19"/>
            <p:cNvSpPr txBox="1">
              <a:spLocks noChangeArrowheads="1"/>
            </p:cNvSpPr>
            <p:nvPr/>
          </p:nvSpPr>
          <p:spPr bwMode="auto">
            <a:xfrm rot="37466">
              <a:off x="2018" y="2704"/>
              <a:ext cx="5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/>
                <a:t>DC</a:t>
              </a:r>
              <a:endParaRPr lang="ru-RU" sz="3600"/>
            </a:p>
          </p:txBody>
        </p:sp>
        <p:sp>
          <p:nvSpPr>
            <p:cNvPr id="6162" name="Линия 20"/>
            <p:cNvSpPr>
              <a:spLocks noChangeShapeType="1"/>
            </p:cNvSpPr>
            <p:nvPr/>
          </p:nvSpPr>
          <p:spPr bwMode="auto">
            <a:xfrm rot="1036168" flipV="1">
              <a:off x="2102" y="2704"/>
              <a:ext cx="368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7164388" y="5013325"/>
            <a:ext cx="1008062" cy="641350"/>
            <a:chOff x="2016" y="2703"/>
            <a:chExt cx="544" cy="404"/>
          </a:xfrm>
        </p:grpSpPr>
        <p:sp>
          <p:nvSpPr>
            <p:cNvPr id="6159" name="Поле 22"/>
            <p:cNvSpPr txBox="1">
              <a:spLocks noChangeArrowheads="1"/>
            </p:cNvSpPr>
            <p:nvPr/>
          </p:nvSpPr>
          <p:spPr bwMode="auto">
            <a:xfrm rot="37466">
              <a:off x="2016" y="2703"/>
              <a:ext cx="5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/>
                <a:t>MN</a:t>
              </a:r>
              <a:endParaRPr lang="ru-RU" sz="3600"/>
            </a:p>
          </p:txBody>
        </p:sp>
        <p:sp>
          <p:nvSpPr>
            <p:cNvPr id="6160" name="Линия 23"/>
            <p:cNvSpPr>
              <a:spLocks noChangeShapeType="1"/>
            </p:cNvSpPr>
            <p:nvPr/>
          </p:nvSpPr>
          <p:spPr bwMode="auto">
            <a:xfrm rot="1036168" flipV="1">
              <a:off x="2102" y="2704"/>
              <a:ext cx="368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Группа 24"/>
          <p:cNvGrpSpPr>
            <a:grpSpLocks/>
          </p:cNvGrpSpPr>
          <p:nvPr/>
        </p:nvGrpSpPr>
        <p:grpSpPr bwMode="auto">
          <a:xfrm>
            <a:off x="1619250" y="5013325"/>
            <a:ext cx="863600" cy="641350"/>
            <a:chOff x="2018" y="2704"/>
            <a:chExt cx="544" cy="404"/>
          </a:xfrm>
        </p:grpSpPr>
        <p:sp>
          <p:nvSpPr>
            <p:cNvPr id="6157" name="Поле 25"/>
            <p:cNvSpPr txBox="1">
              <a:spLocks noChangeArrowheads="1"/>
            </p:cNvSpPr>
            <p:nvPr/>
          </p:nvSpPr>
          <p:spPr bwMode="auto">
            <a:xfrm rot="37466">
              <a:off x="2018" y="2704"/>
              <a:ext cx="5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/>
                <a:t>FE</a:t>
              </a:r>
              <a:endParaRPr lang="ru-RU" sz="3600"/>
            </a:p>
          </p:txBody>
        </p:sp>
        <p:sp>
          <p:nvSpPr>
            <p:cNvPr id="6158" name="Линия 26"/>
            <p:cNvSpPr>
              <a:spLocks noChangeShapeType="1"/>
            </p:cNvSpPr>
            <p:nvPr/>
          </p:nvSpPr>
          <p:spPr bwMode="auto">
            <a:xfrm rot="1036168" flipV="1">
              <a:off x="2102" y="2704"/>
              <a:ext cx="368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Группа 27"/>
          <p:cNvGrpSpPr>
            <a:grpSpLocks/>
          </p:cNvGrpSpPr>
          <p:nvPr/>
        </p:nvGrpSpPr>
        <p:grpSpPr bwMode="auto">
          <a:xfrm>
            <a:off x="5292725" y="5013325"/>
            <a:ext cx="939800" cy="641350"/>
            <a:chOff x="2016" y="2703"/>
            <a:chExt cx="544" cy="404"/>
          </a:xfrm>
        </p:grpSpPr>
        <p:sp>
          <p:nvSpPr>
            <p:cNvPr id="6155" name="Поле 28"/>
            <p:cNvSpPr txBox="1">
              <a:spLocks noChangeArrowheads="1"/>
            </p:cNvSpPr>
            <p:nvPr/>
          </p:nvSpPr>
          <p:spPr bwMode="auto">
            <a:xfrm rot="37466">
              <a:off x="2016" y="2703"/>
              <a:ext cx="5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/>
                <a:t>KK</a:t>
              </a:r>
              <a:endParaRPr lang="ru-RU" sz="3600"/>
            </a:p>
          </p:txBody>
        </p:sp>
        <p:sp>
          <p:nvSpPr>
            <p:cNvPr id="6156" name="Линия 29"/>
            <p:cNvSpPr>
              <a:spLocks noChangeShapeType="1"/>
            </p:cNvSpPr>
            <p:nvPr/>
          </p:nvSpPr>
          <p:spPr bwMode="auto">
            <a:xfrm rot="1036168" flipV="1">
              <a:off x="2102" y="2704"/>
              <a:ext cx="368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54" name="Прямоуг. 38"/>
          <p:cNvSpPr>
            <a:spLocks noGrp="1" noChangeArrowheads="1"/>
          </p:cNvSpPr>
          <p:nvPr>
            <p:ph type="title"/>
          </p:nvPr>
        </p:nvSpPr>
        <p:spPr>
          <a:xfrm>
            <a:off x="990600" y="476250"/>
            <a:ext cx="8153400" cy="1143000"/>
          </a:xfrm>
          <a:noFill/>
        </p:spPr>
        <p:txBody>
          <a:bodyPr/>
          <a:lstStyle/>
          <a:p>
            <a:pPr algn="ctr" eaLnBrk="1" hangingPunct="1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b="1" dirty="0" smtClean="0">
                <a:solidFill>
                  <a:srgbClr val="FF0000"/>
                </a:solidFill>
              </a:rPr>
              <a:t>Назовите </a:t>
            </a:r>
            <a:r>
              <a:rPr lang="ru-RU" sz="3200" b="1" dirty="0" smtClean="0">
                <a:solidFill>
                  <a:srgbClr val="FF0000"/>
                </a:solidFill>
              </a:rPr>
              <a:t>вектора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Сложение векторов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1258888" y="1628775"/>
            <a:ext cx="69977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3200">
                <a:solidFill>
                  <a:schemeClr val="hlink"/>
                </a:solidFill>
                <a:latin typeface="Verdana" pitchFamily="34" charset="0"/>
                <a:hlinkClick r:id="rId2" action="ppaction://hlinksldjump"/>
              </a:rPr>
              <a:t>Правило «Треугольника»</a:t>
            </a:r>
            <a:endParaRPr lang="en-US" sz="3200">
              <a:solidFill>
                <a:schemeClr val="hlink"/>
              </a:solidFill>
              <a:latin typeface="Verdana" pitchFamily="34" charset="0"/>
            </a:endParaRPr>
          </a:p>
          <a:p>
            <a:pPr marL="342900" indent="-342900"/>
            <a:endParaRPr lang="en-US" sz="3200">
              <a:solidFill>
                <a:schemeClr val="hlink"/>
              </a:solidFill>
              <a:latin typeface="Verdana" pitchFamily="34" charset="0"/>
            </a:endParaRPr>
          </a:p>
          <a:p>
            <a:pPr marL="342900" indent="-342900"/>
            <a:r>
              <a:rPr lang="ru-RU" sz="3200">
                <a:solidFill>
                  <a:schemeClr val="hlink"/>
                </a:solidFill>
                <a:latin typeface="Verdana" pitchFamily="34" charset="0"/>
                <a:hlinkClick r:id="rId3" action="ppaction://hlinksldjump"/>
              </a:rPr>
              <a:t>Правило «Параллелограмма</a:t>
            </a:r>
            <a:r>
              <a:rPr lang="ru-RU" sz="3200">
                <a:latin typeface="Verdana" pitchFamily="34" charset="0"/>
                <a:hlinkClick r:id="rId3" action="ppaction://hlinksldjump"/>
              </a:rPr>
              <a:t>»</a:t>
            </a:r>
            <a:endParaRPr lang="en-US" sz="3200">
              <a:latin typeface="Verdana" pitchFamily="34" charset="0"/>
            </a:endParaRPr>
          </a:p>
          <a:p>
            <a:pPr marL="342900" indent="-342900"/>
            <a:endParaRPr lang="en-US" sz="3200">
              <a:latin typeface="Verdana" pitchFamily="34" charset="0"/>
            </a:endParaRPr>
          </a:p>
          <a:p>
            <a:pPr marL="342900" indent="-342900"/>
            <a:endParaRPr lang="ru-RU" sz="3200">
              <a:latin typeface="Verdana" pitchFamily="34" charset="0"/>
            </a:endParaRPr>
          </a:p>
          <a:p>
            <a:pPr marL="342900" indent="-342900"/>
            <a:r>
              <a:rPr lang="ru-RU" sz="3200">
                <a:solidFill>
                  <a:schemeClr val="hlink"/>
                </a:solidFill>
                <a:latin typeface="Verdana" pitchFamily="34" charset="0"/>
                <a:hlinkClick r:id="rId4" action="ppaction://hlinksldjump"/>
              </a:rPr>
              <a:t>Правило «Многоугольника»</a:t>
            </a:r>
            <a:endParaRPr lang="ru-RU" sz="3200">
              <a:solidFill>
                <a:schemeClr val="hlink"/>
              </a:solidFill>
              <a:latin typeface="Verdana" pitchFamily="34" charset="0"/>
            </a:endParaRPr>
          </a:p>
        </p:txBody>
      </p:sp>
      <p:sp>
        <p:nvSpPr>
          <p:cNvPr id="8232" name="AutoShape 40"/>
          <p:cNvSpPr>
            <a:spLocks noChangeArrowheads="1"/>
          </p:cNvSpPr>
          <p:nvPr/>
        </p:nvSpPr>
        <p:spPr bwMode="auto">
          <a:xfrm>
            <a:off x="6732588" y="1484313"/>
            <a:ext cx="2159000" cy="9366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33" name="AutoShape 41"/>
          <p:cNvSpPr>
            <a:spLocks noChangeArrowheads="1"/>
          </p:cNvSpPr>
          <p:nvPr/>
        </p:nvSpPr>
        <p:spPr bwMode="auto">
          <a:xfrm>
            <a:off x="4284663" y="3213100"/>
            <a:ext cx="2376487" cy="935038"/>
          </a:xfrm>
          <a:prstGeom prst="parallelogram">
            <a:avLst>
              <a:gd name="adj" fmla="val 6354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34" name="AutoShape 42"/>
          <p:cNvSpPr>
            <a:spLocks noChangeArrowheads="1"/>
          </p:cNvSpPr>
          <p:nvPr/>
        </p:nvSpPr>
        <p:spPr bwMode="auto">
          <a:xfrm>
            <a:off x="2411413" y="4868863"/>
            <a:ext cx="2017712" cy="1295400"/>
          </a:xfrm>
          <a:prstGeom prst="hexagon">
            <a:avLst>
              <a:gd name="adj" fmla="val 38940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37" name="AutoShape 4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6092825"/>
            <a:ext cx="719137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41" name="AutoShape 4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6021388"/>
            <a:ext cx="719137" cy="431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232" grpId="0" animBg="1"/>
      <p:bldP spid="8233" grpId="0" animBg="1"/>
      <p:bldP spid="8234" grpId="0" animBg="1"/>
      <p:bldP spid="8237" grpId="0" animBg="1"/>
      <p:bldP spid="82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mtClean="0"/>
              <a:t>Правило «Треугольника»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08962" cy="1150937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a + b = A</a:t>
            </a:r>
            <a:r>
              <a:rPr lang="en-US" smtClean="0">
                <a:solidFill>
                  <a:srgbClr val="FF3300"/>
                </a:solidFill>
              </a:rPr>
              <a:t>B</a:t>
            </a:r>
            <a:r>
              <a:rPr lang="en-US" smtClean="0"/>
              <a:t> + </a:t>
            </a:r>
            <a:r>
              <a:rPr lang="en-US" smtClean="0">
                <a:solidFill>
                  <a:srgbClr val="FF3300"/>
                </a:solidFill>
              </a:rPr>
              <a:t>B</a:t>
            </a:r>
            <a:r>
              <a:rPr lang="en-US" smtClean="0"/>
              <a:t>C = </a:t>
            </a:r>
            <a:r>
              <a:rPr lang="en-US" smtClean="0">
                <a:solidFill>
                  <a:srgbClr val="CC0099"/>
                </a:solidFill>
              </a:rPr>
              <a:t>AC</a:t>
            </a:r>
            <a:endParaRPr lang="ru-RU" smtClean="0">
              <a:solidFill>
                <a:srgbClr val="CC0099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solidFill>
                  <a:schemeClr val="hlink"/>
                </a:solidFill>
              </a:rPr>
              <a:t>(для неколлинеарных векторов)</a:t>
            </a:r>
            <a:endParaRPr lang="ru-RU" smtClean="0"/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-612775" y="4592638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2555875" y="162877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468313" y="3573463"/>
            <a:ext cx="822960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8199" name="Line 14"/>
          <p:cNvSpPr>
            <a:spLocks noChangeShapeType="1"/>
          </p:cNvSpPr>
          <p:nvPr/>
        </p:nvSpPr>
        <p:spPr bwMode="auto">
          <a:xfrm>
            <a:off x="3203575" y="162877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0" name="Line 15"/>
          <p:cNvSpPr>
            <a:spLocks noChangeShapeType="1"/>
          </p:cNvSpPr>
          <p:nvPr/>
        </p:nvSpPr>
        <p:spPr bwMode="auto">
          <a:xfrm>
            <a:off x="3995738" y="15573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1" name="Line 16"/>
          <p:cNvSpPr>
            <a:spLocks noChangeShapeType="1"/>
          </p:cNvSpPr>
          <p:nvPr/>
        </p:nvSpPr>
        <p:spPr bwMode="auto">
          <a:xfrm>
            <a:off x="6084888" y="15573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1331913" y="3357563"/>
            <a:ext cx="1152525" cy="1512887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1619250" y="5300663"/>
            <a:ext cx="1584325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4" name="Text Box 24"/>
          <p:cNvSpPr txBox="1">
            <a:spLocks noChangeArrowheads="1"/>
          </p:cNvSpPr>
          <p:nvPr/>
        </p:nvSpPr>
        <p:spPr bwMode="auto">
          <a:xfrm>
            <a:off x="2411413" y="4868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Verdana" pitchFamily="34" charset="0"/>
            </a:endParaRPr>
          </a:p>
        </p:txBody>
      </p:sp>
      <p:sp>
        <p:nvSpPr>
          <p:cNvPr id="8205" name="Text Box 25"/>
          <p:cNvSpPr txBox="1">
            <a:spLocks noChangeArrowheads="1"/>
          </p:cNvSpPr>
          <p:nvPr/>
        </p:nvSpPr>
        <p:spPr bwMode="auto">
          <a:xfrm>
            <a:off x="2339975" y="4797425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b</a:t>
            </a:r>
            <a:endParaRPr lang="ru-RU" sz="2400" b="1">
              <a:latin typeface="Verdana" pitchFamily="34" charset="0"/>
            </a:endParaRPr>
          </a:p>
        </p:txBody>
      </p:sp>
      <p:sp>
        <p:nvSpPr>
          <p:cNvPr id="8206" name="Line 29"/>
          <p:cNvSpPr>
            <a:spLocks noChangeShapeType="1"/>
          </p:cNvSpPr>
          <p:nvPr/>
        </p:nvSpPr>
        <p:spPr bwMode="auto">
          <a:xfrm>
            <a:off x="2411413" y="479742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7" name="Text Box 32"/>
          <p:cNvSpPr txBox="1">
            <a:spLocks noChangeArrowheads="1"/>
          </p:cNvSpPr>
          <p:nvPr/>
        </p:nvSpPr>
        <p:spPr bwMode="auto">
          <a:xfrm>
            <a:off x="1331913" y="3429000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a</a:t>
            </a:r>
            <a:endParaRPr lang="ru-RU" sz="2400" b="1">
              <a:latin typeface="Verdana" pitchFamily="34" charset="0"/>
            </a:endParaRPr>
          </a:p>
        </p:txBody>
      </p:sp>
      <p:sp>
        <p:nvSpPr>
          <p:cNvPr id="8208" name="Line 34"/>
          <p:cNvSpPr>
            <a:spLocks noChangeShapeType="1"/>
          </p:cNvSpPr>
          <p:nvPr/>
        </p:nvSpPr>
        <p:spPr bwMode="auto">
          <a:xfrm>
            <a:off x="1403350" y="35004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 flipV="1">
            <a:off x="4787900" y="3357563"/>
            <a:ext cx="2736850" cy="15113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356100" y="4719638"/>
            <a:ext cx="360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Verdana" pitchFamily="34" charset="0"/>
              </a:rPr>
              <a:t>A</a:t>
            </a:r>
            <a:endParaRPr lang="ru-RU" b="1">
              <a:latin typeface="Verdana" pitchFamily="34" charset="0"/>
            </a:endParaRP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5653088" y="2924175"/>
            <a:ext cx="3587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Verdana" pitchFamily="34" charset="0"/>
              </a:rPr>
              <a:t>B</a:t>
            </a:r>
            <a:endParaRPr lang="ru-RU" b="1">
              <a:solidFill>
                <a:srgbClr val="FF3300"/>
              </a:solidFill>
              <a:latin typeface="Verdana" pitchFamily="34" charset="0"/>
            </a:endParaRP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7596188" y="29972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Verdana" pitchFamily="34" charset="0"/>
              </a:rPr>
              <a:t>C</a:t>
            </a:r>
            <a:endParaRPr lang="ru-RU" b="1">
              <a:latin typeface="Verdana" pitchFamily="34" charset="0"/>
            </a:endParaRPr>
          </a:p>
        </p:txBody>
      </p:sp>
      <p:sp>
        <p:nvSpPr>
          <p:cNvPr id="8213" name="Line 41"/>
          <p:cNvSpPr>
            <a:spLocks noChangeShapeType="1"/>
          </p:cNvSpPr>
          <p:nvPr/>
        </p:nvSpPr>
        <p:spPr bwMode="auto">
          <a:xfrm>
            <a:off x="5003800" y="15573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82" name="AutoShape 4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6092825"/>
            <a:ext cx="719137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84" name="AutoShape 4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6021388"/>
            <a:ext cx="719137" cy="431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85" name="Oval 49"/>
          <p:cNvSpPr>
            <a:spLocks noChangeArrowheads="1"/>
          </p:cNvSpPr>
          <p:nvPr/>
        </p:nvSpPr>
        <p:spPr bwMode="auto">
          <a:xfrm>
            <a:off x="4787900" y="4797425"/>
            <a:ext cx="142875" cy="142875"/>
          </a:xfrm>
          <a:prstGeom prst="ellipse">
            <a:avLst/>
          </a:prstGeom>
          <a:solidFill>
            <a:srgbClr val="FF00FF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7" name="Line 52"/>
          <p:cNvSpPr>
            <a:spLocks noChangeShapeType="1"/>
          </p:cNvSpPr>
          <p:nvPr/>
        </p:nvSpPr>
        <p:spPr bwMode="auto">
          <a:xfrm flipV="1">
            <a:off x="1331913" y="3357563"/>
            <a:ext cx="1152525" cy="1512887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8" name="Line 53"/>
          <p:cNvSpPr>
            <a:spLocks noChangeShapeType="1"/>
          </p:cNvSpPr>
          <p:nvPr/>
        </p:nvSpPr>
        <p:spPr bwMode="auto">
          <a:xfrm>
            <a:off x="1619250" y="5300663"/>
            <a:ext cx="1584325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92" name="Text Box 56"/>
          <p:cNvSpPr txBox="1">
            <a:spLocks noChangeArrowheads="1"/>
          </p:cNvSpPr>
          <p:nvPr/>
        </p:nvSpPr>
        <p:spPr bwMode="auto">
          <a:xfrm>
            <a:off x="4356100" y="4724400"/>
            <a:ext cx="360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FF"/>
                </a:solidFill>
                <a:latin typeface="Verdana" pitchFamily="34" charset="0"/>
              </a:rPr>
              <a:t>A</a:t>
            </a:r>
            <a:endParaRPr lang="ru-RU" b="1">
              <a:solidFill>
                <a:srgbClr val="FF00FF"/>
              </a:solidFill>
              <a:latin typeface="Verdana" pitchFamily="34" charset="0"/>
            </a:endParaRPr>
          </a:p>
        </p:txBody>
      </p:sp>
      <p:sp>
        <p:nvSpPr>
          <p:cNvPr id="14393" name="Text Box 57"/>
          <p:cNvSpPr txBox="1">
            <a:spLocks noChangeArrowheads="1"/>
          </p:cNvSpPr>
          <p:nvPr/>
        </p:nvSpPr>
        <p:spPr bwMode="auto">
          <a:xfrm>
            <a:off x="7596188" y="29972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FF"/>
                </a:solidFill>
                <a:latin typeface="Verdana" pitchFamily="34" charset="0"/>
              </a:rPr>
              <a:t>C</a:t>
            </a:r>
            <a:endParaRPr lang="ru-RU" b="1">
              <a:solidFill>
                <a:srgbClr val="FF00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65801E-6 L 0.37795 -4.65801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1106E-6 L 0.47256 -0.2837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" y="-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3" grpId="0" animBg="1"/>
      <p:bldP spid="14354" grpId="0" animBg="1"/>
      <p:bldP spid="14358" grpId="0" animBg="1"/>
      <p:bldP spid="14371" grpId="0"/>
      <p:bldP spid="14371" grpId="1"/>
      <p:bldP spid="14372" grpId="0"/>
      <p:bldP spid="14373" grpId="0"/>
      <p:bldP spid="14373" grpId="1"/>
      <p:bldP spid="14382" grpId="0" animBg="1"/>
      <p:bldP spid="14384" grpId="0" animBg="1"/>
      <p:bldP spid="14385" grpId="0" animBg="1"/>
      <p:bldP spid="14392" grpId="0"/>
      <p:bldP spid="143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836613"/>
            <a:ext cx="7920037" cy="1443037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Правило «Треугольника»</a:t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a + b = A</a:t>
            </a:r>
            <a:r>
              <a:rPr lang="en-US" smtClean="0">
                <a:solidFill>
                  <a:srgbClr val="FF3300"/>
                </a:solidFill>
              </a:rPr>
              <a:t>B</a:t>
            </a:r>
            <a:r>
              <a:rPr lang="en-US" smtClean="0"/>
              <a:t> + </a:t>
            </a:r>
            <a:r>
              <a:rPr lang="en-US" smtClean="0">
                <a:solidFill>
                  <a:srgbClr val="FF3300"/>
                </a:solidFill>
              </a:rPr>
              <a:t>B</a:t>
            </a:r>
            <a:r>
              <a:rPr lang="en-US" smtClean="0"/>
              <a:t>C = </a:t>
            </a:r>
            <a:r>
              <a:rPr lang="en-US" smtClean="0">
                <a:solidFill>
                  <a:srgbClr val="FF00FF"/>
                </a:solidFill>
              </a:rPr>
              <a:t>AC</a:t>
            </a:r>
            <a:endParaRPr lang="ru-RU" smtClean="0">
              <a:solidFill>
                <a:srgbClr val="FF00FF"/>
              </a:solidFill>
            </a:endParaRPr>
          </a:p>
        </p:txBody>
      </p:sp>
      <p:sp>
        <p:nvSpPr>
          <p:cNvPr id="9220" name="Line 5"/>
          <p:cNvSpPr>
            <a:spLocks noChangeShapeType="1"/>
          </p:cNvSpPr>
          <p:nvPr/>
        </p:nvSpPr>
        <p:spPr bwMode="auto">
          <a:xfrm>
            <a:off x="2555875" y="170021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>
            <a:off x="3276600" y="170021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>
            <a:off x="4140200" y="16287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3" name="Line 9"/>
          <p:cNvSpPr>
            <a:spLocks noChangeShapeType="1"/>
          </p:cNvSpPr>
          <p:nvPr/>
        </p:nvSpPr>
        <p:spPr bwMode="auto">
          <a:xfrm>
            <a:off x="5076825" y="16287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4" name="Line 10"/>
          <p:cNvSpPr>
            <a:spLocks noChangeShapeType="1"/>
          </p:cNvSpPr>
          <p:nvPr/>
        </p:nvSpPr>
        <p:spPr bwMode="auto">
          <a:xfrm>
            <a:off x="6227763" y="16287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5" name="Text Box 15"/>
          <p:cNvSpPr txBox="1">
            <a:spLocks noChangeArrowheads="1"/>
          </p:cNvSpPr>
          <p:nvPr/>
        </p:nvSpPr>
        <p:spPr bwMode="auto">
          <a:xfrm>
            <a:off x="684213" y="2349500"/>
            <a:ext cx="7920037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solidFill>
                  <a:schemeClr val="hlink"/>
                </a:solidFill>
                <a:latin typeface="Verdana" pitchFamily="34" charset="0"/>
              </a:rPr>
              <a:t>(для коллинеарных векторов)</a:t>
            </a:r>
          </a:p>
        </p:txBody>
      </p:sp>
      <p:sp>
        <p:nvSpPr>
          <p:cNvPr id="9226" name="Text Box 16"/>
          <p:cNvSpPr txBox="1">
            <a:spLocks noChangeArrowheads="1"/>
          </p:cNvSpPr>
          <p:nvPr/>
        </p:nvSpPr>
        <p:spPr bwMode="auto">
          <a:xfrm>
            <a:off x="1258888" y="4076700"/>
            <a:ext cx="71294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200">
              <a:latin typeface="Verdana" pitchFamily="34" charset="0"/>
            </a:endParaRPr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971550" y="3716338"/>
            <a:ext cx="2016125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1116013" y="4437063"/>
            <a:ext cx="1223962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9" name="Line 21"/>
          <p:cNvSpPr>
            <a:spLocks noChangeShapeType="1"/>
          </p:cNvSpPr>
          <p:nvPr/>
        </p:nvSpPr>
        <p:spPr bwMode="auto">
          <a:xfrm>
            <a:off x="1258888" y="5661025"/>
            <a:ext cx="936625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0" name="Line 22"/>
          <p:cNvSpPr>
            <a:spLocks noChangeShapeType="1"/>
          </p:cNvSpPr>
          <p:nvPr/>
        </p:nvSpPr>
        <p:spPr bwMode="auto">
          <a:xfrm flipH="1">
            <a:off x="1258888" y="6237288"/>
            <a:ext cx="2016125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1" name="Text Box 29"/>
          <p:cNvSpPr txBox="1">
            <a:spLocks noChangeArrowheads="1"/>
          </p:cNvSpPr>
          <p:nvPr/>
        </p:nvSpPr>
        <p:spPr bwMode="auto">
          <a:xfrm>
            <a:off x="1547813" y="32845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a</a:t>
            </a:r>
            <a:endParaRPr lang="ru-RU" sz="2400">
              <a:latin typeface="Verdana" pitchFamily="34" charset="0"/>
            </a:endParaRPr>
          </a:p>
        </p:txBody>
      </p:sp>
      <p:sp>
        <p:nvSpPr>
          <p:cNvPr id="9232" name="Text Box 35"/>
          <p:cNvSpPr txBox="1">
            <a:spLocks noChangeArrowheads="1"/>
          </p:cNvSpPr>
          <p:nvPr/>
        </p:nvSpPr>
        <p:spPr bwMode="auto">
          <a:xfrm>
            <a:off x="1476375" y="3933825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b</a:t>
            </a:r>
            <a:endParaRPr lang="ru-RU" sz="2400">
              <a:latin typeface="Verdana" pitchFamily="34" charset="0"/>
            </a:endParaRPr>
          </a:p>
        </p:txBody>
      </p:sp>
      <p:sp>
        <p:nvSpPr>
          <p:cNvPr id="9233" name="Text Box 36"/>
          <p:cNvSpPr txBox="1">
            <a:spLocks noChangeArrowheads="1"/>
          </p:cNvSpPr>
          <p:nvPr/>
        </p:nvSpPr>
        <p:spPr bwMode="auto">
          <a:xfrm>
            <a:off x="1547813" y="5157788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a</a:t>
            </a:r>
            <a:endParaRPr lang="ru-RU" sz="2400">
              <a:latin typeface="Verdana" pitchFamily="34" charset="0"/>
            </a:endParaRPr>
          </a:p>
        </p:txBody>
      </p:sp>
      <p:sp>
        <p:nvSpPr>
          <p:cNvPr id="9234" name="Text Box 37"/>
          <p:cNvSpPr txBox="1">
            <a:spLocks noChangeArrowheads="1"/>
          </p:cNvSpPr>
          <p:nvPr/>
        </p:nvSpPr>
        <p:spPr bwMode="auto">
          <a:xfrm>
            <a:off x="2124075" y="5876925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b</a:t>
            </a:r>
            <a:endParaRPr lang="ru-RU" sz="2400">
              <a:latin typeface="Verdana" pitchFamily="34" charset="0"/>
            </a:endParaRPr>
          </a:p>
        </p:txBody>
      </p:sp>
      <p:sp>
        <p:nvSpPr>
          <p:cNvPr id="9235" name="Line 43"/>
          <p:cNvSpPr>
            <a:spLocks noChangeShapeType="1"/>
          </p:cNvSpPr>
          <p:nvPr/>
        </p:nvSpPr>
        <p:spPr bwMode="auto">
          <a:xfrm>
            <a:off x="1619250" y="33575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6" name="Line 44"/>
          <p:cNvSpPr>
            <a:spLocks noChangeShapeType="1"/>
          </p:cNvSpPr>
          <p:nvPr/>
        </p:nvSpPr>
        <p:spPr bwMode="auto">
          <a:xfrm>
            <a:off x="1547813" y="40052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7" name="Line 45"/>
          <p:cNvSpPr>
            <a:spLocks noChangeShapeType="1"/>
          </p:cNvSpPr>
          <p:nvPr/>
        </p:nvSpPr>
        <p:spPr bwMode="auto">
          <a:xfrm>
            <a:off x="1619250" y="522922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8" name="Line 46"/>
          <p:cNvSpPr>
            <a:spLocks noChangeShapeType="1"/>
          </p:cNvSpPr>
          <p:nvPr/>
        </p:nvSpPr>
        <p:spPr bwMode="auto">
          <a:xfrm>
            <a:off x="2195513" y="594995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3708400" y="37163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A</a:t>
            </a:r>
            <a:endParaRPr lang="ru-RU" sz="2400">
              <a:latin typeface="Verdana" pitchFamily="34" charset="0"/>
            </a:endParaRP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5508625" y="3716338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Verdana" pitchFamily="34" charset="0"/>
              </a:rPr>
              <a:t>B</a:t>
            </a:r>
            <a:endParaRPr lang="ru-RU" sz="2400">
              <a:solidFill>
                <a:srgbClr val="FF3300"/>
              </a:solidFill>
              <a:latin typeface="Verdana" pitchFamily="34" charset="0"/>
            </a:endParaRPr>
          </a:p>
        </p:txBody>
      </p:sp>
      <p:sp>
        <p:nvSpPr>
          <p:cNvPr id="9241" name="Text Box 49"/>
          <p:cNvSpPr txBox="1">
            <a:spLocks noChangeArrowheads="1"/>
          </p:cNvSpPr>
          <p:nvPr/>
        </p:nvSpPr>
        <p:spPr bwMode="auto">
          <a:xfrm>
            <a:off x="6804025" y="37893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latin typeface="Verdana" pitchFamily="34" charset="0"/>
            </a:endParaRPr>
          </a:p>
        </p:txBody>
      </p:sp>
      <p:sp>
        <p:nvSpPr>
          <p:cNvPr id="19507" name="Text Box 51"/>
          <p:cNvSpPr txBox="1">
            <a:spLocks noChangeArrowheads="1"/>
          </p:cNvSpPr>
          <p:nvPr/>
        </p:nvSpPr>
        <p:spPr bwMode="auto">
          <a:xfrm>
            <a:off x="6877050" y="3716338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C</a:t>
            </a:r>
            <a:endParaRPr lang="ru-RU" sz="2400">
              <a:latin typeface="Verdana" pitchFamily="34" charset="0"/>
            </a:endParaRPr>
          </a:p>
        </p:txBody>
      </p:sp>
      <p:sp>
        <p:nvSpPr>
          <p:cNvPr id="19509" name="Text Box 53"/>
          <p:cNvSpPr txBox="1">
            <a:spLocks noChangeArrowheads="1"/>
          </p:cNvSpPr>
          <p:nvPr/>
        </p:nvSpPr>
        <p:spPr bwMode="auto">
          <a:xfrm>
            <a:off x="5076825" y="5445125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C</a:t>
            </a:r>
            <a:endParaRPr lang="ru-RU" sz="2400">
              <a:latin typeface="Verdana" pitchFamily="34" charset="0"/>
            </a:endParaRPr>
          </a:p>
        </p:txBody>
      </p:sp>
      <p:sp>
        <p:nvSpPr>
          <p:cNvPr id="19510" name="Text Box 54"/>
          <p:cNvSpPr txBox="1">
            <a:spLocks noChangeArrowheads="1"/>
          </p:cNvSpPr>
          <p:nvPr/>
        </p:nvSpPr>
        <p:spPr bwMode="auto">
          <a:xfrm>
            <a:off x="6227763" y="544512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A</a:t>
            </a:r>
            <a:endParaRPr lang="ru-RU" sz="2400">
              <a:latin typeface="Verdana" pitchFamily="34" charset="0"/>
            </a:endParaRPr>
          </a:p>
        </p:txBody>
      </p:sp>
      <p:sp>
        <p:nvSpPr>
          <p:cNvPr id="19511" name="Text Box 55"/>
          <p:cNvSpPr txBox="1">
            <a:spLocks noChangeArrowheads="1"/>
          </p:cNvSpPr>
          <p:nvPr/>
        </p:nvSpPr>
        <p:spPr bwMode="auto">
          <a:xfrm>
            <a:off x="7308850" y="5516563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B</a:t>
            </a:r>
            <a:endParaRPr lang="ru-RU" sz="240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9246" name="AutoShape 5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719137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47" name="AutoShape 6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6021388"/>
            <a:ext cx="719137" cy="431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48" name="Line 63"/>
          <p:cNvSpPr>
            <a:spLocks noChangeShapeType="1"/>
          </p:cNvSpPr>
          <p:nvPr/>
        </p:nvSpPr>
        <p:spPr bwMode="auto">
          <a:xfrm>
            <a:off x="971550" y="3716338"/>
            <a:ext cx="2016125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9" name="Line 64"/>
          <p:cNvSpPr>
            <a:spLocks noChangeShapeType="1"/>
          </p:cNvSpPr>
          <p:nvPr/>
        </p:nvSpPr>
        <p:spPr bwMode="auto">
          <a:xfrm>
            <a:off x="1116013" y="4437063"/>
            <a:ext cx="1223962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521" name="Oval 65"/>
          <p:cNvSpPr>
            <a:spLocks noChangeArrowheads="1"/>
          </p:cNvSpPr>
          <p:nvPr/>
        </p:nvSpPr>
        <p:spPr bwMode="auto">
          <a:xfrm>
            <a:off x="3851275" y="4076700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522" name="Line 66"/>
          <p:cNvSpPr>
            <a:spLocks noChangeShapeType="1"/>
          </p:cNvSpPr>
          <p:nvPr/>
        </p:nvSpPr>
        <p:spPr bwMode="auto">
          <a:xfrm flipV="1">
            <a:off x="3924300" y="4149725"/>
            <a:ext cx="3095625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523" name="Line 67"/>
          <p:cNvSpPr>
            <a:spLocks noChangeShapeType="1"/>
          </p:cNvSpPr>
          <p:nvPr/>
        </p:nvSpPr>
        <p:spPr bwMode="auto">
          <a:xfrm>
            <a:off x="1258888" y="5661025"/>
            <a:ext cx="936625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524" name="Line 68"/>
          <p:cNvSpPr>
            <a:spLocks noChangeShapeType="1"/>
          </p:cNvSpPr>
          <p:nvPr/>
        </p:nvSpPr>
        <p:spPr bwMode="auto">
          <a:xfrm flipH="1">
            <a:off x="1258888" y="6237288"/>
            <a:ext cx="2016125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525" name="Oval 69"/>
          <p:cNvSpPr>
            <a:spLocks noChangeArrowheads="1"/>
          </p:cNvSpPr>
          <p:nvPr/>
        </p:nvSpPr>
        <p:spPr bwMode="auto">
          <a:xfrm>
            <a:off x="6372225" y="5805488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526" name="Line 70"/>
          <p:cNvSpPr>
            <a:spLocks noChangeShapeType="1"/>
          </p:cNvSpPr>
          <p:nvPr/>
        </p:nvSpPr>
        <p:spPr bwMode="auto">
          <a:xfrm flipH="1" flipV="1">
            <a:off x="5292725" y="5876925"/>
            <a:ext cx="1081088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527" name="Text Box 71"/>
          <p:cNvSpPr txBox="1">
            <a:spLocks noChangeArrowheads="1"/>
          </p:cNvSpPr>
          <p:nvPr/>
        </p:nvSpPr>
        <p:spPr bwMode="auto">
          <a:xfrm>
            <a:off x="3708400" y="37163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FF"/>
                </a:solidFill>
                <a:latin typeface="Verdana" pitchFamily="34" charset="0"/>
              </a:rPr>
              <a:t>A</a:t>
            </a:r>
            <a:endParaRPr lang="ru-RU" sz="2400">
              <a:solidFill>
                <a:srgbClr val="FF00FF"/>
              </a:solidFill>
              <a:latin typeface="Verdana" pitchFamily="34" charset="0"/>
            </a:endParaRPr>
          </a:p>
        </p:txBody>
      </p:sp>
      <p:sp>
        <p:nvSpPr>
          <p:cNvPr id="19528" name="Text Box 72"/>
          <p:cNvSpPr txBox="1">
            <a:spLocks noChangeArrowheads="1"/>
          </p:cNvSpPr>
          <p:nvPr/>
        </p:nvSpPr>
        <p:spPr bwMode="auto">
          <a:xfrm>
            <a:off x="6877050" y="3716338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FF"/>
                </a:solidFill>
                <a:latin typeface="Verdana" pitchFamily="34" charset="0"/>
              </a:rPr>
              <a:t>C</a:t>
            </a:r>
            <a:endParaRPr lang="ru-RU" sz="2400">
              <a:solidFill>
                <a:srgbClr val="FF00FF"/>
              </a:solidFill>
              <a:latin typeface="Verdana" pitchFamily="34" charset="0"/>
            </a:endParaRPr>
          </a:p>
        </p:txBody>
      </p:sp>
      <p:sp>
        <p:nvSpPr>
          <p:cNvPr id="19529" name="Text Box 73"/>
          <p:cNvSpPr txBox="1">
            <a:spLocks noChangeArrowheads="1"/>
          </p:cNvSpPr>
          <p:nvPr/>
        </p:nvSpPr>
        <p:spPr bwMode="auto">
          <a:xfrm>
            <a:off x="6227763" y="544512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FF"/>
                </a:solidFill>
                <a:latin typeface="Verdana" pitchFamily="34" charset="0"/>
              </a:rPr>
              <a:t>A</a:t>
            </a:r>
            <a:endParaRPr lang="ru-RU" sz="2400">
              <a:solidFill>
                <a:srgbClr val="FF00FF"/>
              </a:solidFill>
              <a:latin typeface="Verdana" pitchFamily="34" charset="0"/>
            </a:endParaRPr>
          </a:p>
        </p:txBody>
      </p:sp>
      <p:sp>
        <p:nvSpPr>
          <p:cNvPr id="19530" name="Text Box 74"/>
          <p:cNvSpPr txBox="1">
            <a:spLocks noChangeArrowheads="1"/>
          </p:cNvSpPr>
          <p:nvPr/>
        </p:nvSpPr>
        <p:spPr bwMode="auto">
          <a:xfrm>
            <a:off x="5076825" y="5445125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FF"/>
                </a:solidFill>
                <a:latin typeface="Verdana" pitchFamily="34" charset="0"/>
              </a:rPr>
              <a:t>C</a:t>
            </a:r>
            <a:endParaRPr lang="ru-RU" sz="2400">
              <a:solidFill>
                <a:srgbClr val="FF00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35103E-6 L 0.31493 0.0632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8.06863E-7 L 0.51181 -0.0419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9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9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22 -2.96296E-6 L 0.56319 0.02107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95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0.44114 -0.05255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95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3" grpId="0" animBg="1"/>
      <p:bldP spid="19474" grpId="0" animBg="1"/>
      <p:bldP spid="19503" grpId="0"/>
      <p:bldP spid="19503" grpId="1"/>
      <p:bldP spid="19504" grpId="0"/>
      <p:bldP spid="19507" grpId="0"/>
      <p:bldP spid="19507" grpId="1"/>
      <p:bldP spid="19509" grpId="0"/>
      <p:bldP spid="19509" grpId="1"/>
      <p:bldP spid="19510" grpId="0"/>
      <p:bldP spid="19510" grpId="1"/>
      <p:bldP spid="19511" grpId="0"/>
      <p:bldP spid="19521" grpId="0" animBg="1"/>
      <p:bldP spid="19522" grpId="0" animBg="1"/>
      <p:bldP spid="19523" grpId="0" animBg="1"/>
      <p:bldP spid="19524" grpId="0" animBg="1"/>
      <p:bldP spid="19525" grpId="0" animBg="1"/>
      <p:bldP spid="19526" grpId="0" animBg="1"/>
      <p:bldP spid="19527" grpId="0"/>
      <p:bldP spid="19527" grpId="1"/>
      <p:bldP spid="19528" grpId="0"/>
      <p:bldP spid="19529" grpId="0"/>
      <p:bldP spid="195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45891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4000" smtClean="0"/>
              <a:t>Правило «Параллелограмма»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412875"/>
            <a:ext cx="84963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a + b = </a:t>
            </a:r>
            <a:r>
              <a:rPr lang="en-US" smtClean="0">
                <a:solidFill>
                  <a:srgbClr val="FF3300"/>
                </a:solidFill>
              </a:rPr>
              <a:t>O</a:t>
            </a:r>
            <a:r>
              <a:rPr lang="en-US" smtClean="0"/>
              <a:t>A + </a:t>
            </a:r>
            <a:r>
              <a:rPr lang="en-US" smtClean="0">
                <a:solidFill>
                  <a:srgbClr val="FF3300"/>
                </a:solidFill>
              </a:rPr>
              <a:t>O</a:t>
            </a:r>
            <a:r>
              <a:rPr lang="en-US" smtClean="0"/>
              <a:t>B = </a:t>
            </a:r>
            <a:r>
              <a:rPr lang="en-US" smtClean="0">
                <a:solidFill>
                  <a:srgbClr val="FF3300"/>
                </a:solidFill>
              </a:rPr>
              <a:t>O</a:t>
            </a:r>
            <a:r>
              <a:rPr lang="en-US" smtClean="0">
                <a:solidFill>
                  <a:srgbClr val="FF00FF"/>
                </a:solidFill>
              </a:rPr>
              <a:t>C</a:t>
            </a:r>
            <a:endParaRPr lang="ru-RU" smtClean="0">
              <a:solidFill>
                <a:srgbClr val="FF00FF"/>
              </a:solidFill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916238" y="17002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V="1">
            <a:off x="1835150" y="2565400"/>
            <a:ext cx="1152525" cy="17272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1476375" y="5300663"/>
            <a:ext cx="1800225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Text Box 19"/>
          <p:cNvSpPr txBox="1">
            <a:spLocks noChangeArrowheads="1"/>
          </p:cNvSpPr>
          <p:nvPr/>
        </p:nvSpPr>
        <p:spPr bwMode="auto">
          <a:xfrm>
            <a:off x="2103438" y="48418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Verdana" pitchFamily="34" charset="0"/>
            </a:endParaRPr>
          </a:p>
        </p:txBody>
      </p:sp>
      <p:sp>
        <p:nvSpPr>
          <p:cNvPr id="10248" name="Text Box 20"/>
          <p:cNvSpPr txBox="1">
            <a:spLocks noChangeArrowheads="1"/>
          </p:cNvSpPr>
          <p:nvPr/>
        </p:nvSpPr>
        <p:spPr bwMode="auto">
          <a:xfrm>
            <a:off x="2124075" y="4581525"/>
            <a:ext cx="649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b</a:t>
            </a:r>
            <a:endParaRPr lang="ru-RU">
              <a:latin typeface="Verdana" pitchFamily="34" charset="0"/>
            </a:endParaRPr>
          </a:p>
        </p:txBody>
      </p:sp>
      <p:sp>
        <p:nvSpPr>
          <p:cNvPr id="10249" name="Rectangle 23"/>
          <p:cNvSpPr>
            <a:spLocks noChangeArrowheads="1"/>
          </p:cNvSpPr>
          <p:nvPr/>
        </p:nvSpPr>
        <p:spPr bwMode="auto">
          <a:xfrm>
            <a:off x="323850" y="1125538"/>
            <a:ext cx="8496300" cy="481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0250" name="Line 29"/>
          <p:cNvSpPr>
            <a:spLocks noChangeShapeType="1"/>
          </p:cNvSpPr>
          <p:nvPr/>
        </p:nvSpPr>
        <p:spPr bwMode="auto">
          <a:xfrm>
            <a:off x="2195513" y="45085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1" name="Text Box 30"/>
          <p:cNvSpPr txBox="1">
            <a:spLocks noChangeArrowheads="1"/>
          </p:cNvSpPr>
          <p:nvPr/>
        </p:nvSpPr>
        <p:spPr bwMode="auto">
          <a:xfrm>
            <a:off x="1763713" y="2997200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a</a:t>
            </a:r>
            <a:endParaRPr lang="ru-RU">
              <a:latin typeface="Verdana" pitchFamily="34" charset="0"/>
            </a:endParaRPr>
          </a:p>
        </p:txBody>
      </p:sp>
      <p:sp>
        <p:nvSpPr>
          <p:cNvPr id="10252" name="Line 31"/>
          <p:cNvSpPr>
            <a:spLocks noChangeShapeType="1"/>
          </p:cNvSpPr>
          <p:nvPr/>
        </p:nvSpPr>
        <p:spPr bwMode="auto">
          <a:xfrm>
            <a:off x="2700338" y="35734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3" name="Line 35"/>
          <p:cNvSpPr>
            <a:spLocks noChangeShapeType="1"/>
          </p:cNvSpPr>
          <p:nvPr/>
        </p:nvSpPr>
        <p:spPr bwMode="auto">
          <a:xfrm>
            <a:off x="1835150" y="29972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4" name="Line 39"/>
          <p:cNvSpPr>
            <a:spLocks noChangeShapeType="1"/>
          </p:cNvSpPr>
          <p:nvPr/>
        </p:nvSpPr>
        <p:spPr bwMode="auto">
          <a:xfrm>
            <a:off x="5867400" y="26368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04" name="Line 44"/>
          <p:cNvSpPr>
            <a:spLocks noChangeShapeType="1"/>
          </p:cNvSpPr>
          <p:nvPr/>
        </p:nvSpPr>
        <p:spPr bwMode="auto">
          <a:xfrm>
            <a:off x="5867400" y="2708275"/>
            <a:ext cx="18002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405" name="Line 45"/>
          <p:cNvSpPr>
            <a:spLocks noChangeShapeType="1"/>
          </p:cNvSpPr>
          <p:nvPr/>
        </p:nvSpPr>
        <p:spPr bwMode="auto">
          <a:xfrm flipV="1">
            <a:off x="6516688" y="2708275"/>
            <a:ext cx="1079500" cy="16557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7" name="Line 46"/>
          <p:cNvSpPr>
            <a:spLocks noChangeShapeType="1"/>
          </p:cNvSpPr>
          <p:nvPr/>
        </p:nvSpPr>
        <p:spPr bwMode="auto">
          <a:xfrm>
            <a:off x="4643438" y="43656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408" name="Line 48"/>
          <p:cNvSpPr>
            <a:spLocks noChangeShapeType="1"/>
          </p:cNvSpPr>
          <p:nvPr/>
        </p:nvSpPr>
        <p:spPr bwMode="auto">
          <a:xfrm flipV="1">
            <a:off x="4716463" y="2708275"/>
            <a:ext cx="2951162" cy="165735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4211638" y="42211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Verdana" pitchFamily="34" charset="0"/>
              </a:rPr>
              <a:t>O</a:t>
            </a:r>
            <a:endParaRPr lang="ru-RU" sz="2400">
              <a:solidFill>
                <a:srgbClr val="FF3300"/>
              </a:solidFill>
              <a:latin typeface="Verdana" pitchFamily="34" charset="0"/>
            </a:endParaRPr>
          </a:p>
        </p:txBody>
      </p:sp>
      <p:sp>
        <p:nvSpPr>
          <p:cNvPr id="15410" name="Text Box 50"/>
          <p:cNvSpPr txBox="1">
            <a:spLocks noChangeArrowheads="1"/>
          </p:cNvSpPr>
          <p:nvPr/>
        </p:nvSpPr>
        <p:spPr bwMode="auto">
          <a:xfrm>
            <a:off x="5364163" y="2276475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A</a:t>
            </a:r>
            <a:endParaRPr lang="ru-RU" sz="2400">
              <a:latin typeface="Verdana" pitchFamily="34" charset="0"/>
            </a:endParaRPr>
          </a:p>
        </p:txBody>
      </p: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6516688" y="44370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B</a:t>
            </a:r>
            <a:endParaRPr lang="ru-RU" sz="2400">
              <a:latin typeface="Verdana" pitchFamily="34" charset="0"/>
            </a:endParaRPr>
          </a:p>
        </p:txBody>
      </p:sp>
      <p:sp>
        <p:nvSpPr>
          <p:cNvPr id="15412" name="Text Box 52"/>
          <p:cNvSpPr txBox="1">
            <a:spLocks noChangeArrowheads="1"/>
          </p:cNvSpPr>
          <p:nvPr/>
        </p:nvSpPr>
        <p:spPr bwMode="auto">
          <a:xfrm>
            <a:off x="7740650" y="2492375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Verdana" pitchFamily="34" charset="0"/>
              </a:rPr>
              <a:t>C</a:t>
            </a:r>
            <a:endParaRPr lang="ru-RU" sz="2000" b="1">
              <a:latin typeface="Verdana" pitchFamily="34" charset="0"/>
            </a:endParaRPr>
          </a:p>
        </p:txBody>
      </p:sp>
      <p:grpSp>
        <p:nvGrpSpPr>
          <p:cNvPr id="10263" name="Group 72"/>
          <p:cNvGrpSpPr>
            <a:grpSpLocks/>
          </p:cNvGrpSpPr>
          <p:nvPr/>
        </p:nvGrpSpPr>
        <p:grpSpPr bwMode="auto">
          <a:xfrm>
            <a:off x="2555875" y="1484313"/>
            <a:ext cx="4178300" cy="0"/>
            <a:chOff x="1610" y="935"/>
            <a:chExt cx="2632" cy="0"/>
          </a:xfrm>
        </p:grpSpPr>
        <p:sp>
          <p:nvSpPr>
            <p:cNvPr id="10273" name="Line 7"/>
            <p:cNvSpPr>
              <a:spLocks noChangeShapeType="1"/>
            </p:cNvSpPr>
            <p:nvPr/>
          </p:nvSpPr>
          <p:spPr bwMode="auto">
            <a:xfrm>
              <a:off x="1973" y="93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4" name="Line 11"/>
            <p:cNvSpPr>
              <a:spLocks noChangeShapeType="1"/>
            </p:cNvSpPr>
            <p:nvPr/>
          </p:nvSpPr>
          <p:spPr bwMode="auto">
            <a:xfrm>
              <a:off x="2472" y="935"/>
              <a:ext cx="4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5" name="Line 15"/>
            <p:cNvSpPr>
              <a:spLocks noChangeShapeType="1"/>
            </p:cNvSpPr>
            <p:nvPr/>
          </p:nvSpPr>
          <p:spPr bwMode="auto">
            <a:xfrm>
              <a:off x="3198" y="935"/>
              <a:ext cx="4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6" name="Line 57"/>
            <p:cNvSpPr>
              <a:spLocks noChangeShapeType="1"/>
            </p:cNvSpPr>
            <p:nvPr/>
          </p:nvSpPr>
          <p:spPr bwMode="auto">
            <a:xfrm>
              <a:off x="1610" y="935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7" name="Line 60"/>
            <p:cNvSpPr>
              <a:spLocks noChangeShapeType="1"/>
            </p:cNvSpPr>
            <p:nvPr/>
          </p:nvSpPr>
          <p:spPr bwMode="auto">
            <a:xfrm>
              <a:off x="3833" y="935"/>
              <a:ext cx="4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64" name="AutoShape 6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6021388"/>
            <a:ext cx="719137" cy="431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5" name="AutoShape 6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6092825"/>
            <a:ext cx="719137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6" name="AutoShape 6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6021388"/>
            <a:ext cx="719137" cy="431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7" name="AutoShape 6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6021388"/>
            <a:ext cx="719137" cy="431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8" name="AutoShape 6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6021388"/>
            <a:ext cx="719137" cy="431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427" name="Oval 67"/>
          <p:cNvSpPr>
            <a:spLocks noChangeArrowheads="1"/>
          </p:cNvSpPr>
          <p:nvPr/>
        </p:nvSpPr>
        <p:spPr bwMode="auto">
          <a:xfrm>
            <a:off x="4643438" y="4292600"/>
            <a:ext cx="142875" cy="142875"/>
          </a:xfrm>
          <a:prstGeom prst="ellipse">
            <a:avLst/>
          </a:prstGeom>
          <a:solidFill>
            <a:srgbClr val="FF00FF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0" name="Line 68"/>
          <p:cNvSpPr>
            <a:spLocks noChangeShapeType="1"/>
          </p:cNvSpPr>
          <p:nvPr/>
        </p:nvSpPr>
        <p:spPr bwMode="auto">
          <a:xfrm flipV="1">
            <a:off x="1835150" y="2565400"/>
            <a:ext cx="1152525" cy="17272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71" name="Line 70"/>
          <p:cNvSpPr>
            <a:spLocks noChangeShapeType="1"/>
          </p:cNvSpPr>
          <p:nvPr/>
        </p:nvSpPr>
        <p:spPr bwMode="auto">
          <a:xfrm>
            <a:off x="1476375" y="5300663"/>
            <a:ext cx="1800225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431" name="Text Box 71"/>
          <p:cNvSpPr txBox="1">
            <a:spLocks noChangeArrowheads="1"/>
          </p:cNvSpPr>
          <p:nvPr/>
        </p:nvSpPr>
        <p:spPr bwMode="auto">
          <a:xfrm>
            <a:off x="7740650" y="2492375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FF"/>
                </a:solidFill>
                <a:latin typeface="Verdana" pitchFamily="34" charset="0"/>
              </a:rPr>
              <a:t>C</a:t>
            </a:r>
            <a:endParaRPr lang="ru-RU" sz="2000" b="1">
              <a:solidFill>
                <a:srgbClr val="FF00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50012E-6 L 0.3151 0.0104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-1.1106E-6 L 0.35433 -0.13656 " pathEditMode="relative" ptsTypes="AA">
                                      <p:cBhvr>
                                        <p:cTn id="29" dur="2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6" grpId="0" animBg="1"/>
      <p:bldP spid="15377" grpId="0" animBg="1"/>
      <p:bldP spid="15404" grpId="0" animBg="1"/>
      <p:bldP spid="15405" grpId="0" animBg="1"/>
      <p:bldP spid="15408" grpId="0" animBg="1"/>
      <p:bldP spid="15409" grpId="0"/>
      <p:bldP spid="15410" grpId="0"/>
      <p:bldP spid="15411" grpId="0"/>
      <p:bldP spid="15412" grpId="0"/>
      <p:bldP spid="15427" grpId="0" animBg="1"/>
      <p:bldP spid="15431" grpId="0"/>
      <p:bldP spid="15431" grpId="1"/>
    </p:bld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1322</TotalTime>
  <Words>491</Words>
  <Application>Microsoft Office PowerPoint</Application>
  <PresentationFormat>Экран (4:3)</PresentationFormat>
  <Paragraphs>157</Paragraphs>
  <Slides>19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Wingdings</vt:lpstr>
      <vt:lpstr>Arial Black</vt:lpstr>
      <vt:lpstr>Times New Roman</vt:lpstr>
      <vt:lpstr>Verdana</vt:lpstr>
      <vt:lpstr>Monotype Sorts</vt:lpstr>
      <vt:lpstr>Пиксел</vt:lpstr>
      <vt:lpstr>Equation</vt:lpstr>
      <vt:lpstr>Действия с векторами</vt:lpstr>
      <vt:lpstr>«Практика рождается из тесного соединения физики и математики» Бэкон.Ф. </vt:lpstr>
      <vt:lpstr>Понятие вектора</vt:lpstr>
      <vt:lpstr>Слайд 4</vt:lpstr>
      <vt:lpstr> Назовите вектора </vt:lpstr>
      <vt:lpstr>Сложение векторов</vt:lpstr>
      <vt:lpstr>Правило «Треугольника»</vt:lpstr>
      <vt:lpstr> Правило «Треугольника»  </vt:lpstr>
      <vt:lpstr>Правило «Параллелограмма»</vt:lpstr>
      <vt:lpstr>Правило  «Многоугольника»</vt:lpstr>
      <vt:lpstr>Вычитание векторов</vt:lpstr>
      <vt:lpstr>Вычитание векторов</vt:lpstr>
      <vt:lpstr>Вычитание векторов</vt:lpstr>
      <vt:lpstr>Вычитание векторов</vt:lpstr>
      <vt:lpstr>Слайд 15</vt:lpstr>
      <vt:lpstr>Определение пройденного пути и перемещения</vt:lpstr>
      <vt:lpstr>Решите задачу: Автомобиль переместился из точки с координатой Х0=200 м в точку с координатой Х=-200 м. Определите проекцию перемещения автомобиля.</vt:lpstr>
      <vt:lpstr>СЛОЖЕНИЕ    СКОРОСТЕЙ</vt:lpstr>
      <vt:lpstr>ДОМАШНЕЕ  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Действия с векторами</dc:title>
  <dc:creator>user7</dc:creator>
  <cp:lastModifiedBy>каб-9</cp:lastModifiedBy>
  <cp:revision>99</cp:revision>
  <dcterms:created xsi:type="dcterms:W3CDTF">2007-10-19T14:11:34Z</dcterms:created>
  <dcterms:modified xsi:type="dcterms:W3CDTF">2014-10-10T09:34:01Z</dcterms:modified>
</cp:coreProperties>
</file>