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0" r:id="rId3"/>
    <p:sldId id="276" r:id="rId4"/>
    <p:sldId id="257" r:id="rId5"/>
    <p:sldId id="258" r:id="rId6"/>
    <p:sldId id="271" r:id="rId7"/>
    <p:sldId id="259" r:id="rId8"/>
    <p:sldId id="267" r:id="rId9"/>
    <p:sldId id="261" r:id="rId10"/>
    <p:sldId id="274" r:id="rId11"/>
    <p:sldId id="266" r:id="rId12"/>
    <p:sldId id="273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2E29691-1212-4A11-8FCD-7C306B263303}">
          <p14:sldIdLst>
            <p14:sldId id="256"/>
            <p14:sldId id="270"/>
            <p14:sldId id="276"/>
            <p14:sldId id="257"/>
            <p14:sldId id="258"/>
            <p14:sldId id="271"/>
            <p14:sldId id="259"/>
            <p14:sldId id="267"/>
            <p14:sldId id="261"/>
            <p14:sldId id="274"/>
            <p14:sldId id="266"/>
            <p14:sldId id="273"/>
            <p14:sldId id="265"/>
            <p14:sldId id="269"/>
          </p14:sldIdLst>
        </p14:section>
        <p14:section name="Раздел без заголовка" id="{1ECA5683-FFE2-4520-9F1C-49E2049F73E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660"/>
  </p:normalViewPr>
  <p:slideViewPr>
    <p:cSldViewPr>
      <p:cViewPr varScale="1">
        <p:scale>
          <a:sx n="65" d="100"/>
          <a:sy n="65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823A7-17AD-4CEB-A754-059CA3ADCF7B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F8ECF-1990-40E3-90FE-B1041F6BF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7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F8ECF-1990-40E3-90FE-B1041F6BF99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1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B318-56C5-4C3A-8D08-FEF0630E0B7E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3F03-0D4A-401E-A692-CC1C30A7278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B318-56C5-4C3A-8D08-FEF0630E0B7E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3F03-0D4A-401E-A692-CC1C30A72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B318-56C5-4C3A-8D08-FEF0630E0B7E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3F03-0D4A-401E-A692-CC1C30A72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B318-56C5-4C3A-8D08-FEF0630E0B7E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3F03-0D4A-401E-A692-CC1C30A72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B318-56C5-4C3A-8D08-FEF0630E0B7E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3F03-0D4A-401E-A692-CC1C30A7278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B318-56C5-4C3A-8D08-FEF0630E0B7E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3F03-0D4A-401E-A692-CC1C30A72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B318-56C5-4C3A-8D08-FEF0630E0B7E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3F03-0D4A-401E-A692-CC1C30A72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B318-56C5-4C3A-8D08-FEF0630E0B7E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3F03-0D4A-401E-A692-CC1C30A72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B318-56C5-4C3A-8D08-FEF0630E0B7E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3F03-0D4A-401E-A692-CC1C30A72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B318-56C5-4C3A-8D08-FEF0630E0B7E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3F03-0D4A-401E-A692-CC1C30A72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B318-56C5-4C3A-8D08-FEF0630E0B7E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C93F03-0D4A-401E-A692-CC1C30A7278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2DB318-56C5-4C3A-8D08-FEF0630E0B7E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C93F03-0D4A-401E-A692-CC1C30A7278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Иван\Desktop\невс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00425"/>
            <a:ext cx="518160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99392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ЭКОЛОГИЯ КУЛЬТУРЫ И </a:t>
            </a:r>
            <a:r>
              <a:rPr lang="ru-RU" dirty="0" smtClean="0">
                <a:solidFill>
                  <a:srgbClr val="FFFF00"/>
                </a:solidFill>
              </a:rPr>
              <a:t>ЗОЛОТОЕ СЕЧЕНИЕ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4338" name="Picture 2" descr="C:\Users\Иван\Desktop\золотыеВоро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9489"/>
            <a:ext cx="4089389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Иван\Desktop\лихаче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2345084" cy="350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55576" y="5709058"/>
            <a:ext cx="7851648" cy="103231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7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FFFF00"/>
                </a:solidFill>
              </a:rPr>
              <a:t>«Победит добро, победит нравственное начало!…»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4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ван\Desktop\стадо олен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530944" cy="301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Иван\Desktop\урага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22" y="476672"/>
            <a:ext cx="5131450" cy="301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Иван\Desktop\молекул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1" y="3717032"/>
            <a:ext cx="4394203" cy="295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Иван\Desktop\паутин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4171640" cy="296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Иван\Desktop\анана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18148"/>
            <a:ext cx="2800481" cy="373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Иван\Desktop\какту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7354"/>
            <a:ext cx="648072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Иван\Desktop\шишки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35484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Иван\Desktop\ромашка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2" y="241973"/>
            <a:ext cx="4523656" cy="339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Иван\Desktop\подсолнух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29" y="3339228"/>
            <a:ext cx="4411862" cy="330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Иван\Desktop\проект золотое сечение\растения-сечени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1973"/>
            <a:ext cx="2263868" cy="299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ван\Desktop\кактусы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2" y="3819868"/>
            <a:ext cx="3766443" cy="282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0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762"/>
            <a:ext cx="2783720" cy="569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Иван\Desktop\девушка пропор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865448"/>
            <a:ext cx="6552729" cy="543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ван\Desktop\лицо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39811"/>
            <a:ext cx="3672409" cy="207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9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ван\Desktop\нер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37343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Иван\Desktop\план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97" y="1259556"/>
            <a:ext cx="3335507" cy="562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Иван\Desktop\план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07367"/>
            <a:ext cx="2821707" cy="313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43808" y="-171400"/>
            <a:ext cx="6843536" cy="1828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/>
              <a:t>Церковь Покрова на Нерли, 1165 г.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8576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476672"/>
            <a:ext cx="8640960" cy="590465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5725" y="476672"/>
            <a:ext cx="815254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Дмитрий Сергеевич Лихачёв:</a:t>
            </a:r>
          </a:p>
          <a:p>
            <a:r>
              <a:rPr lang="ru-RU" sz="2400" dirty="0" smtClean="0"/>
              <a:t>   «Человек строит свой дом –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культуру</a:t>
            </a:r>
            <a:r>
              <a:rPr lang="ru-RU" sz="2400" dirty="0" smtClean="0"/>
              <a:t>. Сюда входят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привычки, обыкновения, занятия</a:t>
            </a:r>
            <a:r>
              <a:rPr lang="ru-RU" sz="2400" dirty="0" smtClean="0"/>
              <a:t>, всё им создаваемое вокруг себя – в чём он живёт и что следует называть культурой в широком смысле этого слова, включая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науку,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технику, религию и пр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Изучая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экологию культуры</a:t>
            </a:r>
            <a:r>
              <a:rPr lang="ru-RU" sz="2400" dirty="0" smtClean="0"/>
              <a:t>, необходимо обратить внимание, что </a:t>
            </a:r>
            <a:r>
              <a:rPr lang="ru-RU" sz="2400" dirty="0" smtClean="0">
                <a:solidFill>
                  <a:srgbClr val="C00000"/>
                </a:solidFill>
              </a:rPr>
              <a:t>экологические катастрофы </a:t>
            </a:r>
            <a:r>
              <a:rPr lang="ru-RU" sz="2400" dirty="0" smtClean="0"/>
              <a:t>захватывают собой чрезвычайно широкие сферы культуры  (</a:t>
            </a:r>
            <a:r>
              <a:rPr lang="ru-RU" sz="2400" dirty="0" smtClean="0">
                <a:solidFill>
                  <a:srgbClr val="C00000"/>
                </a:solidFill>
              </a:rPr>
              <a:t>вывоз культурных ценностей, высокая плата за вход в музеи, библиотеки, обеднение  лексики русского языка, современное кино, репертуар театров, частично музыка и т.п.</a:t>
            </a:r>
            <a:r>
              <a:rPr lang="ru-RU" sz="2400" dirty="0" smtClean="0"/>
              <a:t>).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Погибнуть человечество и природа могут не только биологически вместе с уничтожением всего живого, но и духовно, вследствие </a:t>
            </a:r>
            <a:r>
              <a:rPr lang="ru-RU" sz="2400" dirty="0" smtClean="0">
                <a:solidFill>
                  <a:srgbClr val="C00000"/>
                </a:solidFill>
              </a:rPr>
              <a:t>гибели культуры</a:t>
            </a:r>
            <a:r>
              <a:rPr lang="ru-RU" sz="2400" dirty="0" smtClean="0"/>
              <a:t>.»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275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305800" cy="34563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-Не должно быть слепых к красоте, </a:t>
            </a:r>
            <a:b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глухих к слову и настоящей музыке, </a:t>
            </a:r>
            <a:b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 чёрствых к добру, </a:t>
            </a:r>
            <a:b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 беспамятных к прошлому. </a:t>
            </a:r>
            <a:b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rgbClr val="FFC000"/>
                </a:solidFill>
              </a:rPr>
              <a:t>А для этого нужны знания.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5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Золотое сеч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8298"/>
            <a:ext cx="5923792" cy="49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22448" y="548680"/>
            <a:ext cx="9188896" cy="374441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Если разделить любой отрезок на 2 части так, чтобы </a:t>
            </a: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</a:rPr>
              <a:t>отношение</a:t>
            </a: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4000" dirty="0" smtClean="0"/>
              <a:t>большей части отрезка к целому было равно </a:t>
            </a: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</a:rPr>
              <a:t>отношению</a:t>
            </a:r>
            <a:r>
              <a:rPr lang="ru-RU" sz="4000" dirty="0" smtClean="0"/>
              <a:t> меньшей части к большей, получим </a:t>
            </a:r>
            <a:r>
              <a:rPr lang="ru-RU" sz="4000" b="1" dirty="0" smtClean="0">
                <a:solidFill>
                  <a:srgbClr val="FFFF00"/>
                </a:solidFill>
              </a:rPr>
              <a:t>золотое</a:t>
            </a:r>
            <a:r>
              <a:rPr lang="ru-RU" sz="4000" dirty="0" smtClean="0"/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сечение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5" name="Picture 6" descr="C:\Users\Иван\Desktop\число ф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22" y="4869160"/>
            <a:ext cx="2051212" cy="136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5504" y="4869160"/>
            <a:ext cx="7416824" cy="129614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/>
              <a:t>AC : AB = CB : AC = </a:t>
            </a:r>
            <a:r>
              <a:rPr lang="en-US" sz="4000" b="1" dirty="0" smtClean="0">
                <a:solidFill>
                  <a:srgbClr val="FFFF00"/>
                </a:solidFill>
              </a:rPr>
              <a:t>0,618…</a:t>
            </a:r>
            <a:r>
              <a:rPr lang="en-US" sz="4000" b="1" dirty="0" smtClean="0"/>
              <a:t>   </a:t>
            </a:r>
          </a:p>
          <a:p>
            <a:pPr algn="ctr"/>
            <a:r>
              <a:rPr lang="en-US" sz="4000" b="1" dirty="0" smtClean="0"/>
              <a:t>AB : AC = AC : CB = </a:t>
            </a:r>
            <a:r>
              <a:rPr lang="en-US" sz="4000" b="1" dirty="0" smtClean="0">
                <a:solidFill>
                  <a:srgbClr val="FFFF00"/>
                </a:solidFill>
              </a:rPr>
              <a:t>1,618…</a:t>
            </a:r>
            <a:r>
              <a:rPr lang="en-US" sz="4000" b="1" dirty="0" smtClean="0"/>
              <a:t>                                               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8760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Иван\Desktop\витр че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36" y="172292"/>
            <a:ext cx="2471762" cy="34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Иван\Desktop\мона лиз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52" y="1831534"/>
            <a:ext cx="3170786" cy="468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ван\Desktop\книга леонард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2119999"/>
            <a:ext cx="16192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ван\Desktop\бель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068"/>
            <a:ext cx="2668704" cy="38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ван\Desktop\проект золотое сечение\портрет леонард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73" y="1865887"/>
            <a:ext cx="3370505" cy="46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Иван\Desktop\число фи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52" y="404664"/>
            <a:ext cx="3048001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1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раку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58975"/>
            <a:ext cx="2470424" cy="307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Золотой треуголь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44" y="790775"/>
            <a:ext cx="2376264" cy="321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Пентаграмма и золотое сеч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245901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C:\Users\Иван\Desktop\прямоуг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43952"/>
            <a:ext cx="353439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Иван\Desktop\проект золотое сечение\роза в прямоугольник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3888432" cy="247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0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Золотое сечение в архитектуре. Парфенон (пропорци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76672"/>
            <a:ext cx="4307209" cy="353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Золотое сечение: план пола Парфен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69434"/>
            <a:ext cx="5348504" cy="288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Иван\Desktop\парфено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9" y="476672"/>
            <a:ext cx="4788043" cy="296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Иван\Desktop\фибоначч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029" y="1556792"/>
            <a:ext cx="4114800" cy="49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251520" y="50265"/>
            <a:ext cx="8568952" cy="1828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Числа Фибоначчи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0,1,1,2,3,5,8,13,21,34,55,89,...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6" name="Picture 2" descr="C:\Users\Иван\Desktop\кроликиФб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52" y="2099544"/>
            <a:ext cx="4666480" cy="392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4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Иван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71112"/>
            <a:ext cx="4479504" cy="297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Иван\Desktop\927772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2" y="116632"/>
            <a:ext cx="4290052" cy="321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Иван\Desktop\0037-2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10" y="3666162"/>
            <a:ext cx="2184569" cy="307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ван\Desktop\пропорция в картинах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041" y="1124744"/>
            <a:ext cx="2032260" cy="17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8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939</TotalTime>
  <Words>204</Words>
  <Application>Microsoft Office PowerPoint</Application>
  <PresentationFormat>Экран (4:3)</PresentationFormat>
  <Paragraphs>14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ЭКОЛОГИЯ КУЛЬТУРЫ И ЗОЛОТОЕ СЕЧЕНИЕ  </vt:lpstr>
      <vt:lpstr>Презентация PowerPoint</vt:lpstr>
      <vt:lpstr>-Не должно быть слепых к красоте,   глухих к слову и настоящей музыке,   чёрствых к добру,   беспамятных к прошлому.    А для этого нужны знания.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КУЛЬТУРЫ И ЗОЛОТОЕ СЕЧЕНИЕ  </dc:title>
  <dc:creator>Иван</dc:creator>
  <cp:lastModifiedBy>Иван</cp:lastModifiedBy>
  <cp:revision>58</cp:revision>
  <dcterms:created xsi:type="dcterms:W3CDTF">2013-02-17T10:53:21Z</dcterms:created>
  <dcterms:modified xsi:type="dcterms:W3CDTF">2014-11-04T15:49:23Z</dcterms:modified>
</cp:coreProperties>
</file>