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276" r:id="rId15"/>
    <p:sldId id="275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DD735-3B4B-4915-899B-107544159BC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3E743-F8D1-47EE-BE10-A180A742A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"/>
            <a:ext cx="9186994" cy="68579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928670"/>
            <a:ext cx="77153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Система работы 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учителя истории и обществознания по подготовке учащихся к государственной итоговой аттестации в форме ЕГЭ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5140" y="5572140"/>
            <a:ext cx="242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Сасина Е.Н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.,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КСОШ 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32,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715140" y="6000768"/>
            <a:ext cx="130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142852"/>
            <a:ext cx="8156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Рекомендации ученикам: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45886"/>
            <a:ext cx="927067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Начинайте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работу с вопроса, на который вы знаете ответ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 </a:t>
            </a: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Ищите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смысловые и структурные связи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Используйте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ассоциации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ru-RU" sz="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Начинайте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восхождение от простых  к более сложным заданиям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Каждое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имеет свой ключ, обычно он «прячется» в его же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формулировке. Внимательно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читайте условия задания, выделяйте в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нем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ключевые слова, составляйте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опорную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схему ответа на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экзаменационный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вопрос.</a:t>
            </a:r>
          </a:p>
          <a:p>
            <a:pPr>
              <a:lnSpc>
                <a:spcPct val="90000"/>
              </a:lnSpc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Старайтесь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давать больше развернутых, но обоснованных ответов. 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совокупности ваши ответы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позволяют представить работу целостной,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логически выстроенной, содержательно полной.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1500174"/>
            <a:ext cx="7538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Для того чтобы вспомнить и дать правильный ответ, нужно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сосредоточиться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непременно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успокоиться.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6" y="0"/>
            <a:ext cx="47327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 выбрать</a:t>
            </a: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тему эссе?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2000240"/>
            <a:ext cx="8786874" cy="5000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Понятен ли мне смысл высказывания, что хотел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сказать автор?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2714620"/>
            <a:ext cx="8786874" cy="7858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какими основными проблемами обществознания </a:t>
            </a:r>
          </a:p>
          <a:p>
            <a:pPr marL="342900" indent="-342900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связана данная тема?</a:t>
            </a:r>
          </a:p>
          <a:p>
            <a:pPr marL="342900" indent="-342900"/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3643314"/>
            <a:ext cx="8786874" cy="92869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3714752"/>
            <a:ext cx="864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Согласен ли я с приведенным высказыванием, как выразить свое</a:t>
            </a:r>
          </a:p>
          <a:p>
            <a:pPr marL="342900" indent="-342900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отношение к нему?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4714884"/>
            <a:ext cx="8786874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обществоведческие термины нужны мне для грамотного обоснования своей точки зрения?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5715016"/>
            <a:ext cx="8786874" cy="8572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привести примеры из истории, общественной жизни, своего жизненного опыта?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214290"/>
            <a:ext cx="66259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Признаки,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 помощи которых текст может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быть отнесён к жанру эссе: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14554"/>
            <a:ext cx="92869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наличие конкретной темы или вопроса;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личностный характер восприятия проблемы и её осмысление;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небольшой объём;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свободная композиция;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непринуждённость повествования;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внутреннее смысловое единство;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открытость.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0"/>
            <a:ext cx="6840847" cy="1938992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Что может усилить</a:t>
            </a:r>
            <a:endParaRPr lang="en-US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и украсить эссе: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071678"/>
            <a:ext cx="8330422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Краткая информация об авторе высказываний. 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en-US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(например: «выдающийся французский философ-просветитель»,</a:t>
            </a:r>
            <a:endParaRPr lang="en-US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«великий русский мыслитель Серебряного века»,</a:t>
            </a:r>
            <a:endParaRPr lang="en-US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en-US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«крупный философ-экзистенциалист» и др.)</a:t>
            </a:r>
            <a:endParaRPr lang="en-US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endParaRPr lang="en-US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Имена его предшественников, последователей 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или научных противников.</a:t>
            </a:r>
            <a:r>
              <a:rPr lang="en-US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  <a:defRPr/>
            </a:pPr>
            <a:endParaRPr lang="en-US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Описание различных точек зрения на проблему или различных 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подходов к ее решению.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Указание на многозначность используемых понятий и терминов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 обоснованием того значения, в каком они применяются в эссе.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0"/>
            <a:ext cx="77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5" y="1409218"/>
          <a:ext cx="8858310" cy="540710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952770"/>
                <a:gridCol w="2952770"/>
                <a:gridCol w="2952770"/>
              </a:tblGrid>
              <a:tr h="4392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Выступление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Основная часть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заключение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798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Для меня эта фраза является ключом к пониманию…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Во-первых,…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Во-вторых,…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В-третьих,…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Таким образом,…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90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 данной темы продиктован следующими соображениями…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Рассмотрим несколько подходов…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Например,…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Подведем общий итог рассуждениям…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90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Поразительный простор для мысли открывает это короткое высказывание…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Проиллюстрируем это положение следующим примером…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Итак,…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90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Никогда не думал, что меня заденет за живое идея о том, что…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одной стороны,…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другой стороны,…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Именно поэтому я не могу согласиться с автором высказывания…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142873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Клише, которые можно использовать при написании эссе </a:t>
            </a:r>
          </a:p>
          <a:p>
            <a:pPr algn="ctr"/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928803"/>
            <a:ext cx="9144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И. И.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Бабленкова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В.В.Акимов « История России: весь курс»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М .2010 .</a:t>
            </a:r>
          </a:p>
          <a:p>
            <a:endParaRPr lang="ru-RU" sz="1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А. В.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Лубский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С.И. Самыгин « История России» Феникс. 2008.</a:t>
            </a:r>
          </a:p>
          <a:p>
            <a:endParaRPr lang="ru-RU" sz="1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Ю.А.Матюхина « История России за 24 часа» Феникс. 2009г.</a:t>
            </a:r>
          </a:p>
          <a:p>
            <a:endParaRPr lang="ru-RU" sz="1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И.И.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Бабленкова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В.В.Акимов « Обществознание: весь курс» 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М.2010.</a:t>
            </a:r>
          </a:p>
          <a:p>
            <a:endParaRPr lang="ru-RU" sz="1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Л.В. Поляков. « Глобальный мир в 21 в» М. 2008.</a:t>
            </a:r>
          </a:p>
          <a:p>
            <a:endParaRPr lang="ru-RU" sz="1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Г.И.Аверьянов « Обществознание сдаём без проблем» М. 2010г.</a:t>
            </a:r>
          </a:p>
          <a:p>
            <a:endParaRPr lang="ru-RU" sz="1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О.С.Белокрылова. В. И.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Филоненко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« Обществознание» – 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пособие-репетитор. Феникс. 2009г.</a:t>
            </a:r>
          </a:p>
          <a:p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0"/>
            <a:ext cx="80010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 подготовке к экзаменам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рекомендую использовать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дополнительную литературу: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28719" y="0"/>
            <a:ext cx="78152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помощь учителю и ученику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рекомендуются материалы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сайта ФИПИ (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http://www.fipi.ru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28802"/>
            <a:ext cx="903234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сайте ФИПИ размещены следующие нормативные,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аналитические, учебно-методические и информационные 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материалы, которые могут быть использованы при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организации учебного процесса и подготовке учащихся к ЕГЭ: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00438"/>
            <a:ext cx="9144000" cy="322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аналитический отчет «Результаты единого государственного экзамена 2010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года»;</a:t>
            </a:r>
          </a:p>
          <a:p>
            <a:pPr>
              <a:lnSpc>
                <a:spcPct val="8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документы, регламентирующие разработку КИМ ЕГЭ по обществознанию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2011 года;</a:t>
            </a:r>
          </a:p>
          <a:p>
            <a:pPr>
              <a:lnSpc>
                <a:spcPct val="8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учебно-методические материалы для членов и председателей региональных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предметных комиссий по проверке выполнения заданий с развернутым 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ответом;</a:t>
            </a:r>
          </a:p>
          <a:p>
            <a:pPr>
              <a:lnSpc>
                <a:spcPct val="8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методические письма прошлых лет;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тренировочные задания  из открытого сегмента Федерального банка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тестовых   материалов.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2285992"/>
            <a:ext cx="79830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Желаю удачи!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Новая папка (3)\Новая папка (3)\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888556"/>
            <a:ext cx="4500562" cy="2969443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3999" cy="68259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1357298"/>
            <a:ext cx="89297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Единый государственный экзамен по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обществознанию и истории является  формой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государственного контроля и  позволяет установить уровень освоения участниками ЕГЭ среднего (полного) общего образования и обязательного минимума содержания среднего (полного) общего образования.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8699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0"/>
            <a:ext cx="807246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основании отчета ФИПИ 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можно вывести следующие рекомендации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 подготовке к ЕГЭ по истории и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обществознанию в 2011 г.: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4833" y="2214554"/>
            <a:ext cx="891199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Уделять особое внимание заданиям на установление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структурно-функциональных и причинно-следственных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 связей объектов.</a:t>
            </a:r>
          </a:p>
          <a:p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Прорабатывать обобщенные понятия: при подготовке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конкретизировать их фактами, примерами (как из области 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истории и обществознания, так и из смежных областей). </a:t>
            </a:r>
          </a:p>
          <a:p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При подготовке к ЕГЭ по обществознанию моделировать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различные социальные ситуации, устанавливать связи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между теоретическими положениями и иллюстрирующими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их социальными фактами. 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" y="2071678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Регулярно заниматься с фрагментами научно-популярных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текстов с целью найти, интерпретировать и 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прокомментировать полученную из них информацию. 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Пользоваться материалами СМИ, анализировать и 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интерпретировать их. </a:t>
            </a:r>
          </a:p>
          <a:p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Желающим получить высший балл на ЕГЭ по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обществознанию нужно научиться анализировать и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оценивать полученную из текста информацию в заданиях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высокого уровня сложности.</a:t>
            </a:r>
          </a:p>
          <a:p>
            <a:endParaRPr lang="ru-RU" dirty="0"/>
          </a:p>
        </p:txBody>
      </p:sp>
      <p:pic>
        <p:nvPicPr>
          <p:cNvPr id="4098" name="Picture 2" descr="F:\Новая папка (3)\Новая папка (3)\colorful_notebooks_and_p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1" y="0"/>
            <a:ext cx="3528123" cy="214311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992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714356"/>
            <a:ext cx="70052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Важно помнить:</a:t>
            </a:r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143116"/>
            <a:ext cx="88685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Основная подготовка выпускников к ЕГЭ по истории и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обществознанию осуществляется не только в течение всего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учебного года в старшей школе, но начиная </a:t>
            </a:r>
            <a:r>
              <a:rPr lang="ru-RU" sz="2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с 6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кл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.</a:t>
            </a:r>
          </a:p>
          <a:p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Исключительно важным становится целенаправленная и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специально планируемая подготовка школьников к ЕГЭ. </a:t>
            </a:r>
          </a:p>
          <a:p>
            <a:endParaRPr lang="ru-RU" dirty="0"/>
          </a:p>
        </p:txBody>
      </p:sp>
      <p:pic>
        <p:nvPicPr>
          <p:cNvPr id="5" name="Picture 2" descr="C:\Documents and Settings\Администратор\Рабочий стол\Новая папка (3)\Новая папка (3)\693330-d0ead9bb51200d9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072074"/>
            <a:ext cx="102611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1357298"/>
            <a:ext cx="78581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Практические советы  </a:t>
            </a:r>
            <a:b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</a:b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учителям и ученикам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(из опыта работы)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.</a:t>
            </a:r>
            <a:endParaRPr lang="ru-RU" sz="6000" b="1" dirty="0" smtClean="0">
              <a:latin typeface="Times New Roman" pitchFamily="18" charset="0"/>
            </a:endParaRP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b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</a:b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42" name="Picture 2" descr="C:\Documents and Settings\Администратор\Рабочий стол\Новая папка (3)\Рисунок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606388"/>
            <a:ext cx="2024066" cy="1884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4116" y="214290"/>
            <a:ext cx="7769884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 можно чаще используйте проверку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знаний в тестовой форме. Настраивайте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учеников на то, что тестовые задания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могут быть разного типа: </a:t>
            </a:r>
          </a:p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428868"/>
            <a:ext cx="8276433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3400" indent="-5334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тесты с выбором правильного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ответа;</a:t>
            </a:r>
          </a:p>
          <a:p>
            <a:pPr marL="533400" indent="-533400">
              <a:lnSpc>
                <a:spcPct val="8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тесты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заданием: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верно или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неверно;</a:t>
            </a:r>
          </a:p>
          <a:p>
            <a:pPr marL="533400" indent="-533400">
              <a:lnSpc>
                <a:spcPct val="8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адания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закончите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предложение, заполните </a:t>
            </a:r>
          </a:p>
          <a:p>
            <a:pPr marL="533400" indent="-533400">
              <a:lnSpc>
                <a:spcPct val="80000"/>
              </a:lnSpc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пробелы, восстановите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последовательность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33400" indent="-533400">
              <a:lnSpc>
                <a:spcPct val="8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defRPr/>
            </a:pPr>
            <a:endParaRPr lang="ru-RU" sz="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есты 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 использованием рисунков, графиков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33400" indent="-533400">
              <a:lnSpc>
                <a:spcPct val="80000"/>
              </a:lnSpc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диаграмм.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428604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В процессе учебных занятий  учить    </a:t>
            </a:r>
          </a:p>
          <a:p>
            <a:pPr eaLnBrk="0" hangingPunct="0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старшеклассников точно</a:t>
            </a:r>
          </a:p>
          <a:p>
            <a:pPr eaLnBrk="0" hangingPunct="0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воспринимать формулировки заданий как устных, используемых учителем, так и письменных, предлагаемых авторами учебников и пособий. </a:t>
            </a:r>
          </a:p>
          <a:p>
            <a:pPr eaLnBrk="0" hangingPunct="0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источником ошибочных ответов на экзамене является невнимание или непонимание различий между формулировками заданий. В этом случае содержание ответа не совпадает  с требованием задания, и он не засчитывается как выполненный.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Администратор\Рабочий стол\5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214290"/>
            <a:ext cx="777244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Методические рекомендации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для учителя: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71678"/>
            <a:ext cx="9434186" cy="4136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Проведение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в выпускных классах </a:t>
            </a: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диагностирующего тематического 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и</a:t>
            </a:r>
          </a:p>
          <a:p>
            <a:pPr>
              <a:lnSpc>
                <a:spcPct val="80000"/>
              </a:lnSpc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промежуточного тестирования (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по завершению изучения тем и крупных разделов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).</a:t>
            </a:r>
          </a:p>
          <a:p>
            <a:pPr>
              <a:lnSpc>
                <a:spcPct val="80000"/>
              </a:lnSpc>
              <a:defRPr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Систематическое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проведение и оценка выполнения индивидуальных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работ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по 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отдельным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заданиям на каждый из проверяемых на экзамене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способов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деятельности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Например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, сравнения социальных объектов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путем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заполнения таблиц, 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конкретизации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теоретических положений с помощью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примеров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, анализа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и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интерпретации текста как источника информации и т.д. 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Обучение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составлению </a:t>
            </a:r>
            <a:r>
              <a:rPr lang="ru-RU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графического анализа</a:t>
            </a:r>
            <a:r>
              <a:rPr lang="ru-RU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статистических данных. 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Овладение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данной методикой позволяет учащимся успешно справляться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с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 такими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заданиями как анализ простейших графиков.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defRPr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Дальнейшее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усиление должна получить составляющая, направленная на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оценку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предметной компетентности, т.е. умений применять предметные знания и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умения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в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различных ситуация. В этом случае очень помогает  </a:t>
            </a:r>
            <a:r>
              <a:rPr lang="ru-RU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кейс-метод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,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позволяющий 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 применять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предметные знания к жизненным ситуациям.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1154</Words>
  <Application>Microsoft Office PowerPoint</Application>
  <PresentationFormat>Экран (4:3)</PresentationFormat>
  <Paragraphs>224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 учителя истории и обществознания по подготовке учащихся к государственной итоговой аттестации в форме ЕГЭ</dc:title>
  <dc:creator>МОУ КСОШ №32</dc:creator>
  <cp:lastModifiedBy>Admin</cp:lastModifiedBy>
  <cp:revision>29</cp:revision>
  <dcterms:created xsi:type="dcterms:W3CDTF">2011-03-14T07:29:39Z</dcterms:created>
  <dcterms:modified xsi:type="dcterms:W3CDTF">2012-03-24T17:18:32Z</dcterms:modified>
</cp:coreProperties>
</file>