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E9E4B4-F0F5-48DF-9CDF-67B9A8D612BD}" type="doc">
      <dgm:prSet loTypeId="urn:microsoft.com/office/officeart/2005/8/layout/vList2" loCatId="list" qsTypeId="urn:microsoft.com/office/officeart/2005/8/quickstyle/3d4" qsCatId="3D" csTypeId="urn:microsoft.com/office/officeart/2005/8/colors/accent1_2" csCatId="accent1"/>
      <dgm:spPr/>
      <dgm:t>
        <a:bodyPr/>
        <a:lstStyle/>
        <a:p>
          <a:endParaRPr lang="ru-RU"/>
        </a:p>
      </dgm:t>
    </dgm:pt>
    <dgm:pt modelId="{76A27DC1-9BA5-4BF0-9F20-5E920AE7AB9C}">
      <dgm:prSet/>
      <dgm:spPr/>
      <dgm:t>
        <a:bodyPr/>
        <a:lstStyle/>
        <a:p>
          <a:pPr rtl="0"/>
          <a:r>
            <a:rPr lang="ru-RU" dirty="0" smtClean="0"/>
            <a:t>Родился Константин 28 ноября 1915 года в Петрограде. Но первые годы своей биографии Симонов прожил в Саратове, Рязани. Родителями был назван Кириллом, но затем изменил свое имя. После окончания семи лет школы обучался специальности токаря. Затем же в биографии Константина Симонова в 1931 году произошел переезд в Москву, после чего он работал на заводе до 1935. Примерно в то же время были написаны первые стихотворения Симонова, а напечатали его произведения впервые в 1936 году. После получения высшего образования в Литературном институте имени Горького и окончания аспирантуры, оправился в Монголию.</a:t>
          </a:r>
          <a:endParaRPr lang="ru-RU" dirty="0"/>
        </a:p>
      </dgm:t>
    </dgm:pt>
    <dgm:pt modelId="{66FB66D0-30A4-4DD5-8437-99C5B4305082}" type="parTrans" cxnId="{6D7A5119-2CF9-4E06-9ED4-C1FE08390573}">
      <dgm:prSet/>
      <dgm:spPr/>
      <dgm:t>
        <a:bodyPr/>
        <a:lstStyle/>
        <a:p>
          <a:endParaRPr lang="ru-RU"/>
        </a:p>
      </dgm:t>
    </dgm:pt>
    <dgm:pt modelId="{E927A35E-7920-49A1-9A47-7EDFAE49FF5F}" type="sibTrans" cxnId="{6D7A5119-2CF9-4E06-9ED4-C1FE08390573}">
      <dgm:prSet/>
      <dgm:spPr/>
      <dgm:t>
        <a:bodyPr/>
        <a:lstStyle/>
        <a:p>
          <a:endParaRPr lang="ru-RU"/>
        </a:p>
      </dgm:t>
    </dgm:pt>
    <dgm:pt modelId="{7CFBA731-B6AE-40EB-AB19-FF1B503AE0B8}">
      <dgm:prSet custT="1"/>
      <dgm:spPr/>
      <dgm:t>
        <a:bodyPr/>
        <a:lstStyle/>
        <a:p>
          <a:pPr rtl="0"/>
          <a:r>
            <a:rPr lang="ru-RU" sz="1600" dirty="0" smtClean="0"/>
            <a:t>Обучается на курсах военных корреспондентов, затем пишет для газет («Боевое знамя», «Красная звезда»). За всю биографию Константина Михайловича Симонова было получено несколько званий, самым высоким из которых стало звание полковника, полученное после окончания войны.</a:t>
          </a:r>
          <a:endParaRPr lang="ru-RU" sz="1600" dirty="0"/>
        </a:p>
      </dgm:t>
    </dgm:pt>
    <dgm:pt modelId="{998C0639-178F-43EC-AE89-979B19B65B84}" type="parTrans" cxnId="{DFE79396-1238-465C-BB5C-4E942A36A0F3}">
      <dgm:prSet/>
      <dgm:spPr/>
      <dgm:t>
        <a:bodyPr/>
        <a:lstStyle/>
        <a:p>
          <a:endParaRPr lang="ru-RU"/>
        </a:p>
      </dgm:t>
    </dgm:pt>
    <dgm:pt modelId="{007B749E-F720-4478-A3F0-5F8A29B167C0}" type="sibTrans" cxnId="{DFE79396-1238-465C-BB5C-4E942A36A0F3}">
      <dgm:prSet/>
      <dgm:spPr/>
      <dgm:t>
        <a:bodyPr/>
        <a:lstStyle/>
        <a:p>
          <a:endParaRPr lang="ru-RU"/>
        </a:p>
      </dgm:t>
    </dgm:pt>
    <dgm:pt modelId="{7E8ADCE7-5D8D-4D2E-A94E-1C8F69C40507}">
      <dgm:prSet custT="1"/>
      <dgm:spPr/>
      <dgm:t>
        <a:bodyPr/>
        <a:lstStyle/>
        <a:p>
          <a:pPr rtl="0"/>
          <a:r>
            <a:rPr lang="ru-RU" sz="1600" dirty="0" smtClean="0"/>
            <a:t>Одними из известных военных произведений Симонова стали: «Жди меня», «Война», «Русские люди». Затем для Константина Симонова в биографии наступил период командировок: он ездил в США, Японию, два года жил в Ташкенте. Работал главным редактором «Литературной газеты», журнала «Новый мир», входил в состав Союза писателей. По многим произведениям Симонова были сняты фильмы.</a:t>
          </a:r>
          <a:endParaRPr lang="ru-RU" sz="1600" dirty="0"/>
        </a:p>
      </dgm:t>
    </dgm:pt>
    <dgm:pt modelId="{E16AD621-E097-4929-BDFF-5AF11AAA1189}" type="parTrans" cxnId="{263CB4B8-5FC8-47D2-B90B-63051FB871B4}">
      <dgm:prSet/>
      <dgm:spPr/>
      <dgm:t>
        <a:bodyPr/>
        <a:lstStyle/>
        <a:p>
          <a:endParaRPr lang="ru-RU"/>
        </a:p>
      </dgm:t>
    </dgm:pt>
    <dgm:pt modelId="{02BCEC63-312D-4241-A9C9-E380ABB5182F}" type="sibTrans" cxnId="{263CB4B8-5FC8-47D2-B90B-63051FB871B4}">
      <dgm:prSet/>
      <dgm:spPr/>
      <dgm:t>
        <a:bodyPr/>
        <a:lstStyle/>
        <a:p>
          <a:endParaRPr lang="ru-RU"/>
        </a:p>
      </dgm:t>
    </dgm:pt>
    <dgm:pt modelId="{107F2B44-1B1F-46ED-9899-8B289F76B629}" type="pres">
      <dgm:prSet presAssocID="{35E9E4B4-F0F5-48DF-9CDF-67B9A8D612BD}" presName="linear" presStyleCnt="0">
        <dgm:presLayoutVars>
          <dgm:animLvl val="lvl"/>
          <dgm:resizeHandles val="exact"/>
        </dgm:presLayoutVars>
      </dgm:prSet>
      <dgm:spPr/>
      <dgm:t>
        <a:bodyPr/>
        <a:lstStyle/>
        <a:p>
          <a:endParaRPr lang="ru-RU"/>
        </a:p>
      </dgm:t>
    </dgm:pt>
    <dgm:pt modelId="{88B611B8-9960-4F37-B9C2-AD0CCF4BD561}" type="pres">
      <dgm:prSet presAssocID="{76A27DC1-9BA5-4BF0-9F20-5E920AE7AB9C}" presName="parentText" presStyleLbl="node1" presStyleIdx="0" presStyleCnt="3">
        <dgm:presLayoutVars>
          <dgm:chMax val="0"/>
          <dgm:bulletEnabled val="1"/>
        </dgm:presLayoutVars>
      </dgm:prSet>
      <dgm:spPr/>
      <dgm:t>
        <a:bodyPr/>
        <a:lstStyle/>
        <a:p>
          <a:endParaRPr lang="ru-RU"/>
        </a:p>
      </dgm:t>
    </dgm:pt>
    <dgm:pt modelId="{6C92D9E3-57B7-452D-8F91-5BA461B26E69}" type="pres">
      <dgm:prSet presAssocID="{E927A35E-7920-49A1-9A47-7EDFAE49FF5F}" presName="spacer" presStyleCnt="0"/>
      <dgm:spPr/>
    </dgm:pt>
    <dgm:pt modelId="{6DB71AE8-5DFB-40AE-A73F-E67A49EBCF29}" type="pres">
      <dgm:prSet presAssocID="{7CFBA731-B6AE-40EB-AB19-FF1B503AE0B8}" presName="parentText" presStyleLbl="node1" presStyleIdx="1" presStyleCnt="3">
        <dgm:presLayoutVars>
          <dgm:chMax val="0"/>
          <dgm:bulletEnabled val="1"/>
        </dgm:presLayoutVars>
      </dgm:prSet>
      <dgm:spPr/>
      <dgm:t>
        <a:bodyPr/>
        <a:lstStyle/>
        <a:p>
          <a:endParaRPr lang="ru-RU"/>
        </a:p>
      </dgm:t>
    </dgm:pt>
    <dgm:pt modelId="{91D23C0B-DA99-4EA5-9BE2-AB06D812AB87}" type="pres">
      <dgm:prSet presAssocID="{007B749E-F720-4478-A3F0-5F8A29B167C0}" presName="spacer" presStyleCnt="0"/>
      <dgm:spPr/>
    </dgm:pt>
    <dgm:pt modelId="{E4D050BF-047B-4D0B-AF75-672321D08E04}" type="pres">
      <dgm:prSet presAssocID="{7E8ADCE7-5D8D-4D2E-A94E-1C8F69C40507}" presName="parentText" presStyleLbl="node1" presStyleIdx="2" presStyleCnt="3">
        <dgm:presLayoutVars>
          <dgm:chMax val="0"/>
          <dgm:bulletEnabled val="1"/>
        </dgm:presLayoutVars>
      </dgm:prSet>
      <dgm:spPr/>
      <dgm:t>
        <a:bodyPr/>
        <a:lstStyle/>
        <a:p>
          <a:endParaRPr lang="ru-RU"/>
        </a:p>
      </dgm:t>
    </dgm:pt>
  </dgm:ptLst>
  <dgm:cxnLst>
    <dgm:cxn modelId="{EC0D46CE-6764-4495-B2CC-3D8B87DD545E}" type="presOf" srcId="{76A27DC1-9BA5-4BF0-9F20-5E920AE7AB9C}" destId="{88B611B8-9960-4F37-B9C2-AD0CCF4BD561}" srcOrd="0" destOrd="0" presId="urn:microsoft.com/office/officeart/2005/8/layout/vList2"/>
    <dgm:cxn modelId="{BC4BD355-52DF-43DC-8527-227D5EF1FA63}" type="presOf" srcId="{7E8ADCE7-5D8D-4D2E-A94E-1C8F69C40507}" destId="{E4D050BF-047B-4D0B-AF75-672321D08E04}" srcOrd="0" destOrd="0" presId="urn:microsoft.com/office/officeart/2005/8/layout/vList2"/>
    <dgm:cxn modelId="{6D7A5119-2CF9-4E06-9ED4-C1FE08390573}" srcId="{35E9E4B4-F0F5-48DF-9CDF-67B9A8D612BD}" destId="{76A27DC1-9BA5-4BF0-9F20-5E920AE7AB9C}" srcOrd="0" destOrd="0" parTransId="{66FB66D0-30A4-4DD5-8437-99C5B4305082}" sibTransId="{E927A35E-7920-49A1-9A47-7EDFAE49FF5F}"/>
    <dgm:cxn modelId="{263CB4B8-5FC8-47D2-B90B-63051FB871B4}" srcId="{35E9E4B4-F0F5-48DF-9CDF-67B9A8D612BD}" destId="{7E8ADCE7-5D8D-4D2E-A94E-1C8F69C40507}" srcOrd="2" destOrd="0" parTransId="{E16AD621-E097-4929-BDFF-5AF11AAA1189}" sibTransId="{02BCEC63-312D-4241-A9C9-E380ABB5182F}"/>
    <dgm:cxn modelId="{899F29D6-2CFC-4E12-9478-D5D0A87BC3DB}" type="presOf" srcId="{7CFBA731-B6AE-40EB-AB19-FF1B503AE0B8}" destId="{6DB71AE8-5DFB-40AE-A73F-E67A49EBCF29}" srcOrd="0" destOrd="0" presId="urn:microsoft.com/office/officeart/2005/8/layout/vList2"/>
    <dgm:cxn modelId="{EB2B1BC6-2F85-4C95-B22C-EF38803C6F91}" type="presOf" srcId="{35E9E4B4-F0F5-48DF-9CDF-67B9A8D612BD}" destId="{107F2B44-1B1F-46ED-9899-8B289F76B629}" srcOrd="0" destOrd="0" presId="urn:microsoft.com/office/officeart/2005/8/layout/vList2"/>
    <dgm:cxn modelId="{DFE79396-1238-465C-BB5C-4E942A36A0F3}" srcId="{35E9E4B4-F0F5-48DF-9CDF-67B9A8D612BD}" destId="{7CFBA731-B6AE-40EB-AB19-FF1B503AE0B8}" srcOrd="1" destOrd="0" parTransId="{998C0639-178F-43EC-AE89-979B19B65B84}" sibTransId="{007B749E-F720-4478-A3F0-5F8A29B167C0}"/>
    <dgm:cxn modelId="{39B60E64-C273-4DB1-BBE0-B986AE2562DB}" type="presParOf" srcId="{107F2B44-1B1F-46ED-9899-8B289F76B629}" destId="{88B611B8-9960-4F37-B9C2-AD0CCF4BD561}" srcOrd="0" destOrd="0" presId="urn:microsoft.com/office/officeart/2005/8/layout/vList2"/>
    <dgm:cxn modelId="{F2A47015-3FE7-4ED7-B16B-A41D899BE5E8}" type="presParOf" srcId="{107F2B44-1B1F-46ED-9899-8B289F76B629}" destId="{6C92D9E3-57B7-452D-8F91-5BA461B26E69}" srcOrd="1" destOrd="0" presId="urn:microsoft.com/office/officeart/2005/8/layout/vList2"/>
    <dgm:cxn modelId="{DC604907-B801-48B2-8D86-03BD4DE065D9}" type="presParOf" srcId="{107F2B44-1B1F-46ED-9899-8B289F76B629}" destId="{6DB71AE8-5DFB-40AE-A73F-E67A49EBCF29}" srcOrd="2" destOrd="0" presId="urn:microsoft.com/office/officeart/2005/8/layout/vList2"/>
    <dgm:cxn modelId="{7E576ECA-DEA2-4700-9DBB-2BBB285E0371}" type="presParOf" srcId="{107F2B44-1B1F-46ED-9899-8B289F76B629}" destId="{91D23C0B-DA99-4EA5-9BE2-AB06D812AB87}" srcOrd="3" destOrd="0" presId="urn:microsoft.com/office/officeart/2005/8/layout/vList2"/>
    <dgm:cxn modelId="{9A692351-1657-4C8E-8D63-92971A07BBD4}" type="presParOf" srcId="{107F2B44-1B1F-46ED-9899-8B289F76B629}" destId="{E4D050BF-047B-4D0B-AF75-672321D08E04}" srcOrd="4"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C0D5D545-3274-4576-B7AA-A5E2508A8D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01B50B7-E2B4-4722-A7D3-4BCA1C8B1C7B}">
      <dgm:prSet>
        <dgm:style>
          <a:lnRef idx="1">
            <a:schemeClr val="dk1"/>
          </a:lnRef>
          <a:fillRef idx="2">
            <a:schemeClr val="dk1"/>
          </a:fillRef>
          <a:effectRef idx="1">
            <a:schemeClr val="dk1"/>
          </a:effectRef>
          <a:fontRef idx="minor">
            <a:schemeClr val="dk1"/>
          </a:fontRef>
        </dgm:style>
      </dgm:prSet>
      <dgm:spPr/>
      <dgm:t>
        <a:bodyPr/>
        <a:lstStyle/>
        <a:p>
          <a:pPr rtl="0"/>
          <a:r>
            <a:rPr lang="ru-RU" b="1" dirty="0" smtClean="0"/>
            <a:t>ЖДИ МЕНЯ</a:t>
          </a:r>
          <a:r>
            <a:rPr lang="ru-RU" dirty="0" smtClean="0"/>
            <a:t/>
          </a:r>
          <a:br>
            <a:rPr lang="ru-RU" dirty="0" smtClean="0"/>
          </a:br>
          <a:r>
            <a:rPr lang="ru-RU" dirty="0" smtClean="0"/>
            <a:t>Жди меня, и я вернусь.</a:t>
          </a:r>
          <a:br>
            <a:rPr lang="ru-RU" dirty="0" smtClean="0"/>
          </a:br>
          <a:r>
            <a:rPr lang="ru-RU" dirty="0" smtClean="0"/>
            <a:t>Только очень жди,</a:t>
          </a:r>
          <a:br>
            <a:rPr lang="ru-RU" dirty="0" smtClean="0"/>
          </a:br>
          <a:r>
            <a:rPr lang="ru-RU" dirty="0" smtClean="0"/>
            <a:t>Жди, когда наводят грусть</a:t>
          </a:r>
          <a:br>
            <a:rPr lang="ru-RU" dirty="0" smtClean="0"/>
          </a:br>
          <a:r>
            <a:rPr lang="ru-RU" dirty="0" smtClean="0"/>
            <a:t>Желтые дожди,</a:t>
          </a:r>
          <a:br>
            <a:rPr lang="ru-RU" dirty="0" smtClean="0"/>
          </a:br>
          <a:r>
            <a:rPr lang="ru-RU" dirty="0" smtClean="0"/>
            <a:t>Жди, когда снега метут,</a:t>
          </a:r>
          <a:br>
            <a:rPr lang="ru-RU" dirty="0" smtClean="0"/>
          </a:br>
          <a:r>
            <a:rPr lang="ru-RU" dirty="0" smtClean="0"/>
            <a:t>Жди, когда жара,</a:t>
          </a:r>
          <a:br>
            <a:rPr lang="ru-RU" dirty="0" smtClean="0"/>
          </a:br>
          <a:r>
            <a:rPr lang="ru-RU" dirty="0" smtClean="0"/>
            <a:t>Жди, когда других не ждут,</a:t>
          </a:r>
          <a:br>
            <a:rPr lang="ru-RU" dirty="0" smtClean="0"/>
          </a:br>
          <a:r>
            <a:rPr lang="ru-RU" dirty="0" smtClean="0"/>
            <a:t>Позабыв вчера.</a:t>
          </a:r>
          <a:br>
            <a:rPr lang="ru-RU" dirty="0" smtClean="0"/>
          </a:br>
          <a:r>
            <a:rPr lang="ru-RU" dirty="0" smtClean="0"/>
            <a:t>Жди, когда из дальних мест</a:t>
          </a:r>
          <a:br>
            <a:rPr lang="ru-RU" dirty="0" smtClean="0"/>
          </a:br>
          <a:r>
            <a:rPr lang="ru-RU" dirty="0" smtClean="0"/>
            <a:t>Писем не придет,</a:t>
          </a:r>
          <a:br>
            <a:rPr lang="ru-RU" dirty="0" smtClean="0"/>
          </a:br>
          <a:r>
            <a:rPr lang="ru-RU" dirty="0" smtClean="0"/>
            <a:t>Жди, когда уж надоест</a:t>
          </a:r>
          <a:br>
            <a:rPr lang="ru-RU" dirty="0" smtClean="0"/>
          </a:br>
          <a:r>
            <a:rPr lang="ru-RU" dirty="0" smtClean="0"/>
            <a:t>Всем, кто вместе ждет.</a:t>
          </a:r>
          <a:br>
            <a:rPr lang="ru-RU" dirty="0" smtClean="0"/>
          </a:br>
          <a:r>
            <a:rPr lang="ru-RU" dirty="0" smtClean="0"/>
            <a:t/>
          </a:r>
          <a:br>
            <a:rPr lang="ru-RU" dirty="0" smtClean="0"/>
          </a:br>
          <a:r>
            <a:rPr lang="ru-RU" dirty="0" smtClean="0"/>
            <a:t>Жди меня, и я вернусь,</a:t>
          </a:r>
          <a:br>
            <a:rPr lang="ru-RU" dirty="0" smtClean="0"/>
          </a:br>
          <a:r>
            <a:rPr lang="ru-RU" dirty="0" smtClean="0"/>
            <a:t>Не желай добра</a:t>
          </a:r>
          <a:br>
            <a:rPr lang="ru-RU" dirty="0" smtClean="0"/>
          </a:br>
          <a:r>
            <a:rPr lang="ru-RU" dirty="0" smtClean="0"/>
            <a:t>Всем, кто знает наизусть,</a:t>
          </a:r>
          <a:br>
            <a:rPr lang="ru-RU" dirty="0" smtClean="0"/>
          </a:br>
          <a:r>
            <a:rPr lang="ru-RU" dirty="0" smtClean="0"/>
            <a:t>Что забыть пора.</a:t>
          </a:r>
          <a:br>
            <a:rPr lang="ru-RU" dirty="0" smtClean="0"/>
          </a:br>
          <a:r>
            <a:rPr lang="ru-RU" dirty="0" smtClean="0"/>
            <a:t>Пусть поверят сын и мать</a:t>
          </a:r>
          <a:br>
            <a:rPr lang="ru-RU" dirty="0" smtClean="0"/>
          </a:br>
          <a:r>
            <a:rPr lang="ru-RU" dirty="0" smtClean="0"/>
            <a:t>В то, что нет меня,</a:t>
          </a:r>
          <a:br>
            <a:rPr lang="ru-RU" dirty="0" smtClean="0"/>
          </a:br>
          <a:r>
            <a:rPr lang="ru-RU" dirty="0" smtClean="0"/>
            <a:t>Пусть друзья устанут ждать,</a:t>
          </a:r>
          <a:br>
            <a:rPr lang="ru-RU" dirty="0" smtClean="0"/>
          </a:br>
          <a:r>
            <a:rPr lang="ru-RU" dirty="0" smtClean="0"/>
            <a:t>Сядут у огня,</a:t>
          </a:r>
          <a:br>
            <a:rPr lang="ru-RU" dirty="0" smtClean="0"/>
          </a:br>
          <a:r>
            <a:rPr lang="ru-RU" dirty="0" smtClean="0"/>
            <a:t>Выпьют горькое вино</a:t>
          </a:r>
          <a:br>
            <a:rPr lang="ru-RU" dirty="0" smtClean="0"/>
          </a:br>
          <a:r>
            <a:rPr lang="ru-RU" dirty="0" smtClean="0"/>
            <a:t>На помин души...</a:t>
          </a:r>
          <a:br>
            <a:rPr lang="ru-RU" dirty="0" smtClean="0"/>
          </a:br>
          <a:r>
            <a:rPr lang="ru-RU" dirty="0" smtClean="0"/>
            <a:t>Жди. И с ними заодно</a:t>
          </a:r>
          <a:br>
            <a:rPr lang="ru-RU" dirty="0" smtClean="0"/>
          </a:br>
          <a:r>
            <a:rPr lang="ru-RU" dirty="0" smtClean="0"/>
            <a:t>Выпить не спеши.</a:t>
          </a:r>
          <a:br>
            <a:rPr lang="ru-RU" dirty="0" smtClean="0"/>
          </a:br>
          <a:r>
            <a:rPr lang="ru-RU" dirty="0" smtClean="0"/>
            <a:t/>
          </a:r>
          <a:br>
            <a:rPr lang="ru-RU" dirty="0" smtClean="0"/>
          </a:br>
          <a:r>
            <a:rPr lang="ru-RU" dirty="0" smtClean="0"/>
            <a:t>Жди меня, и я вернусь,</a:t>
          </a:r>
          <a:br>
            <a:rPr lang="ru-RU" dirty="0" smtClean="0"/>
          </a:br>
          <a:r>
            <a:rPr lang="ru-RU" dirty="0" smtClean="0"/>
            <a:t>Всем смертям назло.</a:t>
          </a:r>
          <a:br>
            <a:rPr lang="ru-RU" dirty="0" smtClean="0"/>
          </a:br>
          <a:r>
            <a:rPr lang="ru-RU" dirty="0" smtClean="0"/>
            <a:t>Кто не ждал меня, тот пусть</a:t>
          </a:r>
          <a:br>
            <a:rPr lang="ru-RU" dirty="0" smtClean="0"/>
          </a:br>
          <a:r>
            <a:rPr lang="ru-RU" dirty="0" smtClean="0"/>
            <a:t>Скажет: — Повезло.</a:t>
          </a:r>
          <a:br>
            <a:rPr lang="ru-RU" dirty="0" smtClean="0"/>
          </a:br>
          <a:r>
            <a:rPr lang="ru-RU" dirty="0" smtClean="0"/>
            <a:t>Не понять, не ждавшим им,</a:t>
          </a:r>
          <a:br>
            <a:rPr lang="ru-RU" dirty="0" smtClean="0"/>
          </a:br>
          <a:r>
            <a:rPr lang="ru-RU" dirty="0" smtClean="0"/>
            <a:t>Как среди огня</a:t>
          </a:r>
          <a:br>
            <a:rPr lang="ru-RU" dirty="0" smtClean="0"/>
          </a:br>
          <a:r>
            <a:rPr lang="ru-RU" dirty="0" smtClean="0"/>
            <a:t>Ожиданием своим</a:t>
          </a:r>
          <a:br>
            <a:rPr lang="ru-RU" dirty="0" smtClean="0"/>
          </a:br>
          <a:r>
            <a:rPr lang="ru-RU" dirty="0" smtClean="0"/>
            <a:t>Ты спасла меня.</a:t>
          </a:r>
          <a:br>
            <a:rPr lang="ru-RU" dirty="0" smtClean="0"/>
          </a:br>
          <a:r>
            <a:rPr lang="ru-RU" dirty="0" smtClean="0"/>
            <a:t>Как я выжил, будем знать</a:t>
          </a:r>
          <a:br>
            <a:rPr lang="ru-RU" dirty="0" smtClean="0"/>
          </a:br>
          <a:r>
            <a:rPr lang="ru-RU" dirty="0" smtClean="0"/>
            <a:t>Только мы с тобой, — </a:t>
          </a:r>
          <a:br>
            <a:rPr lang="ru-RU" dirty="0" smtClean="0"/>
          </a:br>
          <a:r>
            <a:rPr lang="ru-RU" dirty="0" smtClean="0"/>
            <a:t>Просто ты умела ждать,</a:t>
          </a:r>
          <a:br>
            <a:rPr lang="ru-RU" dirty="0" smtClean="0"/>
          </a:br>
          <a:r>
            <a:rPr lang="ru-RU" dirty="0" smtClean="0"/>
            <a:t>Как никто другой.</a:t>
          </a:r>
          <a:endParaRPr lang="ru-RU" dirty="0"/>
        </a:p>
      </dgm:t>
    </dgm:pt>
    <dgm:pt modelId="{5096F5E3-6191-450B-AD59-D3A79582E963}" type="parTrans" cxnId="{41F174B7-AF4F-4E57-ADAD-042FA9C6A76F}">
      <dgm:prSet/>
      <dgm:spPr/>
      <dgm:t>
        <a:bodyPr/>
        <a:lstStyle/>
        <a:p>
          <a:endParaRPr lang="ru-RU"/>
        </a:p>
      </dgm:t>
    </dgm:pt>
    <dgm:pt modelId="{7F13AC40-D45A-4E1B-903E-07D569CCB8A7}" type="sibTrans" cxnId="{41F174B7-AF4F-4E57-ADAD-042FA9C6A76F}">
      <dgm:prSet/>
      <dgm:spPr/>
      <dgm:t>
        <a:bodyPr/>
        <a:lstStyle/>
        <a:p>
          <a:endParaRPr lang="ru-RU"/>
        </a:p>
      </dgm:t>
    </dgm:pt>
    <dgm:pt modelId="{6BD89B5E-93D2-4AF7-81BE-97C1B9EB21B4}" type="pres">
      <dgm:prSet presAssocID="{C0D5D545-3274-4576-B7AA-A5E2508A8DE0}" presName="linear" presStyleCnt="0">
        <dgm:presLayoutVars>
          <dgm:animLvl val="lvl"/>
          <dgm:resizeHandles val="exact"/>
        </dgm:presLayoutVars>
      </dgm:prSet>
      <dgm:spPr/>
      <dgm:t>
        <a:bodyPr/>
        <a:lstStyle/>
        <a:p>
          <a:endParaRPr lang="ru-RU"/>
        </a:p>
      </dgm:t>
    </dgm:pt>
    <dgm:pt modelId="{A6A13A08-949A-4AD1-84B9-C1D6B97A0FAE}" type="pres">
      <dgm:prSet presAssocID="{701B50B7-E2B4-4722-A7D3-4BCA1C8B1C7B}" presName="parentText" presStyleLbl="node1" presStyleIdx="0" presStyleCnt="1">
        <dgm:presLayoutVars>
          <dgm:chMax val="0"/>
          <dgm:bulletEnabled val="1"/>
        </dgm:presLayoutVars>
      </dgm:prSet>
      <dgm:spPr/>
      <dgm:t>
        <a:bodyPr/>
        <a:lstStyle/>
        <a:p>
          <a:endParaRPr lang="ru-RU"/>
        </a:p>
      </dgm:t>
    </dgm:pt>
  </dgm:ptLst>
  <dgm:cxnLst>
    <dgm:cxn modelId="{95AAC3B4-A9DE-4E4F-A952-1414E75942EC}" type="presOf" srcId="{C0D5D545-3274-4576-B7AA-A5E2508A8DE0}" destId="{6BD89B5E-93D2-4AF7-81BE-97C1B9EB21B4}" srcOrd="0" destOrd="0" presId="urn:microsoft.com/office/officeart/2005/8/layout/vList2"/>
    <dgm:cxn modelId="{41F174B7-AF4F-4E57-ADAD-042FA9C6A76F}" srcId="{C0D5D545-3274-4576-B7AA-A5E2508A8DE0}" destId="{701B50B7-E2B4-4722-A7D3-4BCA1C8B1C7B}" srcOrd="0" destOrd="0" parTransId="{5096F5E3-6191-450B-AD59-D3A79582E963}" sibTransId="{7F13AC40-D45A-4E1B-903E-07D569CCB8A7}"/>
    <dgm:cxn modelId="{BA0FDF66-A48D-49B1-AA73-7C12B011B622}" type="presOf" srcId="{701B50B7-E2B4-4722-A7D3-4BCA1C8B1C7B}" destId="{A6A13A08-949A-4AD1-84B9-C1D6B97A0FAE}" srcOrd="0" destOrd="0" presId="urn:microsoft.com/office/officeart/2005/8/layout/vList2"/>
    <dgm:cxn modelId="{E6A8CBCA-8085-4037-99E7-9734FF73019C}" type="presParOf" srcId="{6BD89B5E-93D2-4AF7-81BE-97C1B9EB21B4}" destId="{A6A13A08-949A-4AD1-84B9-C1D6B97A0FAE}"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7CB22292-3110-473B-94D3-32417E129AA8}" type="datetimeFigureOut">
              <a:rPr lang="ru-RU" smtClean="0"/>
              <a:pPr/>
              <a:t>16.03.2015</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09EE9E4-A707-4803-BD0B-C49EAD81C88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CB22292-3110-473B-94D3-32417E129AA8}" type="datetimeFigureOut">
              <a:rPr lang="ru-RU" smtClean="0"/>
              <a:pPr/>
              <a:t>16.03.2015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9EE9E4-A707-4803-BD0B-C49EAD81C88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CB22292-3110-473B-94D3-32417E129AA8}" type="datetimeFigureOut">
              <a:rPr lang="ru-RU" smtClean="0"/>
              <a:pPr/>
              <a:t>16.03.2015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9EE9E4-A707-4803-BD0B-C49EAD81C88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7CB22292-3110-473B-94D3-32417E129AA8}" type="datetimeFigureOut">
              <a:rPr lang="ru-RU" smtClean="0"/>
              <a:pPr/>
              <a:t>16.03.2015</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809EE9E4-A707-4803-BD0B-C49EAD81C88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7CB22292-3110-473B-94D3-32417E129AA8}" type="datetimeFigureOut">
              <a:rPr lang="ru-RU" smtClean="0"/>
              <a:pPr/>
              <a:t>16.03.2015</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809EE9E4-A707-4803-BD0B-C49EAD81C88A}"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7CB22292-3110-473B-94D3-32417E129AA8}" type="datetimeFigureOut">
              <a:rPr lang="ru-RU" smtClean="0"/>
              <a:pPr/>
              <a:t>16.03.2015</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809EE9E4-A707-4803-BD0B-C49EAD81C88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7CB22292-3110-473B-94D3-32417E129AA8}" type="datetimeFigureOut">
              <a:rPr lang="ru-RU" smtClean="0"/>
              <a:pPr/>
              <a:t>16.03.2015</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809EE9E4-A707-4803-BD0B-C49EAD81C88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CB22292-3110-473B-94D3-32417E129AA8}" type="datetimeFigureOut">
              <a:rPr lang="ru-RU" smtClean="0"/>
              <a:pPr/>
              <a:t>16.03.2015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09EE9E4-A707-4803-BD0B-C49EAD81C88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7CB22292-3110-473B-94D3-32417E129AA8}" type="datetimeFigureOut">
              <a:rPr lang="ru-RU" smtClean="0"/>
              <a:pPr/>
              <a:t>16.03.2015</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809EE9E4-A707-4803-BD0B-C49EAD81C88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7CB22292-3110-473B-94D3-32417E129AA8}" type="datetimeFigureOut">
              <a:rPr lang="ru-RU" smtClean="0"/>
              <a:pPr/>
              <a:t>16.03.2015</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809EE9E4-A707-4803-BD0B-C49EAD81C88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7CB22292-3110-473B-94D3-32417E129AA8}" type="datetimeFigureOut">
              <a:rPr lang="ru-RU" smtClean="0"/>
              <a:pPr/>
              <a:t>16.03.2015</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809EE9E4-A707-4803-BD0B-C49EAD81C88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CB22292-3110-473B-94D3-32417E129AA8}" type="datetimeFigureOut">
              <a:rPr lang="ru-RU" smtClean="0"/>
              <a:pPr/>
              <a:t>16.03.2015</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09EE9E4-A707-4803-BD0B-C49EAD81C88A}"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928670"/>
            <a:ext cx="8062912" cy="1470025"/>
          </a:xfrm>
        </p:spPr>
        <p:txBody>
          <a:bodyPr>
            <a:normAutofit fontScale="90000"/>
          </a:bodyPr>
          <a:lstStyle/>
          <a:p>
            <a:r>
              <a:rPr lang="ru-RU" b="1" dirty="0" smtClean="0"/>
              <a:t>К о </a:t>
            </a:r>
            <a:r>
              <a:rPr lang="ru-RU" b="1" dirty="0" err="1" smtClean="0"/>
              <a:t>н</a:t>
            </a:r>
            <a:r>
              <a:rPr lang="ru-RU" b="1" dirty="0" smtClean="0"/>
              <a:t> с т а </a:t>
            </a:r>
            <a:r>
              <a:rPr lang="ru-RU" b="1" dirty="0" err="1" smtClean="0"/>
              <a:t>н</a:t>
            </a:r>
            <a:r>
              <a:rPr lang="ru-RU" b="1" dirty="0" smtClean="0"/>
              <a:t> т и </a:t>
            </a:r>
            <a:r>
              <a:rPr lang="ru-RU" b="1" dirty="0" err="1" smtClean="0"/>
              <a:t>н</a:t>
            </a:r>
            <a:r>
              <a:rPr lang="ru-RU" b="1" dirty="0" smtClean="0"/>
              <a:t/>
            </a:r>
            <a:br>
              <a:rPr lang="ru-RU" b="1" dirty="0" smtClean="0"/>
            </a:br>
            <a:r>
              <a:rPr lang="ru-RU" b="1" dirty="0" smtClean="0"/>
              <a:t> М и </a:t>
            </a:r>
            <a:r>
              <a:rPr lang="ru-RU" b="1" dirty="0" err="1" smtClean="0"/>
              <a:t>х</a:t>
            </a:r>
            <a:r>
              <a:rPr lang="ru-RU" b="1" dirty="0" smtClean="0"/>
              <a:t> а </a:t>
            </a:r>
            <a:r>
              <a:rPr lang="ru-RU" b="1" dirty="0" err="1" smtClean="0"/>
              <a:t>й</a:t>
            </a:r>
            <a:r>
              <a:rPr lang="ru-RU" b="1" dirty="0" smtClean="0"/>
              <a:t> л о в и ч  </a:t>
            </a:r>
            <a:br>
              <a:rPr lang="ru-RU" b="1" dirty="0" smtClean="0"/>
            </a:br>
            <a:r>
              <a:rPr lang="ru-RU" sz="4900" b="1" dirty="0" smtClean="0"/>
              <a:t>С и м о </a:t>
            </a:r>
            <a:r>
              <a:rPr lang="ru-RU" sz="4900" b="1" dirty="0" err="1" smtClean="0"/>
              <a:t>н</a:t>
            </a:r>
            <a:r>
              <a:rPr lang="ru-RU" sz="4900" b="1" dirty="0" smtClean="0"/>
              <a:t> </a:t>
            </a:r>
            <a:r>
              <a:rPr lang="ru-RU" sz="4900" b="1" dirty="0" err="1" smtClean="0"/>
              <a:t>о</a:t>
            </a:r>
            <a:r>
              <a:rPr lang="ru-RU" sz="4900" b="1" dirty="0" smtClean="0"/>
              <a:t> в </a:t>
            </a:r>
            <a:r>
              <a:rPr lang="ru-RU" b="1" dirty="0" smtClean="0"/>
              <a:t/>
            </a:r>
            <a:br>
              <a:rPr lang="ru-RU" b="1" dirty="0" smtClean="0"/>
            </a:br>
            <a:r>
              <a:rPr lang="ru-RU" b="1" dirty="0" smtClean="0"/>
              <a:t>(1915 — 1979</a:t>
            </a:r>
            <a:r>
              <a:rPr lang="ru-RU" dirty="0" smtClean="0"/>
              <a:t>)</a:t>
            </a:r>
            <a:endParaRPr lang="ru-RU" dirty="0"/>
          </a:p>
        </p:txBody>
      </p:sp>
      <p:pic>
        <p:nvPicPr>
          <p:cNvPr id="48130" name="Picture 2" descr="http://ptiburdukov.ru/pick/1128-1915_01.jpg"/>
          <p:cNvPicPr>
            <a:picLocks noChangeAspect="1" noChangeArrowheads="1"/>
          </p:cNvPicPr>
          <p:nvPr/>
        </p:nvPicPr>
        <p:blipFill>
          <a:blip r:embed="rId2"/>
          <a:srcRect/>
          <a:stretch>
            <a:fillRect/>
          </a:stretch>
        </p:blipFill>
        <p:spPr bwMode="auto">
          <a:xfrm>
            <a:off x="285720" y="1219851"/>
            <a:ext cx="4071966" cy="53261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5072066" y="5572140"/>
            <a:ext cx="3714776" cy="1200329"/>
          </a:xfrm>
          <a:prstGeom prst="rect">
            <a:avLst/>
          </a:prstGeom>
          <a:noFill/>
        </p:spPr>
        <p:txBody>
          <a:bodyPr wrap="square" rtlCol="0">
            <a:spAutoFit/>
          </a:bodyPr>
          <a:lstStyle/>
          <a:p>
            <a:r>
              <a:rPr lang="ru-RU" dirty="0" smtClean="0"/>
              <a:t>Презентацию выполняли</a:t>
            </a:r>
          </a:p>
          <a:p>
            <a:r>
              <a:rPr lang="ru-RU" dirty="0" smtClean="0"/>
              <a:t>Ученицы 11 «В» класса</a:t>
            </a:r>
          </a:p>
          <a:p>
            <a:r>
              <a:rPr lang="ru-RU" dirty="0" smtClean="0"/>
              <a:t>Ченцова Наталья и </a:t>
            </a:r>
            <a:r>
              <a:rPr lang="ru-RU" dirty="0" err="1" smtClean="0"/>
              <a:t>Антошихина</a:t>
            </a:r>
            <a:r>
              <a:rPr lang="ru-RU" dirty="0" smtClean="0"/>
              <a:t> Ирина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472518" cy="1142984"/>
          </a:xfrm>
        </p:spPr>
        <p:txBody>
          <a:bodyPr>
            <a:normAutofit fontScale="90000"/>
          </a:bodyPr>
          <a:lstStyle/>
          <a:p>
            <a:r>
              <a:rPr lang="ru-RU" sz="3600" b="1" dirty="0" smtClean="0"/>
              <a:t>Биография   </a:t>
            </a:r>
            <a:r>
              <a:rPr lang="ru-RU" sz="3600" b="1" dirty="0" smtClean="0"/>
              <a:t>Константина Симонова</a:t>
            </a:r>
            <a:r>
              <a:rPr lang="ru-RU" b="1" dirty="0" smtClean="0"/>
              <a:t/>
            </a:r>
            <a:br>
              <a:rPr lang="ru-RU" b="1" dirty="0" smtClean="0"/>
            </a:br>
            <a:endParaRPr lang="ru-RU" dirty="0"/>
          </a:p>
        </p:txBody>
      </p:sp>
      <p:graphicFrame>
        <p:nvGraphicFramePr>
          <p:cNvPr id="5" name="Схема 4"/>
          <p:cNvGraphicFramePr/>
          <p:nvPr/>
        </p:nvGraphicFramePr>
        <p:xfrm>
          <a:off x="142844" y="714356"/>
          <a:ext cx="8786874"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3108" y="357166"/>
            <a:ext cx="3929090" cy="6093976"/>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ru-RU" sz="1200" dirty="0" smtClean="0"/>
              <a:t>ПОЭМЫ :</a:t>
            </a:r>
          </a:p>
          <a:p>
            <a:pPr>
              <a:buFont typeface="Arial" pitchFamily="34" charset="0"/>
              <a:buChar char="•"/>
            </a:pPr>
            <a:r>
              <a:rPr lang="ru-RU" sz="1200" dirty="0" smtClean="0"/>
              <a:t>Ледовое побоище</a:t>
            </a:r>
          </a:p>
          <a:p>
            <a:pPr>
              <a:buFont typeface="Arial" pitchFamily="34" charset="0"/>
              <a:buChar char="•"/>
            </a:pPr>
            <a:r>
              <a:rPr lang="ru-RU" sz="1200" dirty="0" smtClean="0"/>
              <a:t>Пять страниц  </a:t>
            </a:r>
          </a:p>
          <a:p>
            <a:endParaRPr lang="ru-RU" sz="1200" dirty="0"/>
          </a:p>
          <a:p>
            <a:r>
              <a:rPr lang="ru-RU" sz="1200" dirty="0" smtClean="0"/>
              <a:t>СТИХОТВОРЕНИЯ :</a:t>
            </a:r>
          </a:p>
          <a:p>
            <a:pPr>
              <a:buFont typeface="Arial" pitchFamily="34" charset="0"/>
              <a:buChar char="•"/>
            </a:pPr>
            <a:r>
              <a:rPr lang="ru-RU" sz="1200" dirty="0" smtClean="0"/>
              <a:t>«Напоминает море - </a:t>
            </a:r>
            <a:r>
              <a:rPr lang="ru-RU" sz="1200" dirty="0" err="1" smtClean="0"/>
              <a:t>море</a:t>
            </a:r>
            <a:r>
              <a:rPr lang="ru-RU" sz="1200" dirty="0" smtClean="0"/>
              <a:t>»</a:t>
            </a:r>
          </a:p>
          <a:p>
            <a:pPr>
              <a:buFont typeface="Arial" pitchFamily="34" charset="0"/>
              <a:buChar char="•"/>
            </a:pPr>
            <a:r>
              <a:rPr lang="ru-RU" sz="1200" dirty="0" smtClean="0"/>
              <a:t>«Дружба - дружбой, а служба - службой»</a:t>
            </a:r>
          </a:p>
          <a:p>
            <a:pPr>
              <a:buFont typeface="Arial" pitchFamily="34" charset="0"/>
              <a:buChar char="•"/>
            </a:pPr>
            <a:r>
              <a:rPr lang="ru-RU" sz="1200" dirty="0" smtClean="0"/>
              <a:t>Чужая душа</a:t>
            </a:r>
          </a:p>
          <a:p>
            <a:pPr>
              <a:buFont typeface="Arial" pitchFamily="34" charset="0"/>
              <a:buChar char="•"/>
            </a:pPr>
            <a:r>
              <a:rPr lang="ru-RU" sz="1200" dirty="0" smtClean="0"/>
              <a:t>Дом друзей</a:t>
            </a:r>
          </a:p>
          <a:p>
            <a:pPr>
              <a:buFont typeface="Arial" pitchFamily="34" charset="0"/>
              <a:buChar char="•"/>
            </a:pPr>
            <a:r>
              <a:rPr lang="ru-RU" sz="1200" dirty="0" smtClean="0"/>
              <a:t>«В чужой земле и в городе чужом»</a:t>
            </a:r>
          </a:p>
          <a:p>
            <a:pPr>
              <a:buFont typeface="Arial" pitchFamily="34" charset="0"/>
              <a:buChar char="•"/>
            </a:pPr>
            <a:r>
              <a:rPr lang="ru-RU" sz="1200" dirty="0" smtClean="0"/>
              <a:t>Открытое письмо</a:t>
            </a:r>
          </a:p>
          <a:p>
            <a:pPr>
              <a:buFont typeface="Arial" pitchFamily="34" charset="0"/>
              <a:buChar char="•"/>
            </a:pPr>
            <a:r>
              <a:rPr lang="ru-RU" sz="1200" dirty="0" smtClean="0"/>
              <a:t>«Если дорог тебе твой дом»</a:t>
            </a:r>
          </a:p>
          <a:p>
            <a:pPr>
              <a:buFont typeface="Arial" pitchFamily="34" charset="0"/>
              <a:buChar char="•"/>
            </a:pPr>
            <a:r>
              <a:rPr lang="ru-RU" sz="1200" dirty="0" smtClean="0"/>
              <a:t>Песня военных корреспондентов</a:t>
            </a:r>
          </a:p>
          <a:p>
            <a:pPr>
              <a:buFont typeface="Arial" pitchFamily="34" charset="0"/>
              <a:buChar char="•"/>
            </a:pPr>
            <a:r>
              <a:rPr lang="ru-RU" sz="1200" dirty="0" smtClean="0"/>
              <a:t>Товарищ</a:t>
            </a:r>
          </a:p>
          <a:p>
            <a:pPr>
              <a:buFont typeface="Arial" pitchFamily="34" charset="0"/>
              <a:buChar char="•"/>
            </a:pPr>
            <a:r>
              <a:rPr lang="ru-RU" sz="1200" dirty="0" smtClean="0"/>
              <a:t>«На час запомнив имена»</a:t>
            </a:r>
          </a:p>
          <a:p>
            <a:pPr>
              <a:buFont typeface="Arial" pitchFamily="34" charset="0"/>
              <a:buChar char="•"/>
            </a:pPr>
            <a:r>
              <a:rPr lang="ru-RU" sz="1200" dirty="0" smtClean="0"/>
              <a:t>Сын артиллериста</a:t>
            </a:r>
          </a:p>
          <a:p>
            <a:pPr>
              <a:buFont typeface="Arial" pitchFamily="34" charset="0"/>
              <a:buChar char="•"/>
            </a:pPr>
            <a:r>
              <a:rPr lang="ru-RU" sz="1200" dirty="0" smtClean="0"/>
              <a:t>«В домотканом, деревянном городке»</a:t>
            </a:r>
          </a:p>
          <a:p>
            <a:pPr>
              <a:buFont typeface="Arial" pitchFamily="34" charset="0"/>
              <a:buChar char="•"/>
            </a:pPr>
            <a:r>
              <a:rPr lang="ru-RU" sz="1200" dirty="0" smtClean="0"/>
              <a:t>«Жди меня, и я вернусь»</a:t>
            </a:r>
          </a:p>
          <a:p>
            <a:pPr>
              <a:buFont typeface="Arial" pitchFamily="34" charset="0"/>
              <a:buChar char="•"/>
            </a:pPr>
            <a:r>
              <a:rPr lang="ru-RU" sz="1200" dirty="0" smtClean="0"/>
              <a:t>«Ты помнишь, Алёша, дороги Смоленщины»</a:t>
            </a:r>
          </a:p>
          <a:p>
            <a:pPr>
              <a:buFont typeface="Arial" pitchFamily="34" charset="0"/>
              <a:buChar char="•"/>
            </a:pPr>
            <a:r>
              <a:rPr lang="ru-RU" sz="1200" dirty="0" smtClean="0"/>
              <a:t>«Не сердитесь - к лучшему»</a:t>
            </a:r>
          </a:p>
          <a:p>
            <a:pPr>
              <a:buFont typeface="Arial" pitchFamily="34" charset="0"/>
              <a:buChar char="•"/>
            </a:pPr>
            <a:r>
              <a:rPr lang="ru-RU" sz="1200" dirty="0" smtClean="0"/>
              <a:t>«Ты говорила мне «люблю»</a:t>
            </a:r>
          </a:p>
          <a:p>
            <a:pPr>
              <a:buFont typeface="Arial" pitchFamily="34" charset="0"/>
              <a:buChar char="•"/>
            </a:pPr>
            <a:r>
              <a:rPr lang="ru-RU" sz="1200" dirty="0" smtClean="0"/>
              <a:t>«Словно смотришь в бинокль перевёрнутый»</a:t>
            </a:r>
          </a:p>
          <a:p>
            <a:pPr>
              <a:buFont typeface="Arial" pitchFamily="34" charset="0"/>
              <a:buChar char="•"/>
            </a:pPr>
            <a:r>
              <a:rPr lang="ru-RU" sz="1200" dirty="0" smtClean="0"/>
              <a:t>«Майор привёз мальчишку на лафете»</a:t>
            </a:r>
          </a:p>
          <a:p>
            <a:pPr>
              <a:buFont typeface="Arial" pitchFamily="34" charset="0"/>
              <a:buChar char="•"/>
            </a:pPr>
            <a:r>
              <a:rPr lang="ru-RU" sz="1200" dirty="0" smtClean="0"/>
              <a:t>Родина</a:t>
            </a:r>
          </a:p>
          <a:p>
            <a:pPr>
              <a:buFont typeface="Arial" pitchFamily="34" charset="0"/>
              <a:buChar char="•"/>
            </a:pPr>
            <a:r>
              <a:rPr lang="ru-RU" sz="1200" dirty="0" smtClean="0"/>
              <a:t>«Если бог нас своим могуществом»</a:t>
            </a:r>
          </a:p>
          <a:p>
            <a:pPr>
              <a:buFont typeface="Arial" pitchFamily="34" charset="0"/>
              <a:buChar char="•"/>
            </a:pPr>
            <a:r>
              <a:rPr lang="ru-RU" sz="1200" dirty="0" smtClean="0"/>
              <a:t>Кукла</a:t>
            </a:r>
          </a:p>
          <a:p>
            <a:pPr>
              <a:buFont typeface="Arial" pitchFamily="34" charset="0"/>
              <a:buChar char="•"/>
            </a:pPr>
            <a:r>
              <a:rPr lang="ru-RU" sz="1200" dirty="0" smtClean="0"/>
              <a:t>Поручик</a:t>
            </a:r>
          </a:p>
          <a:p>
            <a:pPr>
              <a:buFont typeface="Arial" pitchFamily="34" charset="0"/>
              <a:buChar char="•"/>
            </a:pPr>
            <a:r>
              <a:rPr lang="ru-RU" sz="1200" dirty="0" smtClean="0"/>
              <a:t>«Всю жизнь любил он рисовать войну»</a:t>
            </a:r>
          </a:p>
          <a:p>
            <a:pPr>
              <a:buFont typeface="Arial" pitchFamily="34" charset="0"/>
              <a:buChar char="•"/>
            </a:pPr>
            <a:r>
              <a:rPr lang="ru-RU" sz="1200" dirty="0" smtClean="0"/>
              <a:t>Северная песня</a:t>
            </a:r>
          </a:p>
          <a:p>
            <a:pPr>
              <a:buFont typeface="Arial" pitchFamily="34" charset="0"/>
              <a:buChar char="•"/>
            </a:pPr>
            <a:r>
              <a:rPr lang="ru-RU" sz="1200" dirty="0" smtClean="0"/>
              <a:t>Тоска</a:t>
            </a:r>
          </a:p>
          <a:p>
            <a:pPr>
              <a:buFont typeface="Arial" pitchFamily="34" charset="0"/>
              <a:buChar char="•"/>
            </a:pPr>
            <a:r>
              <a:rPr lang="ru-RU" sz="1200" dirty="0" smtClean="0"/>
              <a:t>Мальчик</a:t>
            </a:r>
          </a:p>
          <a:p>
            <a:endParaRPr lang="ru-RU" dirty="0"/>
          </a:p>
        </p:txBody>
      </p:sp>
      <p:pic>
        <p:nvPicPr>
          <p:cNvPr id="52226" name="Picture 2" descr="http://www.hrono.ru/biograf/bio_s/simonov_km.jpg"/>
          <p:cNvPicPr>
            <a:picLocks noChangeAspect="1" noChangeArrowheads="1"/>
          </p:cNvPicPr>
          <p:nvPr/>
        </p:nvPicPr>
        <p:blipFill>
          <a:blip r:embed="rId2"/>
          <a:srcRect/>
          <a:stretch>
            <a:fillRect/>
          </a:stretch>
        </p:blipFill>
        <p:spPr bwMode="auto">
          <a:xfrm>
            <a:off x="6072198" y="75535"/>
            <a:ext cx="2500330" cy="3067713"/>
          </a:xfrm>
          <a:prstGeom prst="rect">
            <a:avLst/>
          </a:prstGeom>
          <a:ln>
            <a:noFill/>
          </a:ln>
          <a:effectLst>
            <a:softEdge rad="112500"/>
          </a:effectLst>
        </p:spPr>
      </p:pic>
      <p:pic>
        <p:nvPicPr>
          <p:cNvPr id="52228" name="Picture 4" descr="http://biografiya.org/wp-photos/20090414-194256-2.jpg"/>
          <p:cNvPicPr>
            <a:picLocks noChangeAspect="1" noChangeArrowheads="1"/>
          </p:cNvPicPr>
          <p:nvPr/>
        </p:nvPicPr>
        <p:blipFill>
          <a:blip r:embed="rId3"/>
          <a:srcRect/>
          <a:stretch>
            <a:fillRect/>
          </a:stretch>
        </p:blipFill>
        <p:spPr bwMode="auto">
          <a:xfrm>
            <a:off x="6144324" y="3571876"/>
            <a:ext cx="2642518" cy="3177132"/>
          </a:xfrm>
          <a:prstGeom prst="rect">
            <a:avLst/>
          </a:prstGeom>
          <a:ln>
            <a:noFill/>
          </a:ln>
          <a:effectLst>
            <a:softEdge rad="112500"/>
          </a:effectLst>
        </p:spPr>
      </p:pic>
      <p:pic>
        <p:nvPicPr>
          <p:cNvPr id="52230" name="Picture 6" descr="http://polyarnik.org/wp-content/uploads/2013/10/simonov1.jpg"/>
          <p:cNvPicPr>
            <a:picLocks noChangeAspect="1" noChangeArrowheads="1"/>
          </p:cNvPicPr>
          <p:nvPr/>
        </p:nvPicPr>
        <p:blipFill>
          <a:blip r:embed="rId4"/>
          <a:srcRect/>
          <a:stretch>
            <a:fillRect/>
          </a:stretch>
        </p:blipFill>
        <p:spPr bwMode="auto">
          <a:xfrm>
            <a:off x="0" y="1476843"/>
            <a:ext cx="2002210" cy="2666537"/>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785818"/>
          </a:xfrm>
        </p:spPr>
        <p:txBody>
          <a:bodyPr>
            <a:normAutofit/>
          </a:bodyPr>
          <a:lstStyle/>
          <a:p>
            <a:r>
              <a:rPr lang="ru-RU" sz="2000" b="1" dirty="0" smtClean="0"/>
              <a:t>«Жди меня</a:t>
            </a:r>
            <a:r>
              <a:rPr lang="ru-RU" sz="2000" b="1" dirty="0" smtClean="0"/>
              <a:t>»:   </a:t>
            </a:r>
            <a:r>
              <a:rPr lang="ru-RU" sz="2000" b="1" dirty="0" smtClean="0"/>
              <a:t>Валентина Серова и Константин Симонов</a:t>
            </a:r>
            <a:endParaRPr lang="ru-RU" sz="2000" b="1" dirty="0"/>
          </a:p>
        </p:txBody>
      </p:sp>
      <p:sp>
        <p:nvSpPr>
          <p:cNvPr id="4" name="TextBox 3"/>
          <p:cNvSpPr txBox="1"/>
          <p:nvPr/>
        </p:nvSpPr>
        <p:spPr>
          <a:xfrm>
            <a:off x="0" y="714356"/>
            <a:ext cx="5143504" cy="5786199"/>
          </a:xfrm>
          <a:prstGeom prst="rect">
            <a:avLst/>
          </a:prstGeom>
          <a:noFill/>
        </p:spPr>
        <p:txBody>
          <a:bodyPr wrap="square" rtlCol="0">
            <a:spAutoFit/>
          </a:bodyPr>
          <a:lstStyle/>
          <a:p>
            <a:r>
              <a:rPr lang="ru-RU" dirty="0" smtClean="0"/>
              <a:t> </a:t>
            </a:r>
          </a:p>
          <a:p>
            <a:r>
              <a:rPr lang="ru-RU" dirty="0" smtClean="0"/>
              <a:t>          </a:t>
            </a:r>
            <a:r>
              <a:rPr lang="ru-RU" sz="1600" dirty="0" smtClean="0"/>
              <a:t>Одно из лучших стихотворений Симонова «Жди меня», посвященное актрисе Валентине Серовой – будущей жене поэта. Он находился на фронте в качестве корреспондента «Красной звезды».</a:t>
            </a:r>
            <a:br>
              <a:rPr lang="ru-RU" sz="1600" dirty="0" smtClean="0"/>
            </a:br>
            <a:r>
              <a:rPr lang="ru-RU" sz="1600" dirty="0" smtClean="0"/>
              <a:t>          Феномен «Жди меня», вырезаемого, перепечатываемого и переписываемого, посылаемого с фронта домой и из тыла – на фронт, феномен стихотворения, написанного в августа 1941 на чужой даче в </a:t>
            </a:r>
            <a:r>
              <a:rPr lang="ru-RU" sz="1600" dirty="0" err="1" smtClean="0"/>
              <a:t>Переделкино</a:t>
            </a:r>
            <a:r>
              <a:rPr lang="ru-RU" sz="1600" dirty="0" smtClean="0"/>
              <a:t>, адресованного конкретной, земной женщине, но такой тогда далекой, выходит за рамки поэзии. «Жди меня» – как заклинание судьбы, в котором предсказано, что война будет долгой и жестокой, и угадано, что человек – сильнее войны. Если любит, если верит. Вот это стихотворение, автор которого за литературные заслуги был отмечен Ленинской премией и 6 раз Государственной (Сталинской), мы представляем вашему вниманию.</a:t>
            </a:r>
          </a:p>
          <a:p>
            <a:endParaRPr lang="ru-RU" sz="1400" dirty="0"/>
          </a:p>
        </p:txBody>
      </p:sp>
      <p:graphicFrame>
        <p:nvGraphicFramePr>
          <p:cNvPr id="6" name="Схема 5"/>
          <p:cNvGraphicFramePr/>
          <p:nvPr/>
        </p:nvGraphicFramePr>
        <p:xfrm>
          <a:off x="6000760" y="571481"/>
          <a:ext cx="3000396" cy="6286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7356" y="0"/>
            <a:ext cx="6429420" cy="857232"/>
          </a:xfrm>
        </p:spPr>
        <p:txBody>
          <a:bodyPr>
            <a:normAutofit/>
          </a:bodyPr>
          <a:lstStyle/>
          <a:p>
            <a:r>
              <a:rPr lang="ru-RU" sz="2400" b="1" dirty="0" smtClean="0"/>
              <a:t>И </a:t>
            </a:r>
            <a:r>
              <a:rPr lang="ru-RU" sz="2400" b="1" dirty="0" err="1" smtClean="0"/>
              <a:t>н</a:t>
            </a:r>
            <a:r>
              <a:rPr lang="ru-RU" sz="2400" b="1" dirty="0" smtClean="0"/>
              <a:t> т е </a:t>
            </a:r>
            <a:r>
              <a:rPr lang="ru-RU" sz="2400" b="1" dirty="0" err="1" smtClean="0"/>
              <a:t>р</a:t>
            </a:r>
            <a:r>
              <a:rPr lang="ru-RU" sz="2400" b="1" dirty="0" smtClean="0"/>
              <a:t> </a:t>
            </a:r>
            <a:r>
              <a:rPr lang="ru-RU" sz="2400" b="1" dirty="0" err="1" smtClean="0"/>
              <a:t>е</a:t>
            </a:r>
            <a:r>
              <a:rPr lang="ru-RU" sz="2400" b="1" dirty="0" smtClean="0"/>
              <a:t> с </a:t>
            </a:r>
            <a:r>
              <a:rPr lang="ru-RU" sz="2400" b="1" dirty="0" err="1" smtClean="0"/>
              <a:t>н</a:t>
            </a:r>
            <a:r>
              <a:rPr lang="ru-RU" sz="2400" b="1" dirty="0" smtClean="0"/>
              <a:t> </a:t>
            </a:r>
            <a:r>
              <a:rPr lang="ru-RU" sz="2400" b="1" dirty="0" err="1" smtClean="0"/>
              <a:t>ы</a:t>
            </a:r>
            <a:r>
              <a:rPr lang="ru-RU" sz="2400" b="1" dirty="0" smtClean="0"/>
              <a:t> е   </a:t>
            </a:r>
            <a:r>
              <a:rPr lang="ru-RU" sz="2400" b="1" dirty="0" err="1" smtClean="0"/>
              <a:t>ф</a:t>
            </a:r>
            <a:r>
              <a:rPr lang="ru-RU" sz="2400" b="1" dirty="0" smtClean="0"/>
              <a:t> а к т </a:t>
            </a:r>
            <a:r>
              <a:rPr lang="ru-RU" sz="2400" b="1" dirty="0" err="1" smtClean="0"/>
              <a:t>ы</a:t>
            </a:r>
            <a:r>
              <a:rPr lang="ru-RU" sz="2400" b="1" dirty="0" smtClean="0"/>
              <a:t>  </a:t>
            </a:r>
            <a:endParaRPr lang="ru-RU" sz="2400" b="1" dirty="0"/>
          </a:p>
        </p:txBody>
      </p:sp>
      <p:sp>
        <p:nvSpPr>
          <p:cNvPr id="4" name="TextBox 3"/>
          <p:cNvSpPr txBox="1"/>
          <p:nvPr/>
        </p:nvSpPr>
        <p:spPr>
          <a:xfrm>
            <a:off x="142844" y="642918"/>
            <a:ext cx="8643998" cy="203132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ru-RU" sz="1400" b="1" dirty="0"/>
              <a:t>О своем детстве Константин Симонов вспоминал: «Дисциплина в семье была строгая, чисто военная. Существовал твердый распорядок дня, все делалось по часам, в ноль-ноль, опаздывать было нельзя, возражать не полагалось, данное кому бы то ни было слово требовалось держать, всякая, даже самая маленькая ложь презиралась.</a:t>
            </a:r>
            <a:r>
              <a:rPr lang="ru-RU" sz="1400" dirty="0" smtClean="0"/>
              <a:t/>
            </a:r>
            <a:br>
              <a:rPr lang="ru-RU" sz="1400" dirty="0" smtClean="0"/>
            </a:br>
            <a:r>
              <a:rPr lang="ru-RU" sz="1400" b="1" dirty="0"/>
              <a:t>Так как и отец и мать были люди служащие, в доме существовало разделение труда. Лет с шести-семи на меня были возложены посильные, постепенно </a:t>
            </a:r>
            <a:r>
              <a:rPr lang="ru-RU" sz="1400" b="1" dirty="0" err="1"/>
              <a:t>возра-ставшие</a:t>
            </a:r>
            <a:r>
              <a:rPr lang="ru-RU" sz="1400" b="1" dirty="0"/>
              <a:t> обязанности, Я вытирал пыль, мел пол, помогал мыть посуду, чистил картошку, ходил за хлебом и молоком. Времени, когда за меня, стелили постель или помогали мне одеваться — не помню».</a:t>
            </a:r>
            <a:endParaRPr lang="ru-RU" sz="1400" dirty="0"/>
          </a:p>
        </p:txBody>
      </p:sp>
      <p:sp>
        <p:nvSpPr>
          <p:cNvPr id="5" name="TextBox 4"/>
          <p:cNvSpPr txBox="1"/>
          <p:nvPr/>
        </p:nvSpPr>
        <p:spPr>
          <a:xfrm>
            <a:off x="214282" y="2714620"/>
            <a:ext cx="8572560"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ru-RU" sz="1200" b="1" dirty="0" smtClean="0"/>
              <a:t>В 1939 году Симонов </a:t>
            </a:r>
            <a:r>
              <a:rPr lang="ru-RU" sz="1200" b="1" dirty="0"/>
              <a:t>сменил свое настоящее имя Кирилл на псевдоним Константин. Он картавил, не выговаривал буквы "</a:t>
            </a:r>
            <a:r>
              <a:rPr lang="ru-RU" sz="1200" b="1" dirty="0" err="1"/>
              <a:t>р</a:t>
            </a:r>
            <a:r>
              <a:rPr lang="ru-RU" sz="1200" b="1" dirty="0"/>
              <a:t>" и "л", произнести собственное имя ему было трудно. Вскоре имя Константина Симонова приобрело популярность.</a:t>
            </a:r>
            <a:endParaRPr lang="ru-RU" sz="1200" dirty="0"/>
          </a:p>
        </p:txBody>
      </p:sp>
      <p:pic>
        <p:nvPicPr>
          <p:cNvPr id="54274" name="Picture 2" descr="http://1.bp.blogspot.com/-95NdOCDXVIc/T-cz1vhbmMI/AAAAAAAAFeI/wZ94yzXG-30/s1600/%D0%A0%D0%B8%D1%81%D1%83%D0%BD%D0%BE%D0%BA14.jpg"/>
          <p:cNvPicPr>
            <a:picLocks noChangeAspect="1" noChangeArrowheads="1"/>
          </p:cNvPicPr>
          <p:nvPr/>
        </p:nvPicPr>
        <p:blipFill>
          <a:blip r:embed="rId2"/>
          <a:srcRect/>
          <a:stretch>
            <a:fillRect/>
          </a:stretch>
        </p:blipFill>
        <p:spPr bwMode="auto">
          <a:xfrm>
            <a:off x="1643042" y="3326559"/>
            <a:ext cx="5000660" cy="3379531"/>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249</TotalTime>
  <Words>360</Words>
  <Application>Microsoft Office PowerPoint</Application>
  <PresentationFormat>Экран (4:3)</PresentationFormat>
  <Paragraphs>46</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Яркая</vt:lpstr>
      <vt:lpstr>К о н с т а н т и н  М и х а й л о в и ч   С и м о н о в  (1915 — 1979)</vt:lpstr>
      <vt:lpstr>Биография   Константина Симонова </vt:lpstr>
      <vt:lpstr>Слайд 3</vt:lpstr>
      <vt:lpstr>«Жди меня»:   Валентина Серова и Константин Симонов</vt:lpstr>
      <vt:lpstr>И н т е р е с н ы е   ф а к т ы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Константин Михайлович Симонов  (1915 — 1979)</dc:title>
  <dc:creator>Наташа</dc:creator>
  <cp:lastModifiedBy>Pacan</cp:lastModifiedBy>
  <cp:revision>14</cp:revision>
  <dcterms:created xsi:type="dcterms:W3CDTF">2015-03-13T11:59:07Z</dcterms:created>
  <dcterms:modified xsi:type="dcterms:W3CDTF">2015-03-16T08:51:08Z</dcterms:modified>
</cp:coreProperties>
</file>