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70" r:id="rId8"/>
    <p:sldId id="262" r:id="rId9"/>
    <p:sldId id="265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2336C6-4DC5-470A-8240-1BBF9C22BBB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500174"/>
            <a:ext cx="6172200" cy="18943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Нарезание резьбы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Преподаватель:</a:t>
            </a:r>
          </a:p>
          <a:p>
            <a:pPr algn="r"/>
            <a:r>
              <a:rPr lang="ru-RU" dirty="0" smtClean="0"/>
              <a:t>Зварич Ольга Константиновна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796908"/>
          </a:xfrm>
        </p:spPr>
        <p:txBody>
          <a:bodyPr/>
          <a:lstStyle/>
          <a:p>
            <a:r>
              <a:rPr lang="ru-RU" dirty="0" smtClean="0"/>
              <a:t>Нарезание внутренней резьбы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4826675"/>
            <a:ext cx="692948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целях облегчения работы вороток с метчиком  не всё время по направлению часовой стрелки, а один -  два оборота вправо и пол-оборота влево и т.д. благодаря такому  возвратно вращательному движению метчика, стружка ломается, получается мелкой дробленой, а процесс резания значительно облегчается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3699" r="1972" b="2779"/>
          <a:stretch>
            <a:fillRect/>
          </a:stretch>
        </p:blipFill>
        <p:spPr bwMode="auto">
          <a:xfrm>
            <a:off x="5000628" y="1000108"/>
            <a:ext cx="36433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3102" t="9458" r="6947" b="3530"/>
          <a:stretch>
            <a:fillRect/>
          </a:stretch>
        </p:blipFill>
        <p:spPr bwMode="auto">
          <a:xfrm>
            <a:off x="142844" y="1285860"/>
            <a:ext cx="42334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286248" y="1214422"/>
            <a:ext cx="1928826" cy="500066"/>
          </a:xfrm>
          <a:prstGeom prst="wedgeRoundRectCallout">
            <a:avLst>
              <a:gd name="adj1" fmla="val 52911"/>
              <a:gd name="adj2" fmla="val 1576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Установка метчика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571868" y="2786058"/>
            <a:ext cx="1857388" cy="642942"/>
          </a:xfrm>
          <a:prstGeom prst="wedgeRoundRectCallout">
            <a:avLst>
              <a:gd name="adj1" fmla="val -99055"/>
              <a:gd name="adj2" fmla="val -673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Процесс нарезания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2543164" cy="725470"/>
          </a:xfrm>
        </p:spPr>
        <p:txBody>
          <a:bodyPr/>
          <a:lstStyle/>
          <a:p>
            <a:pPr algn="ctr"/>
            <a:r>
              <a:rPr lang="ru-RU" dirty="0" smtClean="0"/>
              <a:t>плашки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2714644" cy="26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256"/>
            <a:ext cx="2786082" cy="207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3429000"/>
            <a:ext cx="21431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Плашка цельная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71480"/>
            <a:ext cx="2719388" cy="251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000504"/>
            <a:ext cx="2857520" cy="256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86446" y="3500438"/>
            <a:ext cx="24288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Плашка разрезная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2285992"/>
            <a:ext cx="23574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dirty="0" smtClean="0"/>
              <a:t>1 – плашка</a:t>
            </a:r>
          </a:p>
          <a:p>
            <a:pPr>
              <a:lnSpc>
                <a:spcPct val="250000"/>
              </a:lnSpc>
            </a:pPr>
            <a:r>
              <a:rPr lang="ru-RU" dirty="0" smtClean="0"/>
              <a:t>2 – резьба</a:t>
            </a:r>
          </a:p>
          <a:p>
            <a:pPr>
              <a:lnSpc>
                <a:spcPct val="250000"/>
              </a:lnSpc>
            </a:pPr>
            <a:r>
              <a:rPr lang="ru-RU" dirty="0" smtClean="0"/>
              <a:t>3 – заборная часть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Раздвижные призматические плашки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2071702" cy="22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14488"/>
            <a:ext cx="3714775" cy="260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095750"/>
            <a:ext cx="66389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85720" y="3571876"/>
            <a:ext cx="1714512" cy="500066"/>
          </a:xfrm>
          <a:prstGeom prst="wedgeRoundRectCallout">
            <a:avLst>
              <a:gd name="adj1" fmla="val 48032"/>
              <a:gd name="adj2" fmla="val -1995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Полуплашка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14348" y="6072206"/>
            <a:ext cx="2214578" cy="571504"/>
          </a:xfrm>
          <a:prstGeom prst="wedgeRoundRectCallout">
            <a:avLst>
              <a:gd name="adj1" fmla="val 82850"/>
              <a:gd name="adj2" fmla="val -1490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Нарезание резьбы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643702" y="714356"/>
            <a:ext cx="2000264" cy="571504"/>
          </a:xfrm>
          <a:prstGeom prst="wedgeRoundRectCallout">
            <a:avLst>
              <a:gd name="adj1" fmla="val -44401"/>
              <a:gd name="adj2" fmla="val 1762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лупп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54032"/>
          </a:xfrm>
        </p:spPr>
        <p:txBody>
          <a:bodyPr/>
          <a:lstStyle/>
          <a:p>
            <a:r>
              <a:rPr lang="ru-RU" dirty="0" smtClean="0"/>
              <a:t>Нарезание резьбы плашкой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11760" b="15483"/>
          <a:stretch>
            <a:fillRect/>
          </a:stretch>
        </p:blipFill>
        <p:spPr bwMode="auto">
          <a:xfrm>
            <a:off x="857224" y="1000108"/>
            <a:ext cx="6929486" cy="353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4714884"/>
            <a:ext cx="7429552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При нарезании резьбы плашкой вручную стержень  закрепляют в тисках так, чтобы выступающий над уровнем губок конец его был на 20-25 мм больше длины нарезаемой части. Для обеспечения врезания на верхнем конце стержня снимают фаску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143932" cy="7254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Параметры метрической резьбы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05" t="10746"/>
          <a:stretch>
            <a:fillRect/>
          </a:stretch>
        </p:blipFill>
        <p:spPr bwMode="auto">
          <a:xfrm>
            <a:off x="271678" y="1357298"/>
            <a:ext cx="78843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79" t="12329"/>
          <a:stretch>
            <a:fillRect/>
          </a:stretch>
        </p:blipFill>
        <p:spPr bwMode="auto">
          <a:xfrm>
            <a:off x="285720" y="1071546"/>
            <a:ext cx="7858180" cy="4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Профили резьбы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Профили резьбы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90" t="15679" r="65115"/>
          <a:stretch>
            <a:fillRect/>
          </a:stretch>
        </p:blipFill>
        <p:spPr bwMode="auto">
          <a:xfrm>
            <a:off x="571472" y="1500174"/>
            <a:ext cx="2214578" cy="38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5643578"/>
            <a:ext cx="16430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Соединение болтом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5643578"/>
            <a:ext cx="164307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Соединение шпилькой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5643578"/>
            <a:ext cx="16430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Соединение винтом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4724" t="17189" r="32797" b="9313"/>
          <a:stretch>
            <a:fillRect/>
          </a:stretch>
        </p:blipFill>
        <p:spPr bwMode="auto">
          <a:xfrm>
            <a:off x="3214678" y="1500174"/>
            <a:ext cx="23317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67364" t="15679"/>
          <a:stretch>
            <a:fillRect/>
          </a:stretch>
        </p:blipFill>
        <p:spPr bwMode="auto">
          <a:xfrm>
            <a:off x="6215074" y="1428736"/>
            <a:ext cx="2223926" cy="396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Профили резьбы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0893" t="68098" r="1754"/>
          <a:stretch>
            <a:fillRect/>
          </a:stretch>
        </p:blipFill>
        <p:spPr bwMode="auto">
          <a:xfrm>
            <a:off x="4286248" y="4786322"/>
            <a:ext cx="3857652" cy="181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590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135729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Трапецеидальная однозаходная </a:t>
            </a:r>
            <a:r>
              <a:rPr lang="ru-RU" dirty="0" smtClean="0"/>
              <a:t>(</a:t>
            </a:r>
            <a:r>
              <a:rPr lang="en-US" dirty="0" err="1" smtClean="0"/>
              <a:t>Tr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Обозначение резьбы наружной </a:t>
            </a:r>
            <a:r>
              <a:rPr lang="en-US" dirty="0" err="1" smtClean="0"/>
              <a:t>Tr</a:t>
            </a:r>
            <a:r>
              <a:rPr lang="ru-RU" dirty="0" smtClean="0"/>
              <a:t>40х6-7е</a:t>
            </a:r>
          </a:p>
          <a:p>
            <a:r>
              <a:rPr lang="en-US" dirty="0" smtClean="0"/>
              <a:t>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Внутренней</a:t>
            </a:r>
            <a:r>
              <a:rPr lang="ru-RU" dirty="0" smtClean="0"/>
              <a:t> </a:t>
            </a:r>
            <a:r>
              <a:rPr lang="en-US" dirty="0" err="1" smtClean="0"/>
              <a:t>Tr</a:t>
            </a:r>
            <a:r>
              <a:rPr lang="ru-RU" dirty="0" smtClean="0"/>
              <a:t>40х6-7Н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Левой резьбы </a:t>
            </a:r>
            <a:r>
              <a:rPr lang="en-US" dirty="0" err="1" smtClean="0"/>
              <a:t>Tr</a:t>
            </a:r>
            <a:r>
              <a:rPr lang="ru-RU" dirty="0" smtClean="0"/>
              <a:t>40х6</a:t>
            </a:r>
            <a:r>
              <a:rPr lang="en-US" dirty="0" smtClean="0"/>
              <a:t>LH-7</a:t>
            </a:r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214686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Упорная резьба </a:t>
            </a:r>
            <a:r>
              <a:rPr lang="ru-RU" dirty="0" smtClean="0"/>
              <a:t>(</a:t>
            </a:r>
            <a:r>
              <a:rPr lang="en-US" dirty="0" smtClean="0"/>
              <a:t>S)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Обозначение резьбы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S80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1</a:t>
            </a:r>
            <a:r>
              <a:rPr lang="en-US" dirty="0" smtClean="0"/>
              <a:t>0 – 7h</a:t>
            </a:r>
            <a:endParaRPr lang="ru-RU" dirty="0" smtClean="0"/>
          </a:p>
          <a:p>
            <a:r>
              <a:rPr lang="ru-RU" dirty="0" smtClean="0"/>
              <a:t>                                    </a:t>
            </a:r>
            <a:r>
              <a:rPr lang="en-US" dirty="0" smtClean="0"/>
              <a:t>S80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1</a:t>
            </a:r>
            <a:r>
              <a:rPr lang="en-US" dirty="0" smtClean="0"/>
              <a:t>0LH – 7h </a:t>
            </a:r>
          </a:p>
          <a:p>
            <a:r>
              <a:rPr lang="en-US" dirty="0" smtClean="0"/>
              <a:t>		</a:t>
            </a:r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786058"/>
            <a:ext cx="3971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4786322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Резьба круглая цоколей и патрона электрических ламп </a:t>
            </a:r>
            <a:r>
              <a:rPr lang="ru-RU" dirty="0" smtClean="0"/>
              <a:t>(Е)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Номинальный диаметр резьбы </a:t>
            </a:r>
          </a:p>
          <a:p>
            <a:r>
              <a:rPr lang="ru-RU" dirty="0" smtClean="0"/>
              <a:t>( 5, 10, 14, 27, 40)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Обозначение резьбы </a:t>
            </a:r>
            <a:r>
              <a:rPr lang="ru-RU" dirty="0" smtClean="0"/>
              <a:t>Е 14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Образование винтовой линии (направление витков)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9804"/>
          <a:stretch>
            <a:fillRect/>
          </a:stretch>
        </p:blipFill>
        <p:spPr bwMode="auto">
          <a:xfrm>
            <a:off x="357158" y="1643050"/>
            <a:ext cx="7786742" cy="480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67600" cy="2643198"/>
          </a:xfrm>
        </p:spPr>
        <p:txBody>
          <a:bodyPr>
            <a:noAutofit/>
          </a:bodyPr>
          <a:lstStyle/>
          <a:p>
            <a:r>
              <a:rPr lang="ru-RU" sz="5400" dirty="0" smtClean="0"/>
              <a:t>Инструменты для нарезания резьбы</a:t>
            </a:r>
            <a:endParaRPr lang="ru-RU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Метчик ручной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Рабочая часть метчика состоит из заборной и калибрующей частей.</a:t>
            </a:r>
          </a:p>
          <a:p>
            <a:r>
              <a:rPr lang="ru-RU" dirty="0" smtClean="0"/>
              <a:t>Заборная (или режущая) часть обычно делается в виде конуса, она производит основную работу при нарезании резьбы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28479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71744"/>
            <a:ext cx="4067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Комплект метчиков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8774"/>
          <a:stretch>
            <a:fillRect/>
          </a:stretch>
        </p:blipFill>
        <p:spPr bwMode="auto">
          <a:xfrm>
            <a:off x="142844" y="1071546"/>
            <a:ext cx="7916873" cy="49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248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Нарезание резьбы</vt:lpstr>
      <vt:lpstr>Параметры метрической резьбы</vt:lpstr>
      <vt:lpstr>Профили резьбы</vt:lpstr>
      <vt:lpstr>Профили резьбы</vt:lpstr>
      <vt:lpstr>Профили резьбы</vt:lpstr>
      <vt:lpstr>Образование винтовой линии (направление витков)</vt:lpstr>
      <vt:lpstr>Инструменты для нарезания резьбы</vt:lpstr>
      <vt:lpstr>Метчик ручной</vt:lpstr>
      <vt:lpstr>Комплект метчиков</vt:lpstr>
      <vt:lpstr>Нарезание внутренней резьбы</vt:lpstr>
      <vt:lpstr>плашки</vt:lpstr>
      <vt:lpstr>Раздвижные призматические плашки</vt:lpstr>
      <vt:lpstr>Нарезание резьбы плашкой</vt:lpstr>
    </vt:vector>
  </TitlesOfParts>
  <Company>LUKOIL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Нарезание резьбы</dc:title>
  <dc:creator>зварич</dc:creator>
  <cp:lastModifiedBy>Ольга</cp:lastModifiedBy>
  <cp:revision>10</cp:revision>
  <dcterms:created xsi:type="dcterms:W3CDTF">2009-03-22T16:01:27Z</dcterms:created>
  <dcterms:modified xsi:type="dcterms:W3CDTF">2014-03-20T09:26:55Z</dcterms:modified>
</cp:coreProperties>
</file>